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38"/>
  </p:notesMasterIdLst>
  <p:sldIdLst>
    <p:sldId id="256" r:id="rId2"/>
    <p:sldId id="310" r:id="rId3"/>
    <p:sldId id="257" r:id="rId4"/>
    <p:sldId id="312" r:id="rId5"/>
    <p:sldId id="277" r:id="rId6"/>
    <p:sldId id="280" r:id="rId7"/>
    <p:sldId id="281" r:id="rId8"/>
    <p:sldId id="308" r:id="rId9"/>
    <p:sldId id="307" r:id="rId10"/>
    <p:sldId id="309" r:id="rId11"/>
    <p:sldId id="282" r:id="rId12"/>
    <p:sldId id="286" r:id="rId13"/>
    <p:sldId id="287" r:id="rId14"/>
    <p:sldId id="289" r:id="rId15"/>
    <p:sldId id="298" r:id="rId16"/>
    <p:sldId id="302" r:id="rId17"/>
    <p:sldId id="290" r:id="rId18"/>
    <p:sldId id="300" r:id="rId19"/>
    <p:sldId id="305" r:id="rId20"/>
    <p:sldId id="291" r:id="rId21"/>
    <p:sldId id="296" r:id="rId22"/>
    <p:sldId id="295" r:id="rId23"/>
    <p:sldId id="292" r:id="rId24"/>
    <p:sldId id="297" r:id="rId25"/>
    <p:sldId id="304" r:id="rId26"/>
    <p:sldId id="294" r:id="rId27"/>
    <p:sldId id="299" r:id="rId28"/>
    <p:sldId id="303" r:id="rId29"/>
    <p:sldId id="288" r:id="rId30"/>
    <p:sldId id="301" r:id="rId31"/>
    <p:sldId id="306" r:id="rId32"/>
    <p:sldId id="293" r:id="rId33"/>
    <p:sldId id="283" r:id="rId34"/>
    <p:sldId id="311" r:id="rId35"/>
    <p:sldId id="285" r:id="rId36"/>
    <p:sldId id="26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26" autoAdjust="0"/>
  </p:normalViewPr>
  <p:slideViewPr>
    <p:cSldViewPr snapToGrid="0">
      <p:cViewPr varScale="1">
        <p:scale>
          <a:sx n="99" d="100"/>
          <a:sy n="99" d="100"/>
        </p:scale>
        <p:origin x="10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F50CC-21DB-4A0F-A8AE-7ACC80B75F4C}" type="datetimeFigureOut">
              <a:rPr lang="en-IN" smtClean="0"/>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51F35-5DBC-4405-B313-F45A41F8A011}" type="slidenum">
              <a:rPr lang="en-IN" smtClean="0"/>
              <a:t>‹#›</a:t>
            </a:fld>
            <a:endParaRPr lang="en-IN"/>
          </a:p>
        </p:txBody>
      </p:sp>
    </p:spTree>
    <p:extLst>
      <p:ext uri="{BB962C8B-B14F-4D97-AF65-F5344CB8AC3E}">
        <p14:creationId xmlns:p14="http://schemas.microsoft.com/office/powerpoint/2010/main" val="2601717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583A0-606F-4988-BBEE-41A306411BC1}" type="datetime1">
              <a:rPr lang="en-IN" smtClean="0"/>
              <a:t>06-06-2022</a:t>
            </a:fld>
            <a:endParaRPr lang="en-IN"/>
          </a:p>
        </p:txBody>
      </p:sp>
      <p:sp>
        <p:nvSpPr>
          <p:cNvPr id="5" name="Footer Placeholder 4"/>
          <p:cNvSpPr>
            <a:spLocks noGrp="1"/>
          </p:cNvSpPr>
          <p:nvPr>
            <p:ph type="ftr" sz="quarter" idx="11"/>
          </p:nvPr>
        </p:nvSpPr>
        <p:spPr/>
        <p:txBody>
          <a:bodyPr/>
          <a:lstStyle/>
          <a:p>
            <a:r>
              <a:rPr lang="en-US"/>
              <a:t>Department of Mathematics, School of Advanced Sciences.</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308159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16D65-E92C-4222-A1A0-D272DC68B424}" type="datetime1">
              <a:rPr lang="en-IN" smtClean="0"/>
              <a:t>06-06-2022</a:t>
            </a:fld>
            <a:endParaRPr lang="en-IN"/>
          </a:p>
        </p:txBody>
      </p:sp>
      <p:sp>
        <p:nvSpPr>
          <p:cNvPr id="5" name="Footer Placeholder 4"/>
          <p:cNvSpPr>
            <a:spLocks noGrp="1"/>
          </p:cNvSpPr>
          <p:nvPr>
            <p:ph type="ftr" sz="quarter" idx="11"/>
          </p:nvPr>
        </p:nvSpPr>
        <p:spPr/>
        <p:txBody>
          <a:bodyPr/>
          <a:lstStyle/>
          <a:p>
            <a:r>
              <a:rPr lang="en-US"/>
              <a:t>Department of Mathematics, School of Advanced Sciences.</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85315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38B36-227D-43D8-A225-CA618E81F324}" type="datetime1">
              <a:rPr lang="en-IN" smtClean="0"/>
              <a:t>06-06-2022</a:t>
            </a:fld>
            <a:endParaRPr lang="en-IN"/>
          </a:p>
        </p:txBody>
      </p:sp>
      <p:sp>
        <p:nvSpPr>
          <p:cNvPr id="5" name="Footer Placeholder 4"/>
          <p:cNvSpPr>
            <a:spLocks noGrp="1"/>
          </p:cNvSpPr>
          <p:nvPr>
            <p:ph type="ftr" sz="quarter" idx="11"/>
          </p:nvPr>
        </p:nvSpPr>
        <p:spPr/>
        <p:txBody>
          <a:bodyPr/>
          <a:lstStyle/>
          <a:p>
            <a:r>
              <a:rPr lang="en-US"/>
              <a:t>Department of Mathematics, School of Advanced Sciences.</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19747-38D2-479E-94B8-7547C519E7E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1621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A599B3-D76F-414D-86E5-B999A5CEC7D4}" type="datetime1">
              <a:rPr lang="en-IN" smtClean="0"/>
              <a:t>06-06-2022</a:t>
            </a:fld>
            <a:endParaRPr lang="en-IN"/>
          </a:p>
        </p:txBody>
      </p:sp>
      <p:sp>
        <p:nvSpPr>
          <p:cNvPr id="6" name="Footer Placeholder 5"/>
          <p:cNvSpPr>
            <a:spLocks noGrp="1"/>
          </p:cNvSpPr>
          <p:nvPr>
            <p:ph type="ftr" sz="quarter" idx="11"/>
          </p:nvPr>
        </p:nvSpPr>
        <p:spPr/>
        <p:txBody>
          <a:bodyPr/>
          <a:lstStyle/>
          <a:p>
            <a:r>
              <a:rPr lang="en-US"/>
              <a:t>Department of Mathematics, School of Advanced Sciences.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2685860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9EA85A-5BC5-4FF3-8E49-94EACDD609A0}" type="datetime1">
              <a:rPr lang="en-IN" smtClean="0"/>
              <a:t>06-06-2022</a:t>
            </a:fld>
            <a:endParaRPr lang="en-IN"/>
          </a:p>
        </p:txBody>
      </p:sp>
      <p:sp>
        <p:nvSpPr>
          <p:cNvPr id="6" name="Footer Placeholder 5"/>
          <p:cNvSpPr>
            <a:spLocks noGrp="1"/>
          </p:cNvSpPr>
          <p:nvPr>
            <p:ph type="ftr" sz="quarter" idx="11"/>
          </p:nvPr>
        </p:nvSpPr>
        <p:spPr/>
        <p:txBody>
          <a:bodyPr/>
          <a:lstStyle/>
          <a:p>
            <a:r>
              <a:rPr lang="en-US"/>
              <a:t>Department of Mathematics, School of Advanced Sciences.</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19747-38D2-479E-94B8-7547C519E7E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8183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A8325C-7F30-4C82-94CF-F85CD2367825}" type="datetime1">
              <a:rPr lang="en-IN" smtClean="0"/>
              <a:t>06-06-2022</a:t>
            </a:fld>
            <a:endParaRPr lang="en-IN"/>
          </a:p>
        </p:txBody>
      </p:sp>
      <p:sp>
        <p:nvSpPr>
          <p:cNvPr id="6" name="Footer Placeholder 5"/>
          <p:cNvSpPr>
            <a:spLocks noGrp="1"/>
          </p:cNvSpPr>
          <p:nvPr>
            <p:ph type="ftr" sz="quarter" idx="11"/>
          </p:nvPr>
        </p:nvSpPr>
        <p:spPr/>
        <p:txBody>
          <a:bodyPr/>
          <a:lstStyle/>
          <a:p>
            <a:r>
              <a:rPr lang="en-US"/>
              <a:t>Department of Mathematics, School of Advanced Sciences.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74040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7AD66-4638-48F0-B8AA-9936B577E761}" type="datetime1">
              <a:rPr lang="en-IN" smtClean="0"/>
              <a:t>06-06-2022</a:t>
            </a:fld>
            <a:endParaRPr lang="en-IN"/>
          </a:p>
        </p:txBody>
      </p:sp>
      <p:sp>
        <p:nvSpPr>
          <p:cNvPr id="5" name="Footer Placeholder 4"/>
          <p:cNvSpPr>
            <a:spLocks noGrp="1"/>
          </p:cNvSpPr>
          <p:nvPr>
            <p:ph type="ftr" sz="quarter" idx="11"/>
          </p:nvPr>
        </p:nvSpPr>
        <p:spPr/>
        <p:txBody>
          <a:bodyPr/>
          <a:lstStyle/>
          <a:p>
            <a:r>
              <a:rPr lang="en-US"/>
              <a:t>Department of Mathematics, School of Advanced Sciences.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340335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18DE8-6B37-451F-AE05-2A9164996086}" type="datetime1">
              <a:rPr lang="en-IN" smtClean="0"/>
              <a:t>06-06-2022</a:t>
            </a:fld>
            <a:endParaRPr lang="en-IN"/>
          </a:p>
        </p:txBody>
      </p:sp>
      <p:sp>
        <p:nvSpPr>
          <p:cNvPr id="5" name="Footer Placeholder 4"/>
          <p:cNvSpPr>
            <a:spLocks noGrp="1"/>
          </p:cNvSpPr>
          <p:nvPr>
            <p:ph type="ftr" sz="quarter" idx="11"/>
          </p:nvPr>
        </p:nvSpPr>
        <p:spPr/>
        <p:txBody>
          <a:bodyPr/>
          <a:lstStyle/>
          <a:p>
            <a:r>
              <a:rPr lang="en-US"/>
              <a:t>Department of Mathematics, School of Advanced Sciences.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443830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ADEFFAA-D287-4F44-BC93-0A41BEC2B25E}" type="datetime1">
              <a:rPr lang="en-IN" smtClean="0"/>
              <a:t>06-06-2022</a:t>
            </a:fld>
            <a:endParaRPr lang="en-IN"/>
          </a:p>
        </p:txBody>
      </p:sp>
      <p:sp>
        <p:nvSpPr>
          <p:cNvPr id="6" name="Footer Placeholder 5"/>
          <p:cNvSpPr>
            <a:spLocks noGrp="1"/>
          </p:cNvSpPr>
          <p:nvPr>
            <p:ph type="ftr" sz="quarter" idx="11"/>
          </p:nvPr>
        </p:nvSpPr>
        <p:spPr>
          <a:xfrm>
            <a:off x="590396" y="6041362"/>
            <a:ext cx="3295413" cy="365125"/>
          </a:xfrm>
        </p:spPr>
        <p:txBody>
          <a:bodyPr/>
          <a:lstStyle/>
          <a:p>
            <a:r>
              <a:rPr lang="en-US"/>
              <a:t>Department of Mathematics, School of Advanced Sciences.</a:t>
            </a:r>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318254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1C95A-7E33-4512-8D7D-CB3CD91141B6}" type="datetime1">
              <a:rPr lang="en-IN" smtClean="0"/>
              <a:t>06-06-2022</a:t>
            </a:fld>
            <a:endParaRPr lang="en-IN"/>
          </a:p>
        </p:txBody>
      </p:sp>
      <p:sp>
        <p:nvSpPr>
          <p:cNvPr id="5" name="Footer Placeholder 4"/>
          <p:cNvSpPr>
            <a:spLocks noGrp="1"/>
          </p:cNvSpPr>
          <p:nvPr>
            <p:ph type="ftr" sz="quarter" idx="11"/>
          </p:nvPr>
        </p:nvSpPr>
        <p:spPr/>
        <p:txBody>
          <a:bodyPr/>
          <a:lstStyle/>
          <a:p>
            <a:r>
              <a:rPr lang="en-US"/>
              <a:t>Department of Mathematics, School of Advanced Sciences.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424357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88C129-EE0D-4CDB-B1ED-972872947AE1}" type="datetime1">
              <a:rPr lang="en-IN" smtClean="0"/>
              <a:t>06-06-2022</a:t>
            </a:fld>
            <a:endParaRPr lang="en-IN"/>
          </a:p>
        </p:txBody>
      </p:sp>
      <p:sp>
        <p:nvSpPr>
          <p:cNvPr id="5" name="Footer Placeholder 4"/>
          <p:cNvSpPr>
            <a:spLocks noGrp="1"/>
          </p:cNvSpPr>
          <p:nvPr>
            <p:ph type="ftr" sz="quarter" idx="11"/>
          </p:nvPr>
        </p:nvSpPr>
        <p:spPr/>
        <p:txBody>
          <a:bodyPr/>
          <a:lstStyle/>
          <a:p>
            <a:r>
              <a:rPr lang="en-US"/>
              <a:t>Department of Mathematics, School of Advanced Sciences.</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325449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AE29B6-2321-4154-B6AF-98302089D211}" type="datetime1">
              <a:rPr lang="en-IN" smtClean="0"/>
              <a:t>06-06-2022</a:t>
            </a:fld>
            <a:endParaRPr lang="en-IN"/>
          </a:p>
        </p:txBody>
      </p:sp>
      <p:sp>
        <p:nvSpPr>
          <p:cNvPr id="6" name="Footer Placeholder 5"/>
          <p:cNvSpPr>
            <a:spLocks noGrp="1"/>
          </p:cNvSpPr>
          <p:nvPr>
            <p:ph type="ftr" sz="quarter" idx="11"/>
          </p:nvPr>
        </p:nvSpPr>
        <p:spPr/>
        <p:txBody>
          <a:bodyPr/>
          <a:lstStyle/>
          <a:p>
            <a:r>
              <a:rPr lang="en-US"/>
              <a:t>Department of Mathematics, School of Advanced Sciences.</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119510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BEFCCB-DC3E-4076-A2F4-69E479CCA291}" type="datetime1">
              <a:rPr lang="en-IN" smtClean="0"/>
              <a:t>06-06-2022</a:t>
            </a:fld>
            <a:endParaRPr lang="en-IN"/>
          </a:p>
        </p:txBody>
      </p:sp>
      <p:sp>
        <p:nvSpPr>
          <p:cNvPr id="8" name="Footer Placeholder 7"/>
          <p:cNvSpPr>
            <a:spLocks noGrp="1"/>
          </p:cNvSpPr>
          <p:nvPr>
            <p:ph type="ftr" sz="quarter" idx="11"/>
          </p:nvPr>
        </p:nvSpPr>
        <p:spPr/>
        <p:txBody>
          <a:bodyPr/>
          <a:lstStyle/>
          <a:p>
            <a:r>
              <a:rPr lang="en-US"/>
              <a:t>Department of Mathematics, School of Advanced Sciences.</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64540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8F77D4-5D18-427B-B257-E6242E6C8E47}" type="datetime1">
              <a:rPr lang="en-IN" smtClean="0"/>
              <a:t>06-06-2022</a:t>
            </a:fld>
            <a:endParaRPr lang="en-IN"/>
          </a:p>
        </p:txBody>
      </p:sp>
      <p:sp>
        <p:nvSpPr>
          <p:cNvPr id="4" name="Footer Placeholder 3"/>
          <p:cNvSpPr>
            <a:spLocks noGrp="1"/>
          </p:cNvSpPr>
          <p:nvPr>
            <p:ph type="ftr" sz="quarter" idx="11"/>
          </p:nvPr>
        </p:nvSpPr>
        <p:spPr/>
        <p:txBody>
          <a:bodyPr/>
          <a:lstStyle/>
          <a:p>
            <a:r>
              <a:rPr lang="en-US"/>
              <a:t>Department of Mathematics, School of Advanced Sciences.</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255317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385C4-1862-4346-8DEC-B0D555826AF5}" type="datetime1">
              <a:rPr lang="en-IN" smtClean="0"/>
              <a:t>06-06-2022</a:t>
            </a:fld>
            <a:endParaRPr lang="en-IN"/>
          </a:p>
        </p:txBody>
      </p:sp>
      <p:sp>
        <p:nvSpPr>
          <p:cNvPr id="3" name="Footer Placeholder 2"/>
          <p:cNvSpPr>
            <a:spLocks noGrp="1"/>
          </p:cNvSpPr>
          <p:nvPr>
            <p:ph type="ftr" sz="quarter" idx="11"/>
          </p:nvPr>
        </p:nvSpPr>
        <p:spPr/>
        <p:txBody>
          <a:bodyPr/>
          <a:lstStyle/>
          <a:p>
            <a:r>
              <a:rPr lang="en-US"/>
              <a:t>Department of Mathematics, School of Advanced Sciences.</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2296918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7C6DB-FB58-4CCC-B1DC-0604ED388F6A}" type="datetime1">
              <a:rPr lang="en-IN" smtClean="0"/>
              <a:t>06-06-2022</a:t>
            </a:fld>
            <a:endParaRPr lang="en-IN"/>
          </a:p>
        </p:txBody>
      </p:sp>
      <p:sp>
        <p:nvSpPr>
          <p:cNvPr id="6" name="Footer Placeholder 5"/>
          <p:cNvSpPr>
            <a:spLocks noGrp="1"/>
          </p:cNvSpPr>
          <p:nvPr>
            <p:ph type="ftr" sz="quarter" idx="11"/>
          </p:nvPr>
        </p:nvSpPr>
        <p:spPr/>
        <p:txBody>
          <a:bodyPr/>
          <a:lstStyle/>
          <a:p>
            <a:r>
              <a:rPr lang="en-US"/>
              <a:t>Department of Mathematics, School of Advanced Sciences.</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161534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74DE1-349B-4276-B813-59B7FF6018F1}" type="datetime1">
              <a:rPr lang="en-IN" smtClean="0"/>
              <a:t>06-06-2022</a:t>
            </a:fld>
            <a:endParaRPr lang="en-IN"/>
          </a:p>
        </p:txBody>
      </p:sp>
      <p:sp>
        <p:nvSpPr>
          <p:cNvPr id="6" name="Footer Placeholder 5"/>
          <p:cNvSpPr>
            <a:spLocks noGrp="1"/>
          </p:cNvSpPr>
          <p:nvPr>
            <p:ph type="ftr" sz="quarter" idx="11"/>
          </p:nvPr>
        </p:nvSpPr>
        <p:spPr/>
        <p:txBody>
          <a:bodyPr/>
          <a:lstStyle/>
          <a:p>
            <a:r>
              <a:rPr lang="en-US"/>
              <a:t>Department of Mathematics, School of Advanced Sciences.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19747-38D2-479E-94B8-7547C519E7E1}" type="slidenum">
              <a:rPr lang="en-IN" smtClean="0"/>
              <a:t>‹#›</a:t>
            </a:fld>
            <a:endParaRPr lang="en-IN"/>
          </a:p>
        </p:txBody>
      </p:sp>
    </p:spTree>
    <p:extLst>
      <p:ext uri="{BB962C8B-B14F-4D97-AF65-F5344CB8AC3E}">
        <p14:creationId xmlns:p14="http://schemas.microsoft.com/office/powerpoint/2010/main" val="12810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B098BF-EECE-4842-A17D-3B23A45FE0FC}" type="datetime1">
              <a:rPr lang="en-IN" smtClean="0"/>
              <a:t>06-06-2022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Department of Mathematics, School of Advanced Sciences.</a:t>
            </a:r>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B19747-38D2-479E-94B8-7547C519E7E1}" type="slidenum">
              <a:rPr lang="en-IN" smtClean="0"/>
              <a:t>‹#›</a:t>
            </a:fld>
            <a:endParaRPr lang="en-IN"/>
          </a:p>
        </p:txBody>
      </p:sp>
    </p:spTree>
    <p:extLst>
      <p:ext uri="{BB962C8B-B14F-4D97-AF65-F5344CB8AC3E}">
        <p14:creationId xmlns:p14="http://schemas.microsoft.com/office/powerpoint/2010/main" val="1354918256"/>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ijrte.org/wp-content/uploads/papers/v8i6s/F10270386S20.pdf" TargetMode="External"/><Relationship Id="rId2" Type="http://schemas.openxmlformats.org/officeDocument/2006/relationships/hyperlink" Target="https://pandas.pydata.org/docs" TargetMode="External"/><Relationship Id="rId1" Type="http://schemas.openxmlformats.org/officeDocument/2006/relationships/slideLayout" Target="../slideLayouts/slideLayout2.xml"/><Relationship Id="rId4" Type="http://schemas.openxmlformats.org/officeDocument/2006/relationships/hyperlink" Target="https://www.ijeat.org/wp-content/uploads/papers/v9i3s/C10090393S2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4629" y="5439326"/>
            <a:ext cx="8884306" cy="876309"/>
          </a:xfrm>
        </p:spPr>
        <p:txBody>
          <a:bodyPr vert="horz" lIns="91440" tIns="45720" rIns="91440" bIns="45720" rtlCol="0" anchor="b">
            <a:noAutofit/>
          </a:bodyPr>
          <a:lstStyle/>
          <a:p>
            <a:pPr algn="ctr">
              <a:lnSpc>
                <a:spcPct val="90000"/>
              </a:lnSpc>
              <a:spcBef>
                <a:spcPts val="0"/>
              </a:spcBef>
            </a:pPr>
            <a:r>
              <a:rPr lang="en-US" sz="3200" dirty="0">
                <a:solidFill>
                  <a:schemeClr val="tx1"/>
                </a:solidFill>
                <a:cs typeface="Calibri Light"/>
              </a:rPr>
              <a:t>CSE5007</a:t>
            </a:r>
            <a:r>
              <a:rPr lang="en-US" sz="3200" dirty="0">
                <a:solidFill>
                  <a:schemeClr val="tx1"/>
                </a:solidFill>
                <a:ea typeface="+mj-lt"/>
                <a:cs typeface="+mj-lt"/>
              </a:rPr>
              <a:t> EXPLORATORY DATA ANALYSIS – EMBEDDED PROJECT</a:t>
            </a:r>
            <a:endParaRPr lang="en-US" sz="3200" dirty="0">
              <a:solidFill>
                <a:schemeClr val="tx1"/>
              </a:solidFill>
            </a:endParaRPr>
          </a:p>
          <a:p>
            <a:pPr algn="ctr">
              <a:lnSpc>
                <a:spcPct val="90000"/>
              </a:lnSpc>
              <a:spcBef>
                <a:spcPts val="0"/>
              </a:spcBef>
            </a:pPr>
            <a:r>
              <a:rPr lang="en-US" sz="3200" dirty="0">
                <a:solidFill>
                  <a:schemeClr val="tx1"/>
                </a:solidFill>
                <a:ea typeface="+mj-lt"/>
                <a:cs typeface="+mj-lt"/>
              </a:rPr>
              <a:t>      EXPLORATORY DATA ANALYSIS ON</a:t>
            </a:r>
            <a:br>
              <a:rPr lang="en-US" sz="3200" dirty="0">
                <a:solidFill>
                  <a:schemeClr val="tx1"/>
                </a:solidFill>
                <a:ea typeface="+mj-lt"/>
                <a:cs typeface="+mj-lt"/>
              </a:rPr>
            </a:br>
            <a:r>
              <a:rPr lang="en-US" sz="3200" dirty="0">
                <a:solidFill>
                  <a:schemeClr val="tx1"/>
                </a:solidFill>
                <a:ea typeface="+mj-lt"/>
                <a:cs typeface="+mj-lt"/>
              </a:rPr>
              <a:t>Airline Fatalities USING PYTHON</a:t>
            </a:r>
            <a:br>
              <a:rPr lang="en-US" sz="2400" dirty="0">
                <a:solidFill>
                  <a:srgbClr val="FFFF00"/>
                </a:solidFill>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endParaRPr lang="en-US" sz="2400" dirty="0">
              <a:ea typeface="+mj-lt"/>
              <a:cs typeface="+mj-lt"/>
            </a:endParaRPr>
          </a:p>
          <a:p>
            <a:pPr algn="ctr">
              <a:lnSpc>
                <a:spcPct val="90000"/>
              </a:lnSpc>
              <a:spcBef>
                <a:spcPts val="0"/>
              </a:spcBef>
            </a:pPr>
            <a:r>
              <a:rPr lang="en-US" sz="2400" dirty="0">
                <a:ea typeface="+mj-lt"/>
                <a:cs typeface="+mj-lt"/>
              </a:rPr>
              <a:t>                                               </a:t>
            </a:r>
            <a:endParaRPr lang="en-US" sz="2400" dirty="0">
              <a:cs typeface="Calibri Light"/>
            </a:endParaRPr>
          </a:p>
        </p:txBody>
      </p:sp>
      <p:sp>
        <p:nvSpPr>
          <p:cNvPr id="3" name="Subtitle 2"/>
          <p:cNvSpPr>
            <a:spLocks noGrp="1"/>
          </p:cNvSpPr>
          <p:nvPr>
            <p:ph type="subTitle" idx="1"/>
          </p:nvPr>
        </p:nvSpPr>
        <p:spPr>
          <a:xfrm>
            <a:off x="2331720" y="3529584"/>
            <a:ext cx="9683496" cy="1714050"/>
          </a:xfrm>
        </p:spPr>
        <p:txBody>
          <a:bodyPr vert="horz" lIns="91440" tIns="45720" rIns="91440" bIns="45720" rtlCol="0" anchor="t">
            <a:noAutofit/>
          </a:bodyPr>
          <a:lstStyle/>
          <a:p>
            <a:pPr>
              <a:lnSpc>
                <a:spcPct val="90000"/>
              </a:lnSpc>
            </a:pPr>
            <a:r>
              <a:rPr lang="en-US" sz="1600" b="1" cap="all" dirty="0">
                <a:ea typeface="+mn-lt"/>
                <a:cs typeface="+mn-lt"/>
              </a:rPr>
              <a:t>TEAM MEMBERS                                                      </a:t>
            </a:r>
            <a:r>
              <a:rPr lang="en-US" sz="1600" b="1" dirty="0">
                <a:ea typeface="+mn-lt"/>
                <a:cs typeface="+mn-lt"/>
              </a:rPr>
              <a:t>                                 </a:t>
            </a:r>
            <a:r>
              <a:rPr lang="en-US" sz="1600" cap="all" dirty="0">
                <a:ea typeface="+mn-lt"/>
                <a:cs typeface="+mn-lt"/>
              </a:rPr>
              <a:t>UNDER THE Supervision </a:t>
            </a:r>
            <a:r>
              <a:rPr lang="en-US" sz="1600" dirty="0">
                <a:ea typeface="+mn-lt"/>
                <a:cs typeface="+mn-lt"/>
              </a:rPr>
              <a:t>OF</a:t>
            </a:r>
          </a:p>
          <a:p>
            <a:pPr>
              <a:spcBef>
                <a:spcPts val="1000"/>
              </a:spcBef>
              <a:spcAft>
                <a:spcPts val="0"/>
              </a:spcAft>
            </a:pPr>
            <a:r>
              <a:rPr lang="en-US" sz="1600" dirty="0">
                <a:ea typeface="+mn-lt"/>
                <a:cs typeface="+mn-lt"/>
              </a:rPr>
              <a:t>SNEHA</a:t>
            </a:r>
            <a:r>
              <a:rPr lang="en-US" sz="1600" cap="all" dirty="0">
                <a:ea typeface="+mn-lt"/>
                <a:cs typeface="+mn-lt"/>
              </a:rPr>
              <a:t> Yadav (</a:t>
            </a:r>
            <a:r>
              <a:rPr lang="en-US" sz="1600" dirty="0">
                <a:ea typeface="+mn-lt"/>
                <a:cs typeface="+mn-lt"/>
              </a:rPr>
              <a:t>21MDT0028</a:t>
            </a:r>
            <a:r>
              <a:rPr lang="en-US" sz="1600" cap="all" dirty="0">
                <a:ea typeface="+mn-lt"/>
                <a:cs typeface="+mn-lt"/>
              </a:rPr>
              <a:t>)                                                                                        </a:t>
            </a:r>
            <a:endParaRPr lang="en-US" sz="1600" dirty="0"/>
          </a:p>
          <a:p>
            <a:r>
              <a:rPr lang="en-US" sz="1600" cap="all" dirty="0" err="1">
                <a:ea typeface="+mn-lt"/>
                <a:cs typeface="+mn-lt"/>
              </a:rPr>
              <a:t>Divye</a:t>
            </a:r>
            <a:r>
              <a:rPr lang="en-US" sz="1600" cap="all" dirty="0">
                <a:ea typeface="+mn-lt"/>
                <a:cs typeface="+mn-lt"/>
              </a:rPr>
              <a:t> </a:t>
            </a:r>
            <a:r>
              <a:rPr lang="en-US" sz="1600" cap="all" dirty="0" err="1">
                <a:ea typeface="+mn-lt"/>
                <a:cs typeface="+mn-lt"/>
              </a:rPr>
              <a:t>gupta</a:t>
            </a:r>
            <a:r>
              <a:rPr lang="en-US" sz="1600" cap="all" dirty="0">
                <a:ea typeface="+mn-lt"/>
                <a:cs typeface="+mn-lt"/>
              </a:rPr>
              <a:t> (</a:t>
            </a:r>
            <a:r>
              <a:rPr lang="en-US" sz="1600" dirty="0">
                <a:ea typeface="+mn-lt"/>
                <a:cs typeface="+mn-lt"/>
              </a:rPr>
              <a:t>21MDT0063</a:t>
            </a:r>
            <a:r>
              <a:rPr lang="en-US" sz="1600" cap="all" dirty="0">
                <a:ea typeface="+mn-lt"/>
                <a:cs typeface="+mn-lt"/>
              </a:rPr>
              <a:t>) </a:t>
            </a:r>
            <a:r>
              <a:rPr lang="en-US" sz="1600" dirty="0">
                <a:ea typeface="+mn-lt"/>
                <a:cs typeface="+mn-lt"/>
              </a:rPr>
              <a:t>                </a:t>
            </a:r>
            <a:r>
              <a:rPr lang="en-US" sz="1600" cap="all" dirty="0">
                <a:ea typeface="+mn-lt"/>
                <a:cs typeface="+mn-lt"/>
              </a:rPr>
              <a:t>  </a:t>
            </a:r>
            <a:r>
              <a:rPr lang="en-US" sz="1600" b="1" cap="all" dirty="0">
                <a:ea typeface="+mn-lt"/>
                <a:cs typeface="+mn-lt"/>
              </a:rPr>
              <a:t>                           </a:t>
            </a:r>
            <a:r>
              <a:rPr lang="en-US" sz="1600" b="1" dirty="0">
                <a:ea typeface="+mn-lt"/>
                <a:cs typeface="+mn-lt"/>
              </a:rPr>
              <a:t>                                     </a:t>
            </a:r>
            <a:r>
              <a:rPr lang="en-US" sz="1600" b="1" cap="all" dirty="0">
                <a:ea typeface="+mn-lt"/>
                <a:cs typeface="+mn-lt"/>
              </a:rPr>
              <a:t>DR. RUSHIKUMAR B </a:t>
            </a:r>
            <a:endParaRPr lang="en-US" sz="1600" b="1" dirty="0">
              <a:ea typeface="+mn-lt"/>
              <a:cs typeface="+mn-lt"/>
            </a:endParaRPr>
          </a:p>
          <a:p>
            <a:r>
              <a:rPr lang="en-US" sz="1600" cap="all" dirty="0">
                <a:ea typeface="+mn-lt"/>
                <a:cs typeface="+mn-lt"/>
              </a:rPr>
              <a:t>Abhay Singh </a:t>
            </a:r>
            <a:r>
              <a:rPr lang="en-US" sz="1600" cap="all" dirty="0" err="1">
                <a:ea typeface="+mn-lt"/>
                <a:cs typeface="+mn-lt"/>
              </a:rPr>
              <a:t>bajirao</a:t>
            </a:r>
            <a:r>
              <a:rPr lang="en-US" sz="1600" cap="all" dirty="0">
                <a:ea typeface="+mn-lt"/>
                <a:cs typeface="+mn-lt"/>
              </a:rPr>
              <a:t> </a:t>
            </a:r>
            <a:r>
              <a:rPr lang="en-US" sz="1600" cap="all" dirty="0" err="1">
                <a:ea typeface="+mn-lt"/>
                <a:cs typeface="+mn-lt"/>
              </a:rPr>
              <a:t>patil</a:t>
            </a:r>
            <a:r>
              <a:rPr lang="en-US" sz="1600" cap="all" dirty="0">
                <a:ea typeface="+mn-lt"/>
                <a:cs typeface="+mn-lt"/>
              </a:rPr>
              <a:t> (</a:t>
            </a:r>
            <a:r>
              <a:rPr lang="en-US" sz="1600" dirty="0">
                <a:ea typeface="+mn-lt"/>
                <a:cs typeface="+mn-lt"/>
              </a:rPr>
              <a:t>21MDT0075</a:t>
            </a:r>
            <a:r>
              <a:rPr lang="en-US" sz="1600" cap="all" dirty="0">
                <a:ea typeface="+mn-lt"/>
                <a:cs typeface="+mn-lt"/>
              </a:rPr>
              <a:t>)     </a:t>
            </a:r>
            <a:r>
              <a:rPr lang="en-US" sz="1600" dirty="0">
                <a:ea typeface="+mn-lt"/>
                <a:cs typeface="+mn-lt"/>
              </a:rPr>
              <a:t>                              </a:t>
            </a:r>
            <a:r>
              <a:rPr lang="en-US" sz="1600" cap="all" dirty="0">
                <a:ea typeface="+mn-lt"/>
                <a:cs typeface="+mn-lt"/>
              </a:rPr>
              <a:t>ASSOCIATE PROFESSOR SR.. SAS</a:t>
            </a:r>
            <a:endParaRPr lang="en-US" sz="1600" dirty="0">
              <a:ea typeface="+mn-lt"/>
              <a:cs typeface="+mn-lt"/>
            </a:endParaRPr>
          </a:p>
          <a:p>
            <a:pPr>
              <a:lnSpc>
                <a:spcPct val="90000"/>
              </a:lnSpc>
            </a:pPr>
            <a:endParaRPr lang="en-US" sz="200" dirty="0">
              <a:ea typeface="+mn-lt"/>
              <a:cs typeface="Calibri"/>
            </a:endParaRPr>
          </a:p>
          <a:p>
            <a:pPr>
              <a:lnSpc>
                <a:spcPct val="90000"/>
              </a:lnSpc>
            </a:pPr>
            <a:endParaRPr lang="en-US" sz="200" dirty="0">
              <a:cs typeface="Calibri"/>
            </a:endParaRPr>
          </a:p>
          <a:p>
            <a:pPr>
              <a:lnSpc>
                <a:spcPct val="90000"/>
              </a:lnSpc>
            </a:pPr>
            <a:endParaRPr lang="en-US" sz="200" dirty="0">
              <a:cs typeface="Calibri"/>
            </a:endParaRPr>
          </a:p>
        </p:txBody>
      </p:sp>
      <p:sp>
        <p:nvSpPr>
          <p:cNvPr id="4" name="Date Placeholder 3">
            <a:extLst>
              <a:ext uri="{FF2B5EF4-FFF2-40B4-BE49-F238E27FC236}">
                <a16:creationId xmlns:a16="http://schemas.microsoft.com/office/drawing/2014/main" id="{D87E57AD-8775-CCFF-4655-406D554005A8}"/>
              </a:ext>
            </a:extLst>
          </p:cNvPr>
          <p:cNvSpPr>
            <a:spLocks noGrp="1"/>
          </p:cNvSpPr>
          <p:nvPr>
            <p:ph type="dt" sz="half" idx="10"/>
          </p:nvPr>
        </p:nvSpPr>
        <p:spPr/>
        <p:txBody>
          <a:bodyPr/>
          <a:lstStyle/>
          <a:p>
            <a:fld id="{145F419F-5EE7-4D70-952E-EA07AB2AF0BD}" type="datetime1">
              <a:rPr lang="en-IN" smtClean="0"/>
              <a:t>06-06-2022</a:t>
            </a:fld>
            <a:endParaRPr lang="en-IN"/>
          </a:p>
        </p:txBody>
      </p:sp>
      <p:sp>
        <p:nvSpPr>
          <p:cNvPr id="5" name="Footer Placeholder 4">
            <a:extLst>
              <a:ext uri="{FF2B5EF4-FFF2-40B4-BE49-F238E27FC236}">
                <a16:creationId xmlns:a16="http://schemas.microsoft.com/office/drawing/2014/main" id="{33ADE7C5-801C-EEA7-9052-C5A9A97AD0D1}"/>
              </a:ext>
            </a:extLst>
          </p:cNvPr>
          <p:cNvSpPr>
            <a:spLocks noGrp="1"/>
          </p:cNvSpPr>
          <p:nvPr>
            <p:ph type="ftr" sz="quarter" idx="11"/>
          </p:nvPr>
        </p:nvSpPr>
        <p:spPr/>
        <p:txBody>
          <a:bodyPr/>
          <a:lstStyle/>
          <a:p>
            <a:r>
              <a:rPr lang="en-US"/>
              <a:t>Department of Mathematics, School of Advanced Sciences.</a:t>
            </a:r>
            <a:endParaRPr lang="en-IN" dirty="0"/>
          </a:p>
        </p:txBody>
      </p:sp>
      <p:sp>
        <p:nvSpPr>
          <p:cNvPr id="6" name="Slide Number Placeholder 5">
            <a:extLst>
              <a:ext uri="{FF2B5EF4-FFF2-40B4-BE49-F238E27FC236}">
                <a16:creationId xmlns:a16="http://schemas.microsoft.com/office/drawing/2014/main" id="{FBEB1B60-4456-3964-D64A-C3A069C506A9}"/>
              </a:ext>
            </a:extLst>
          </p:cNvPr>
          <p:cNvSpPr>
            <a:spLocks noGrp="1"/>
          </p:cNvSpPr>
          <p:nvPr>
            <p:ph type="sldNum" sz="quarter" idx="12"/>
          </p:nvPr>
        </p:nvSpPr>
        <p:spPr/>
        <p:txBody>
          <a:bodyPr/>
          <a:lstStyle/>
          <a:p>
            <a:fld id="{D0B19747-38D2-479E-94B8-7547C519E7E1}" type="slidenum">
              <a:rPr lang="en-IN" smtClean="0"/>
              <a:t>1</a:t>
            </a:fld>
            <a:endParaRPr lang="en-IN"/>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2C52-E2FC-F921-3C27-7243C986FD4C}"/>
              </a:ext>
            </a:extLst>
          </p:cNvPr>
          <p:cNvSpPr>
            <a:spLocks noGrp="1"/>
          </p:cNvSpPr>
          <p:nvPr>
            <p:ph type="title"/>
          </p:nvPr>
        </p:nvSpPr>
        <p:spPr>
          <a:xfrm>
            <a:off x="2404171" y="706316"/>
            <a:ext cx="7502051" cy="528797"/>
          </a:xfrm>
        </p:spPr>
        <p:txBody>
          <a:bodyPr>
            <a:normAutofit fontScale="90000"/>
          </a:bodyPr>
          <a:lstStyle/>
          <a:p>
            <a:r>
              <a:rPr lang="en-IN" sz="3600" b="1" u="sng" dirty="0"/>
              <a:t>Technical Specifications Cont.</a:t>
            </a:r>
            <a:endParaRPr lang="en-IN" b="1" u="sng" dirty="0"/>
          </a:p>
        </p:txBody>
      </p:sp>
      <p:sp>
        <p:nvSpPr>
          <p:cNvPr id="3" name="Content Placeholder 2">
            <a:extLst>
              <a:ext uri="{FF2B5EF4-FFF2-40B4-BE49-F238E27FC236}">
                <a16:creationId xmlns:a16="http://schemas.microsoft.com/office/drawing/2014/main" id="{E91A3DB7-E28F-9D68-FD30-6135D506AE7B}"/>
              </a:ext>
            </a:extLst>
          </p:cNvPr>
          <p:cNvSpPr>
            <a:spLocks noGrp="1"/>
          </p:cNvSpPr>
          <p:nvPr>
            <p:ph idx="1"/>
          </p:nvPr>
        </p:nvSpPr>
        <p:spPr>
          <a:xfrm>
            <a:off x="2214308" y="1449293"/>
            <a:ext cx="9133396" cy="1213104"/>
          </a:xfrm>
        </p:spPr>
        <p:txBody>
          <a:bodyPr/>
          <a:lstStyle/>
          <a:p>
            <a:r>
              <a:rPr lang="en-IN" dirty="0"/>
              <a:t>The ‘Incident Month’ Column had some weird elements and on clearly seeing the immediate previous and the immediate next element, we replaced it with the same value if the previous and the following values were same. And removed the rows which contained some other values.</a:t>
            </a:r>
          </a:p>
          <a:p>
            <a:endParaRPr lang="en-IN" dirty="0"/>
          </a:p>
        </p:txBody>
      </p:sp>
      <p:sp>
        <p:nvSpPr>
          <p:cNvPr id="4" name="Date Placeholder 3">
            <a:extLst>
              <a:ext uri="{FF2B5EF4-FFF2-40B4-BE49-F238E27FC236}">
                <a16:creationId xmlns:a16="http://schemas.microsoft.com/office/drawing/2014/main" id="{5883326C-FEB6-1302-FB21-CAD399583C75}"/>
              </a:ext>
            </a:extLst>
          </p:cNvPr>
          <p:cNvSpPr>
            <a:spLocks noGrp="1"/>
          </p:cNvSpPr>
          <p:nvPr>
            <p:ph type="dt" sz="half" idx="10"/>
          </p:nvPr>
        </p:nvSpPr>
        <p:spPr/>
        <p:txBody>
          <a:bodyPr/>
          <a:lstStyle/>
          <a:p>
            <a:fld id="{06A1C95A-7E33-4512-8D7D-CB3CD91141B6}" type="datetime1">
              <a:rPr lang="en-IN" smtClean="0"/>
              <a:t>06-06-2022</a:t>
            </a:fld>
            <a:endParaRPr lang="en-IN"/>
          </a:p>
        </p:txBody>
      </p:sp>
      <p:sp>
        <p:nvSpPr>
          <p:cNvPr id="5" name="Footer Placeholder 4">
            <a:extLst>
              <a:ext uri="{FF2B5EF4-FFF2-40B4-BE49-F238E27FC236}">
                <a16:creationId xmlns:a16="http://schemas.microsoft.com/office/drawing/2014/main" id="{48E34493-A031-38A7-5B78-3F1ACC296886}"/>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DF8A3A2A-86FD-E992-F6F4-C2E30CBB9159}"/>
              </a:ext>
            </a:extLst>
          </p:cNvPr>
          <p:cNvSpPr>
            <a:spLocks noGrp="1"/>
          </p:cNvSpPr>
          <p:nvPr>
            <p:ph type="sldNum" sz="quarter" idx="12"/>
          </p:nvPr>
        </p:nvSpPr>
        <p:spPr/>
        <p:txBody>
          <a:bodyPr/>
          <a:lstStyle/>
          <a:p>
            <a:fld id="{D0B19747-38D2-479E-94B8-7547C519E7E1}" type="slidenum">
              <a:rPr lang="en-IN" smtClean="0"/>
              <a:t>10</a:t>
            </a:fld>
            <a:endParaRPr lang="en-IN"/>
          </a:p>
        </p:txBody>
      </p:sp>
      <p:pic>
        <p:nvPicPr>
          <p:cNvPr id="8" name="Picture 7">
            <a:extLst>
              <a:ext uri="{FF2B5EF4-FFF2-40B4-BE49-F238E27FC236}">
                <a16:creationId xmlns:a16="http://schemas.microsoft.com/office/drawing/2014/main" id="{0BDEED56-BAEF-9316-A0B6-4780627080F5}"/>
              </a:ext>
            </a:extLst>
          </p:cNvPr>
          <p:cNvPicPr>
            <a:picLocks noChangeAspect="1"/>
          </p:cNvPicPr>
          <p:nvPr/>
        </p:nvPicPr>
        <p:blipFill>
          <a:blip r:embed="rId2"/>
          <a:stretch>
            <a:fillRect/>
          </a:stretch>
        </p:blipFill>
        <p:spPr>
          <a:xfrm>
            <a:off x="2404171" y="2876577"/>
            <a:ext cx="8530582" cy="1744370"/>
          </a:xfrm>
          <a:prstGeom prst="rect">
            <a:avLst/>
          </a:prstGeom>
        </p:spPr>
      </p:pic>
      <p:sp>
        <p:nvSpPr>
          <p:cNvPr id="9" name="TextBox 8">
            <a:extLst>
              <a:ext uri="{FF2B5EF4-FFF2-40B4-BE49-F238E27FC236}">
                <a16:creationId xmlns:a16="http://schemas.microsoft.com/office/drawing/2014/main" id="{D9B1E3CD-15B2-2235-008E-5070C3A69920}"/>
              </a:ext>
            </a:extLst>
          </p:cNvPr>
          <p:cNvSpPr txBox="1"/>
          <p:nvPr/>
        </p:nvSpPr>
        <p:spPr>
          <a:xfrm>
            <a:off x="2404171" y="4892040"/>
            <a:ext cx="8815517" cy="646331"/>
          </a:xfrm>
          <a:prstGeom prst="rect">
            <a:avLst/>
          </a:prstGeom>
          <a:noFill/>
        </p:spPr>
        <p:txBody>
          <a:bodyPr wrap="square" rtlCol="0">
            <a:spAutoFit/>
          </a:bodyPr>
          <a:lstStyle/>
          <a:p>
            <a:r>
              <a:rPr lang="en-IN" dirty="0"/>
              <a:t>Same was carried out for ‘</a:t>
            </a:r>
            <a:r>
              <a:rPr lang="en-IN" dirty="0" err="1"/>
              <a:t>Incident_Date</a:t>
            </a:r>
            <a:r>
              <a:rPr lang="en-IN" dirty="0"/>
              <a:t>’ and ‘Day’ Column.</a:t>
            </a:r>
          </a:p>
          <a:p>
            <a:r>
              <a:rPr lang="en-IN" dirty="0"/>
              <a:t>And, Finally the data was now ready for Visualizations.</a:t>
            </a:r>
          </a:p>
        </p:txBody>
      </p:sp>
    </p:spTree>
    <p:extLst>
      <p:ext uri="{BB962C8B-B14F-4D97-AF65-F5344CB8AC3E}">
        <p14:creationId xmlns:p14="http://schemas.microsoft.com/office/powerpoint/2010/main" val="38129697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446D-5D56-C0C8-5F20-94E3E739EB25}"/>
              </a:ext>
            </a:extLst>
          </p:cNvPr>
          <p:cNvSpPr>
            <a:spLocks noGrp="1"/>
          </p:cNvSpPr>
          <p:nvPr>
            <p:ph type="title"/>
          </p:nvPr>
        </p:nvSpPr>
        <p:spPr>
          <a:xfrm>
            <a:off x="1311579" y="2688336"/>
            <a:ext cx="10950746" cy="3511296"/>
          </a:xfrm>
        </p:spPr>
        <p:txBody>
          <a:bodyPr>
            <a:normAutofit/>
          </a:bodyPr>
          <a:lstStyle/>
          <a:p>
            <a:r>
              <a:rPr lang="en-IN" sz="5400" b="1" u="sng" dirty="0">
                <a:solidFill>
                  <a:prstClr val="black"/>
                </a:solidFill>
              </a:rPr>
              <a:t>Visualizations and Discussions</a:t>
            </a:r>
            <a:br>
              <a:rPr lang="en-IN" sz="5400" b="1" u="sng" dirty="0">
                <a:solidFill>
                  <a:prstClr val="black"/>
                </a:solidFill>
              </a:rPr>
            </a:br>
            <a:br>
              <a:rPr lang="en-IN" sz="5400" b="1" u="sng" dirty="0">
                <a:solidFill>
                  <a:prstClr val="black"/>
                </a:solidFill>
              </a:rPr>
            </a:br>
            <a:br>
              <a:rPr lang="en-IN" sz="4000" b="1" dirty="0">
                <a:solidFill>
                  <a:prstClr val="black"/>
                </a:solidFill>
              </a:rPr>
            </a:br>
            <a:endParaRPr lang="en-IN" dirty="0"/>
          </a:p>
        </p:txBody>
      </p:sp>
      <p:sp>
        <p:nvSpPr>
          <p:cNvPr id="4" name="Date Placeholder 3">
            <a:extLst>
              <a:ext uri="{FF2B5EF4-FFF2-40B4-BE49-F238E27FC236}">
                <a16:creationId xmlns:a16="http://schemas.microsoft.com/office/drawing/2014/main" id="{3827182C-1758-0D77-52AB-4791357C4BE6}"/>
              </a:ext>
            </a:extLst>
          </p:cNvPr>
          <p:cNvSpPr>
            <a:spLocks noGrp="1"/>
          </p:cNvSpPr>
          <p:nvPr>
            <p:ph type="dt" sz="half" idx="10"/>
          </p:nvPr>
        </p:nvSpPr>
        <p:spPr/>
        <p:txBody>
          <a:bodyPr/>
          <a:lstStyle/>
          <a:p>
            <a:fld id="{7DC7BC52-D007-46B3-A74A-D28E7504E95E}" type="datetime1">
              <a:rPr lang="en-IN" smtClean="0"/>
              <a:t>06-06-2022</a:t>
            </a:fld>
            <a:endParaRPr lang="en-IN"/>
          </a:p>
        </p:txBody>
      </p:sp>
      <p:sp>
        <p:nvSpPr>
          <p:cNvPr id="5" name="Footer Placeholder 4">
            <a:extLst>
              <a:ext uri="{FF2B5EF4-FFF2-40B4-BE49-F238E27FC236}">
                <a16:creationId xmlns:a16="http://schemas.microsoft.com/office/drawing/2014/main" id="{79334C61-03E4-E7DC-FDBE-249CFF7A0037}"/>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476AF20F-FB25-5A81-8A85-93F131B9A25F}"/>
              </a:ext>
            </a:extLst>
          </p:cNvPr>
          <p:cNvSpPr>
            <a:spLocks noGrp="1"/>
          </p:cNvSpPr>
          <p:nvPr>
            <p:ph type="sldNum" sz="quarter" idx="12"/>
          </p:nvPr>
        </p:nvSpPr>
        <p:spPr/>
        <p:txBody>
          <a:bodyPr/>
          <a:lstStyle/>
          <a:p>
            <a:fld id="{D0B19747-38D2-479E-94B8-7547C519E7E1}" type="slidenum">
              <a:rPr lang="en-IN" smtClean="0"/>
              <a:t>11</a:t>
            </a:fld>
            <a:endParaRPr lang="en-IN"/>
          </a:p>
        </p:txBody>
      </p:sp>
    </p:spTree>
    <p:extLst>
      <p:ext uri="{BB962C8B-B14F-4D97-AF65-F5344CB8AC3E}">
        <p14:creationId xmlns:p14="http://schemas.microsoft.com/office/powerpoint/2010/main" val="12298350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F5D7-4410-616A-9688-3923A974AF00}"/>
              </a:ext>
            </a:extLst>
          </p:cNvPr>
          <p:cNvSpPr>
            <a:spLocks noGrp="1"/>
          </p:cNvSpPr>
          <p:nvPr>
            <p:ph type="title"/>
          </p:nvPr>
        </p:nvSpPr>
        <p:spPr>
          <a:xfrm>
            <a:off x="814728" y="717176"/>
            <a:ext cx="4852988" cy="779930"/>
          </a:xfrm>
        </p:spPr>
        <p:txBody>
          <a:bodyPr>
            <a:normAutofit fontScale="90000"/>
          </a:bodyPr>
          <a:lstStyle/>
          <a:p>
            <a:r>
              <a:rPr lang="en-IN" b="1" u="sng" dirty="0"/>
              <a:t>Fatalities Against Each Aircraft Nature</a:t>
            </a:r>
          </a:p>
        </p:txBody>
      </p:sp>
      <p:sp>
        <p:nvSpPr>
          <p:cNvPr id="4" name="Text Placeholder 3">
            <a:extLst>
              <a:ext uri="{FF2B5EF4-FFF2-40B4-BE49-F238E27FC236}">
                <a16:creationId xmlns:a16="http://schemas.microsoft.com/office/drawing/2014/main" id="{4D392E60-AE08-7FC4-D057-7B2D950DA504}"/>
              </a:ext>
            </a:extLst>
          </p:cNvPr>
          <p:cNvSpPr>
            <a:spLocks noGrp="1"/>
          </p:cNvSpPr>
          <p:nvPr>
            <p:ph type="body" sz="half" idx="2"/>
          </p:nvPr>
        </p:nvSpPr>
        <p:spPr/>
        <p:txBody>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are trying here to display the Number of Fatalities based on the nature of the aircraft whether it be a commercial, cargo or military aircraft.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ascertain from the graph above that most passengers were killed in domestic scheduled passenger aircraft followed by military aircraft.</a:t>
            </a:r>
          </a:p>
          <a:p>
            <a:endParaRPr lang="en-IN" dirty="0"/>
          </a:p>
        </p:txBody>
      </p:sp>
      <p:sp>
        <p:nvSpPr>
          <p:cNvPr id="5" name="Date Placeholder 4">
            <a:extLst>
              <a:ext uri="{FF2B5EF4-FFF2-40B4-BE49-F238E27FC236}">
                <a16:creationId xmlns:a16="http://schemas.microsoft.com/office/drawing/2014/main" id="{843D6627-825B-1CEC-E532-CE0E3D3FE06B}"/>
              </a:ext>
            </a:extLst>
          </p:cNvPr>
          <p:cNvSpPr>
            <a:spLocks noGrp="1"/>
          </p:cNvSpPr>
          <p:nvPr>
            <p:ph type="dt" sz="half" idx="10"/>
          </p:nvPr>
        </p:nvSpPr>
        <p:spPr/>
        <p:txBody>
          <a:bodyPr/>
          <a:lstStyle/>
          <a:p>
            <a:fld id="{2D98C286-0B39-463D-A8B8-EF6D737D52C3}" type="datetime1">
              <a:rPr lang="en-IN" smtClean="0"/>
              <a:t>06-06-2022</a:t>
            </a:fld>
            <a:endParaRPr lang="en-IN"/>
          </a:p>
        </p:txBody>
      </p:sp>
      <p:sp>
        <p:nvSpPr>
          <p:cNvPr id="6" name="Footer Placeholder 5">
            <a:extLst>
              <a:ext uri="{FF2B5EF4-FFF2-40B4-BE49-F238E27FC236}">
                <a16:creationId xmlns:a16="http://schemas.microsoft.com/office/drawing/2014/main" id="{7327405B-6181-68F8-58FD-8CA0DAA05B5D}"/>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DCC3E4DB-D804-7BCA-407C-A3664965942C}"/>
              </a:ext>
            </a:extLst>
          </p:cNvPr>
          <p:cNvSpPr>
            <a:spLocks noGrp="1"/>
          </p:cNvSpPr>
          <p:nvPr>
            <p:ph type="sldNum" sz="quarter" idx="12"/>
          </p:nvPr>
        </p:nvSpPr>
        <p:spPr/>
        <p:txBody>
          <a:bodyPr/>
          <a:lstStyle/>
          <a:p>
            <a:fld id="{D0B19747-38D2-479E-94B8-7547C519E7E1}" type="slidenum">
              <a:rPr lang="en-IN" smtClean="0"/>
              <a:t>12</a:t>
            </a:fld>
            <a:endParaRPr lang="en-IN"/>
          </a:p>
        </p:txBody>
      </p:sp>
      <p:pic>
        <p:nvPicPr>
          <p:cNvPr id="12" name="Picture 11">
            <a:extLst>
              <a:ext uri="{FF2B5EF4-FFF2-40B4-BE49-F238E27FC236}">
                <a16:creationId xmlns:a16="http://schemas.microsoft.com/office/drawing/2014/main" id="{F9B747A3-08EA-E118-1EA9-C29130925F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0254" y="129857"/>
            <a:ext cx="5721350" cy="5911505"/>
          </a:xfrm>
          <a:prstGeom prst="rect">
            <a:avLst/>
          </a:prstGeom>
          <a:noFill/>
          <a:ln>
            <a:noFill/>
          </a:ln>
        </p:spPr>
      </p:pic>
    </p:spTree>
    <p:extLst>
      <p:ext uri="{BB962C8B-B14F-4D97-AF65-F5344CB8AC3E}">
        <p14:creationId xmlns:p14="http://schemas.microsoft.com/office/powerpoint/2010/main" val="16017712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FA79-EF38-4CAD-D011-F172CAEC93DA}"/>
              </a:ext>
            </a:extLst>
          </p:cNvPr>
          <p:cNvSpPr>
            <a:spLocks noGrp="1"/>
          </p:cNvSpPr>
          <p:nvPr>
            <p:ph type="title"/>
          </p:nvPr>
        </p:nvSpPr>
        <p:spPr>
          <a:xfrm>
            <a:off x="814728" y="727523"/>
            <a:ext cx="4852988" cy="991550"/>
          </a:xfrm>
        </p:spPr>
        <p:txBody>
          <a:bodyPr/>
          <a:lstStyle/>
          <a:p>
            <a:r>
              <a:rPr lang="en-IN" b="1" u="sng" dirty="0"/>
              <a:t>Incidents Against Each Aircraft Nature</a:t>
            </a:r>
          </a:p>
        </p:txBody>
      </p:sp>
      <p:sp>
        <p:nvSpPr>
          <p:cNvPr id="4" name="Text Placeholder 3">
            <a:extLst>
              <a:ext uri="{FF2B5EF4-FFF2-40B4-BE49-F238E27FC236}">
                <a16:creationId xmlns:a16="http://schemas.microsoft.com/office/drawing/2014/main" id="{A655D5DD-413D-DEAE-611E-8E77DDE2AEEC}"/>
              </a:ext>
            </a:extLst>
          </p:cNvPr>
          <p:cNvSpPr>
            <a:spLocks noGrp="1"/>
          </p:cNvSpPr>
          <p:nvPr>
            <p:ph type="body" sz="half" idx="2"/>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graph, we have attempted to display the Number of incidents based on the type of aircraft, whether it be a commercial, cargo, or military aircraft.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from the graph, most incidents occurred with military aircraft.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light of the graph above, we can conclude that military type aircraft have fewer fatalities than domestic scheduled passenger aircraft, but have more incidents.</a:t>
            </a:r>
          </a:p>
        </p:txBody>
      </p:sp>
      <p:sp>
        <p:nvSpPr>
          <p:cNvPr id="5" name="Date Placeholder 4">
            <a:extLst>
              <a:ext uri="{FF2B5EF4-FFF2-40B4-BE49-F238E27FC236}">
                <a16:creationId xmlns:a16="http://schemas.microsoft.com/office/drawing/2014/main" id="{BEEB044C-AD1A-9173-CC19-4A5D433564BE}"/>
              </a:ext>
            </a:extLst>
          </p:cNvPr>
          <p:cNvSpPr>
            <a:spLocks noGrp="1"/>
          </p:cNvSpPr>
          <p:nvPr>
            <p:ph type="dt" sz="half" idx="10"/>
          </p:nvPr>
        </p:nvSpPr>
        <p:spPr/>
        <p:txBody>
          <a:bodyPr/>
          <a:lstStyle/>
          <a:p>
            <a:fld id="{D67C4391-B0C8-4EB4-BD8F-961F897AFC59}" type="datetime1">
              <a:rPr lang="en-IN" smtClean="0"/>
              <a:t>06-06-2022</a:t>
            </a:fld>
            <a:endParaRPr lang="en-IN"/>
          </a:p>
        </p:txBody>
      </p:sp>
      <p:sp>
        <p:nvSpPr>
          <p:cNvPr id="6" name="Footer Placeholder 5">
            <a:extLst>
              <a:ext uri="{FF2B5EF4-FFF2-40B4-BE49-F238E27FC236}">
                <a16:creationId xmlns:a16="http://schemas.microsoft.com/office/drawing/2014/main" id="{5CFED0D4-A77C-7A06-96E1-400CE7A7F1C5}"/>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8D7F824B-6C61-E47B-BFDE-3321A6B9E585}"/>
              </a:ext>
            </a:extLst>
          </p:cNvPr>
          <p:cNvSpPr>
            <a:spLocks noGrp="1"/>
          </p:cNvSpPr>
          <p:nvPr>
            <p:ph type="sldNum" sz="quarter" idx="12"/>
          </p:nvPr>
        </p:nvSpPr>
        <p:spPr/>
        <p:txBody>
          <a:bodyPr/>
          <a:lstStyle/>
          <a:p>
            <a:fld id="{D0B19747-38D2-479E-94B8-7547C519E7E1}" type="slidenum">
              <a:rPr lang="en-IN" smtClean="0"/>
              <a:t>13</a:t>
            </a:fld>
            <a:endParaRPr lang="en-IN"/>
          </a:p>
        </p:txBody>
      </p:sp>
      <p:pic>
        <p:nvPicPr>
          <p:cNvPr id="17" name="Picture 16">
            <a:extLst>
              <a:ext uri="{FF2B5EF4-FFF2-40B4-BE49-F238E27FC236}">
                <a16:creationId xmlns:a16="http://schemas.microsoft.com/office/drawing/2014/main" id="{AA17D8E5-0F74-7E9D-E358-982AD7A27C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9568" y="355301"/>
            <a:ext cx="5733415" cy="5686061"/>
          </a:xfrm>
          <a:prstGeom prst="rect">
            <a:avLst/>
          </a:prstGeom>
          <a:noFill/>
          <a:ln>
            <a:noFill/>
          </a:ln>
        </p:spPr>
      </p:pic>
    </p:spTree>
    <p:extLst>
      <p:ext uri="{BB962C8B-B14F-4D97-AF65-F5344CB8AC3E}">
        <p14:creationId xmlns:p14="http://schemas.microsoft.com/office/powerpoint/2010/main" val="40500574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0742-759F-141F-41F4-64B3E35926C8}"/>
              </a:ext>
            </a:extLst>
          </p:cNvPr>
          <p:cNvSpPr>
            <a:spLocks noGrp="1"/>
          </p:cNvSpPr>
          <p:nvPr>
            <p:ph type="title"/>
          </p:nvPr>
        </p:nvSpPr>
        <p:spPr>
          <a:xfrm>
            <a:off x="814728" y="996951"/>
            <a:ext cx="4852988" cy="703834"/>
          </a:xfrm>
        </p:spPr>
        <p:txBody>
          <a:bodyPr>
            <a:normAutofit fontScale="90000"/>
          </a:bodyPr>
          <a:lstStyle/>
          <a:p>
            <a:r>
              <a:rPr lang="en-IN" b="1" u="sng" dirty="0"/>
              <a:t>Average Fatalities V/S Aircraft Nature</a:t>
            </a:r>
          </a:p>
        </p:txBody>
      </p:sp>
      <p:sp>
        <p:nvSpPr>
          <p:cNvPr id="4" name="Text Placeholder 3">
            <a:extLst>
              <a:ext uri="{FF2B5EF4-FFF2-40B4-BE49-F238E27FC236}">
                <a16:creationId xmlns:a16="http://schemas.microsoft.com/office/drawing/2014/main" id="{38945163-696E-692E-2EC2-A6C8952BEEAF}"/>
              </a:ext>
            </a:extLst>
          </p:cNvPr>
          <p:cNvSpPr>
            <a:spLocks noGrp="1"/>
          </p:cNvSpPr>
          <p:nvPr>
            <p:ph type="body" sz="half" idx="2"/>
          </p:nvPr>
        </p:nvSpPr>
        <p:spPr/>
        <p:txBody>
          <a:bodyPr>
            <a:normAutofit fontScale="925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the type of Aircraft Nature, we have attempted to display the average number of fatalities per incident.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By examining this scatter plot, we can conclude that the average fatality occurs in International Non-Scheduled Passenger Aircrafts.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Non-scheduled passenger aircraft are probably the biggest victims of terrorist hijackings.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stated, this is more focused on non-scheduled passenger airliners, which are probably a bigger cause of hijackings by terrorists.</a:t>
            </a:r>
          </a:p>
          <a:p>
            <a:endParaRPr lang="en-IN" dirty="0"/>
          </a:p>
        </p:txBody>
      </p:sp>
      <p:sp>
        <p:nvSpPr>
          <p:cNvPr id="5" name="Date Placeholder 4">
            <a:extLst>
              <a:ext uri="{FF2B5EF4-FFF2-40B4-BE49-F238E27FC236}">
                <a16:creationId xmlns:a16="http://schemas.microsoft.com/office/drawing/2014/main" id="{758F2230-7929-0786-ED19-59613FC2DC2B}"/>
              </a:ext>
            </a:extLst>
          </p:cNvPr>
          <p:cNvSpPr>
            <a:spLocks noGrp="1"/>
          </p:cNvSpPr>
          <p:nvPr>
            <p:ph type="dt" sz="half" idx="10"/>
          </p:nvPr>
        </p:nvSpPr>
        <p:spPr/>
        <p:txBody>
          <a:bodyPr/>
          <a:lstStyle/>
          <a:p>
            <a:fld id="{90C41061-25D6-4B9A-B39F-D507AFF278F3}" type="datetime1">
              <a:rPr lang="en-IN" smtClean="0"/>
              <a:t>06-06-2022</a:t>
            </a:fld>
            <a:endParaRPr lang="en-IN"/>
          </a:p>
        </p:txBody>
      </p:sp>
      <p:sp>
        <p:nvSpPr>
          <p:cNvPr id="6" name="Footer Placeholder 5">
            <a:extLst>
              <a:ext uri="{FF2B5EF4-FFF2-40B4-BE49-F238E27FC236}">
                <a16:creationId xmlns:a16="http://schemas.microsoft.com/office/drawing/2014/main" id="{30E9FE54-9594-887E-4148-3E88A23BC5DA}"/>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C118970B-806D-2E6A-2F45-F4207863CAA6}"/>
              </a:ext>
            </a:extLst>
          </p:cNvPr>
          <p:cNvSpPr>
            <a:spLocks noGrp="1"/>
          </p:cNvSpPr>
          <p:nvPr>
            <p:ph type="sldNum" sz="quarter" idx="12"/>
          </p:nvPr>
        </p:nvSpPr>
        <p:spPr/>
        <p:txBody>
          <a:bodyPr/>
          <a:lstStyle/>
          <a:p>
            <a:fld id="{D0B19747-38D2-479E-94B8-7547C519E7E1}" type="slidenum">
              <a:rPr lang="en-IN" smtClean="0"/>
              <a:t>14</a:t>
            </a:fld>
            <a:endParaRPr lang="en-IN"/>
          </a:p>
        </p:txBody>
      </p:sp>
      <p:pic>
        <p:nvPicPr>
          <p:cNvPr id="9" name="Picture 8">
            <a:extLst>
              <a:ext uri="{FF2B5EF4-FFF2-40B4-BE49-F238E27FC236}">
                <a16:creationId xmlns:a16="http://schemas.microsoft.com/office/drawing/2014/main" id="{623447D2-DB4A-71D5-56AA-C81F39CE26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9088" y="797559"/>
            <a:ext cx="5307591" cy="5063490"/>
          </a:xfrm>
          <a:prstGeom prst="rect">
            <a:avLst/>
          </a:prstGeom>
          <a:noFill/>
          <a:ln>
            <a:noFill/>
          </a:ln>
        </p:spPr>
      </p:pic>
    </p:spTree>
    <p:extLst>
      <p:ext uri="{BB962C8B-B14F-4D97-AF65-F5344CB8AC3E}">
        <p14:creationId xmlns:p14="http://schemas.microsoft.com/office/powerpoint/2010/main" val="11358474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11C3-4C2D-9B10-9BE2-661FE5EAA165}"/>
              </a:ext>
            </a:extLst>
          </p:cNvPr>
          <p:cNvSpPr>
            <a:spLocks noGrp="1"/>
          </p:cNvSpPr>
          <p:nvPr>
            <p:ph type="title"/>
          </p:nvPr>
        </p:nvSpPr>
        <p:spPr>
          <a:xfrm>
            <a:off x="814728" y="451513"/>
            <a:ext cx="4852988" cy="781238"/>
          </a:xfrm>
        </p:spPr>
        <p:txBody>
          <a:bodyPr/>
          <a:lstStyle/>
          <a:p>
            <a:r>
              <a:rPr lang="en-IN" b="1" u="sng" dirty="0"/>
              <a:t>Fatalities V/S </a:t>
            </a:r>
            <a:r>
              <a:rPr lang="en-IN" b="1" u="sng" dirty="0" err="1"/>
              <a:t>Aircaft</a:t>
            </a:r>
            <a:r>
              <a:rPr lang="en-IN" b="1" u="sng" dirty="0"/>
              <a:t> Phases</a:t>
            </a:r>
          </a:p>
        </p:txBody>
      </p:sp>
      <p:sp>
        <p:nvSpPr>
          <p:cNvPr id="4" name="Text Placeholder 3">
            <a:extLst>
              <a:ext uri="{FF2B5EF4-FFF2-40B4-BE49-F238E27FC236}">
                <a16:creationId xmlns:a16="http://schemas.microsoft.com/office/drawing/2014/main" id="{CA6D4514-D7AE-3C35-8784-6DCEC0B1C80B}"/>
              </a:ext>
            </a:extLst>
          </p:cNvPr>
          <p:cNvSpPr>
            <a:spLocks noGrp="1"/>
          </p:cNvSpPr>
          <p:nvPr>
            <p:ph type="body" sz="half" idx="2"/>
          </p:nvPr>
        </p:nvSpPr>
        <p:spPr>
          <a:xfrm>
            <a:off x="780680" y="1485148"/>
            <a:ext cx="4852988" cy="3516365"/>
          </a:xfrm>
        </p:spPr>
        <p:txBody>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According to the type of aircraft phase, we have attempted to display the Number of fatality.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analysing this Bar plot, we can determine that the Number of fatality occurs during the approach phase, during the initial climb phase, and during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a:t>
            </a:r>
            <a:r>
              <a:rPr lang="en-IN" sz="1800" dirty="0">
                <a:effectLst/>
                <a:latin typeface="Calibri" panose="020F0502020204030204" pitchFamily="34" charset="0"/>
                <a:ea typeface="Calibri" panose="020F0502020204030204" pitchFamily="34" charset="0"/>
                <a:cs typeface="Times New Roman" panose="02020603050405020304" pitchFamily="18" charset="0"/>
              </a:rPr>
              <a:t> route phase.</a:t>
            </a:r>
          </a:p>
          <a:p>
            <a:endParaRPr lang="en-IN" dirty="0"/>
          </a:p>
        </p:txBody>
      </p:sp>
      <p:sp>
        <p:nvSpPr>
          <p:cNvPr id="5" name="Date Placeholder 4">
            <a:extLst>
              <a:ext uri="{FF2B5EF4-FFF2-40B4-BE49-F238E27FC236}">
                <a16:creationId xmlns:a16="http://schemas.microsoft.com/office/drawing/2014/main" id="{38FB4113-E085-A8A5-36F7-8500053EB019}"/>
              </a:ext>
            </a:extLst>
          </p:cNvPr>
          <p:cNvSpPr>
            <a:spLocks noGrp="1"/>
          </p:cNvSpPr>
          <p:nvPr>
            <p:ph type="dt" sz="half" idx="10"/>
          </p:nvPr>
        </p:nvSpPr>
        <p:spPr/>
        <p:txBody>
          <a:bodyPr/>
          <a:lstStyle/>
          <a:p>
            <a:fld id="{0A0935BA-F32B-42F0-A08A-268C1DBED258}" type="datetime1">
              <a:rPr lang="en-IN" smtClean="0"/>
              <a:t>06-06-2022</a:t>
            </a:fld>
            <a:endParaRPr lang="en-IN"/>
          </a:p>
        </p:txBody>
      </p:sp>
      <p:sp>
        <p:nvSpPr>
          <p:cNvPr id="6" name="Footer Placeholder 5">
            <a:extLst>
              <a:ext uri="{FF2B5EF4-FFF2-40B4-BE49-F238E27FC236}">
                <a16:creationId xmlns:a16="http://schemas.microsoft.com/office/drawing/2014/main" id="{A3DF0616-790F-02E2-E3C1-776980DF8210}"/>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E5932BED-8C84-81F0-125A-C2364D547A21}"/>
              </a:ext>
            </a:extLst>
          </p:cNvPr>
          <p:cNvSpPr>
            <a:spLocks noGrp="1"/>
          </p:cNvSpPr>
          <p:nvPr>
            <p:ph type="sldNum" sz="quarter" idx="12"/>
          </p:nvPr>
        </p:nvSpPr>
        <p:spPr/>
        <p:txBody>
          <a:bodyPr/>
          <a:lstStyle/>
          <a:p>
            <a:fld id="{D0B19747-38D2-479E-94B8-7547C519E7E1}" type="slidenum">
              <a:rPr lang="en-IN" smtClean="0"/>
              <a:t>15</a:t>
            </a:fld>
            <a:endParaRPr lang="en-IN"/>
          </a:p>
        </p:txBody>
      </p:sp>
      <p:pic>
        <p:nvPicPr>
          <p:cNvPr id="8" name="Picture 7">
            <a:extLst>
              <a:ext uri="{FF2B5EF4-FFF2-40B4-BE49-F238E27FC236}">
                <a16:creationId xmlns:a16="http://schemas.microsoft.com/office/drawing/2014/main" id="{5FD635FE-2451-376D-7E41-F4EC80C209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47232" y="657642"/>
            <a:ext cx="5733415" cy="5503545"/>
          </a:xfrm>
          <a:prstGeom prst="rect">
            <a:avLst/>
          </a:prstGeom>
          <a:noFill/>
          <a:ln>
            <a:noFill/>
          </a:ln>
        </p:spPr>
      </p:pic>
    </p:spTree>
    <p:extLst>
      <p:ext uri="{BB962C8B-B14F-4D97-AF65-F5344CB8AC3E}">
        <p14:creationId xmlns:p14="http://schemas.microsoft.com/office/powerpoint/2010/main" val="10120816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80B6-CBAB-2788-2DAF-346569FFDB08}"/>
              </a:ext>
            </a:extLst>
          </p:cNvPr>
          <p:cNvSpPr>
            <a:spLocks noGrp="1"/>
          </p:cNvSpPr>
          <p:nvPr>
            <p:ph type="title"/>
          </p:nvPr>
        </p:nvSpPr>
        <p:spPr>
          <a:xfrm>
            <a:off x="814728" y="727523"/>
            <a:ext cx="4852988" cy="945830"/>
          </a:xfrm>
        </p:spPr>
        <p:txBody>
          <a:bodyPr/>
          <a:lstStyle/>
          <a:p>
            <a:r>
              <a:rPr lang="en-IN" b="1" u="sng" dirty="0"/>
              <a:t>Incident V/S </a:t>
            </a:r>
            <a:r>
              <a:rPr lang="en-IN" b="1" u="sng" dirty="0" err="1"/>
              <a:t>Aircaft</a:t>
            </a:r>
            <a:r>
              <a:rPr lang="en-IN" b="1" u="sng" dirty="0"/>
              <a:t> Phase</a:t>
            </a:r>
          </a:p>
        </p:txBody>
      </p:sp>
      <p:sp>
        <p:nvSpPr>
          <p:cNvPr id="4" name="Text Placeholder 3">
            <a:extLst>
              <a:ext uri="{FF2B5EF4-FFF2-40B4-BE49-F238E27FC236}">
                <a16:creationId xmlns:a16="http://schemas.microsoft.com/office/drawing/2014/main" id="{9C57F813-7652-0DA4-2B95-802D684F4C73}"/>
              </a:ext>
            </a:extLst>
          </p:cNvPr>
          <p:cNvSpPr>
            <a:spLocks noGrp="1"/>
          </p:cNvSpPr>
          <p:nvPr>
            <p:ph type="body" sz="half" idx="2"/>
          </p:nvPr>
        </p:nvSpPr>
        <p:spPr/>
        <p:txBody>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following chart illustrates which Aircraft Phase has the highest incidence of aircraft incidents.</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we can visualize that Number of incidents while the Aircraft is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a:t>
            </a:r>
            <a:r>
              <a:rPr lang="en-IN" sz="1800" dirty="0">
                <a:effectLst/>
                <a:latin typeface="Calibri" panose="020F0502020204030204" pitchFamily="34" charset="0"/>
                <a:ea typeface="Calibri" panose="020F0502020204030204" pitchFamily="34" charset="0"/>
                <a:cs typeface="Times New Roman" panose="02020603050405020304" pitchFamily="18" charset="0"/>
              </a:rPr>
              <a:t> Route phase is pretty high followed by Landing Phase and Unknown phase</a:t>
            </a:r>
          </a:p>
          <a:p>
            <a:endParaRPr lang="en-IN" dirty="0"/>
          </a:p>
        </p:txBody>
      </p:sp>
      <p:sp>
        <p:nvSpPr>
          <p:cNvPr id="5" name="Date Placeholder 4">
            <a:extLst>
              <a:ext uri="{FF2B5EF4-FFF2-40B4-BE49-F238E27FC236}">
                <a16:creationId xmlns:a16="http://schemas.microsoft.com/office/drawing/2014/main" id="{96AAB447-2849-5405-4186-D0552382378B}"/>
              </a:ext>
            </a:extLst>
          </p:cNvPr>
          <p:cNvSpPr>
            <a:spLocks noGrp="1"/>
          </p:cNvSpPr>
          <p:nvPr>
            <p:ph type="dt" sz="half" idx="10"/>
          </p:nvPr>
        </p:nvSpPr>
        <p:spPr/>
        <p:txBody>
          <a:bodyPr/>
          <a:lstStyle/>
          <a:p>
            <a:fld id="{F5E6C435-1AA3-466F-93CD-EC36B992BEA7}" type="datetime1">
              <a:rPr lang="en-IN" smtClean="0"/>
              <a:t>06-06-2022</a:t>
            </a:fld>
            <a:endParaRPr lang="en-IN"/>
          </a:p>
        </p:txBody>
      </p:sp>
      <p:sp>
        <p:nvSpPr>
          <p:cNvPr id="6" name="Footer Placeholder 5">
            <a:extLst>
              <a:ext uri="{FF2B5EF4-FFF2-40B4-BE49-F238E27FC236}">
                <a16:creationId xmlns:a16="http://schemas.microsoft.com/office/drawing/2014/main" id="{DE6E286A-0E8C-EFA1-246C-EC0D3855F5EC}"/>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BF5E55DD-6019-82EA-57EA-BBCC820D0D8D}"/>
              </a:ext>
            </a:extLst>
          </p:cNvPr>
          <p:cNvSpPr>
            <a:spLocks noGrp="1"/>
          </p:cNvSpPr>
          <p:nvPr>
            <p:ph type="sldNum" sz="quarter" idx="12"/>
          </p:nvPr>
        </p:nvSpPr>
        <p:spPr/>
        <p:txBody>
          <a:bodyPr/>
          <a:lstStyle/>
          <a:p>
            <a:fld id="{D0B19747-38D2-479E-94B8-7547C519E7E1}" type="slidenum">
              <a:rPr lang="en-IN" smtClean="0"/>
              <a:t>16</a:t>
            </a:fld>
            <a:endParaRPr lang="en-IN"/>
          </a:p>
        </p:txBody>
      </p:sp>
      <p:pic>
        <p:nvPicPr>
          <p:cNvPr id="8" name="Picture 7">
            <a:extLst>
              <a:ext uri="{FF2B5EF4-FFF2-40B4-BE49-F238E27FC236}">
                <a16:creationId xmlns:a16="http://schemas.microsoft.com/office/drawing/2014/main" id="{C92C5DB7-B6EE-331F-80FF-C4F102B1A7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4844" y="335506"/>
            <a:ext cx="5733415" cy="5705856"/>
          </a:xfrm>
          <a:prstGeom prst="rect">
            <a:avLst/>
          </a:prstGeom>
          <a:noFill/>
          <a:ln>
            <a:noFill/>
          </a:ln>
        </p:spPr>
      </p:pic>
    </p:spTree>
    <p:extLst>
      <p:ext uri="{BB962C8B-B14F-4D97-AF65-F5344CB8AC3E}">
        <p14:creationId xmlns:p14="http://schemas.microsoft.com/office/powerpoint/2010/main" val="12920363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3D3-7C95-1AFF-4473-7AE5FFD9C9FA}"/>
              </a:ext>
            </a:extLst>
          </p:cNvPr>
          <p:cNvSpPr>
            <a:spLocks noGrp="1"/>
          </p:cNvSpPr>
          <p:nvPr>
            <p:ph type="title"/>
          </p:nvPr>
        </p:nvSpPr>
        <p:spPr>
          <a:xfrm>
            <a:off x="814728" y="996951"/>
            <a:ext cx="4852988" cy="658114"/>
          </a:xfrm>
        </p:spPr>
        <p:txBody>
          <a:bodyPr>
            <a:normAutofit fontScale="90000"/>
          </a:bodyPr>
          <a:lstStyle/>
          <a:p>
            <a:r>
              <a:rPr lang="en-IN" b="1" u="sng" dirty="0"/>
              <a:t>Average Fatalities V/S </a:t>
            </a:r>
            <a:r>
              <a:rPr lang="en-IN" b="1" u="sng" dirty="0" err="1"/>
              <a:t>Aircarft</a:t>
            </a:r>
            <a:r>
              <a:rPr lang="en-IN" b="1" u="sng" dirty="0"/>
              <a:t> Phase</a:t>
            </a:r>
          </a:p>
        </p:txBody>
      </p:sp>
      <p:sp>
        <p:nvSpPr>
          <p:cNvPr id="4" name="Text Placeholder 3">
            <a:extLst>
              <a:ext uri="{FF2B5EF4-FFF2-40B4-BE49-F238E27FC236}">
                <a16:creationId xmlns:a16="http://schemas.microsoft.com/office/drawing/2014/main" id="{692D2D89-42A1-0195-1F8C-4B3340621C78}"/>
              </a:ext>
            </a:extLst>
          </p:cNvPr>
          <p:cNvSpPr>
            <a:spLocks noGrp="1"/>
          </p:cNvSpPr>
          <p:nvPr>
            <p:ph type="body" sz="half" idx="2"/>
          </p:nvPr>
        </p:nvSpPr>
        <p:spPr>
          <a:xfrm>
            <a:off x="814728" y="1887484"/>
            <a:ext cx="4852988" cy="3516365"/>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According to the type of aircraft phase, we have attempted to display the average fatality per incident.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this scatter plot, we can determine that the average fatality occurs during the approach phase, during the initial climb phase, and during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a:t>
            </a:r>
            <a:r>
              <a:rPr lang="en-IN" sz="1800" dirty="0">
                <a:effectLst/>
                <a:latin typeface="Calibri" panose="020F0502020204030204" pitchFamily="34" charset="0"/>
                <a:ea typeface="Calibri" panose="020F0502020204030204" pitchFamily="34" charset="0"/>
                <a:cs typeface="Times New Roman" panose="02020603050405020304" pitchFamily="18" charset="0"/>
              </a:rPr>
              <a:t> route phase.</a:t>
            </a:r>
          </a:p>
          <a:p>
            <a:endParaRPr lang="en-IN" dirty="0"/>
          </a:p>
        </p:txBody>
      </p:sp>
      <p:sp>
        <p:nvSpPr>
          <p:cNvPr id="5" name="Date Placeholder 4">
            <a:extLst>
              <a:ext uri="{FF2B5EF4-FFF2-40B4-BE49-F238E27FC236}">
                <a16:creationId xmlns:a16="http://schemas.microsoft.com/office/drawing/2014/main" id="{30C84B31-F4D2-371D-696E-C30174D7A338}"/>
              </a:ext>
            </a:extLst>
          </p:cNvPr>
          <p:cNvSpPr>
            <a:spLocks noGrp="1"/>
          </p:cNvSpPr>
          <p:nvPr>
            <p:ph type="dt" sz="half" idx="10"/>
          </p:nvPr>
        </p:nvSpPr>
        <p:spPr/>
        <p:txBody>
          <a:bodyPr/>
          <a:lstStyle/>
          <a:p>
            <a:fld id="{EC78963D-7C28-465A-B740-A83E81F4FB03}" type="datetime1">
              <a:rPr lang="en-IN" smtClean="0"/>
              <a:t>06-06-2022</a:t>
            </a:fld>
            <a:endParaRPr lang="en-IN"/>
          </a:p>
        </p:txBody>
      </p:sp>
      <p:sp>
        <p:nvSpPr>
          <p:cNvPr id="6" name="Footer Placeholder 5">
            <a:extLst>
              <a:ext uri="{FF2B5EF4-FFF2-40B4-BE49-F238E27FC236}">
                <a16:creationId xmlns:a16="http://schemas.microsoft.com/office/drawing/2014/main" id="{FC5E21B9-98D3-4F39-235A-A4A3E6B42518}"/>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5BDECFC4-0C92-EEF1-D189-6B973025AAC1}"/>
              </a:ext>
            </a:extLst>
          </p:cNvPr>
          <p:cNvSpPr>
            <a:spLocks noGrp="1"/>
          </p:cNvSpPr>
          <p:nvPr>
            <p:ph type="sldNum" sz="quarter" idx="12"/>
          </p:nvPr>
        </p:nvSpPr>
        <p:spPr/>
        <p:txBody>
          <a:bodyPr/>
          <a:lstStyle/>
          <a:p>
            <a:fld id="{D0B19747-38D2-479E-94B8-7547C519E7E1}" type="slidenum">
              <a:rPr lang="en-IN" smtClean="0"/>
              <a:t>17</a:t>
            </a:fld>
            <a:endParaRPr lang="en-IN"/>
          </a:p>
        </p:txBody>
      </p:sp>
      <p:pic>
        <p:nvPicPr>
          <p:cNvPr id="11" name="Picture 10">
            <a:extLst>
              <a:ext uri="{FF2B5EF4-FFF2-40B4-BE49-F238E27FC236}">
                <a16:creationId xmlns:a16="http://schemas.microsoft.com/office/drawing/2014/main" id="{FC1E446E-238C-0578-4875-370911A26E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24286" y="475110"/>
            <a:ext cx="5220763" cy="5748813"/>
          </a:xfrm>
          <a:prstGeom prst="rect">
            <a:avLst/>
          </a:prstGeom>
          <a:noFill/>
          <a:ln>
            <a:noFill/>
          </a:ln>
        </p:spPr>
      </p:pic>
    </p:spTree>
    <p:extLst>
      <p:ext uri="{BB962C8B-B14F-4D97-AF65-F5344CB8AC3E}">
        <p14:creationId xmlns:p14="http://schemas.microsoft.com/office/powerpoint/2010/main" val="8117554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4BE5-ACD6-9D10-C540-B73E5A973F45}"/>
              </a:ext>
            </a:extLst>
          </p:cNvPr>
          <p:cNvSpPr>
            <a:spLocks noGrp="1"/>
          </p:cNvSpPr>
          <p:nvPr>
            <p:ph type="title"/>
          </p:nvPr>
        </p:nvSpPr>
        <p:spPr>
          <a:xfrm>
            <a:off x="814728" y="727523"/>
            <a:ext cx="4852988" cy="671510"/>
          </a:xfrm>
        </p:spPr>
        <p:txBody>
          <a:bodyPr>
            <a:normAutofit/>
          </a:bodyPr>
          <a:lstStyle/>
          <a:p>
            <a:r>
              <a:rPr lang="en-IN" sz="2000" b="1" u="sng" dirty="0"/>
              <a:t>Fatalities V/S </a:t>
            </a:r>
            <a:r>
              <a:rPr lang="en-IN" sz="2000" b="1" u="sng" dirty="0" err="1"/>
              <a:t>Aircaft</a:t>
            </a:r>
            <a:r>
              <a:rPr lang="en-IN" sz="2000" b="1" u="sng" dirty="0"/>
              <a:t> Damage Type</a:t>
            </a:r>
          </a:p>
        </p:txBody>
      </p:sp>
      <p:sp>
        <p:nvSpPr>
          <p:cNvPr id="10" name="Text Placeholder 9">
            <a:extLst>
              <a:ext uri="{FF2B5EF4-FFF2-40B4-BE49-F238E27FC236}">
                <a16:creationId xmlns:a16="http://schemas.microsoft.com/office/drawing/2014/main" id="{3DDA4625-0470-067A-6811-BEEDCBC5F58C}"/>
              </a:ext>
            </a:extLst>
          </p:cNvPr>
          <p:cNvSpPr>
            <a:spLocks noGrp="1"/>
          </p:cNvSpPr>
          <p:nvPr>
            <p:ph type="body" sz="half" idx="2"/>
          </p:nvPr>
        </p:nvSpPr>
        <p:spPr>
          <a:xfrm>
            <a:off x="814728" y="1670817"/>
            <a:ext cx="4852988" cy="3516365"/>
          </a:xfrm>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For each type of Aircraft Damage, we have attempted to display the fatality count.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conclusion is that when DESTROYED is the damage type of aircraft, the fatalities are pretty high compared to any other type of damage.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conclusion is that when an aircraft's damage type is "DESTROYED," the number of fatalities is pretty high.</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As when the Aircraft gets destroyed it’s a very rare chance of survival of the passengers</a:t>
            </a:r>
            <a:endParaRPr lang="en-IN" dirty="0"/>
          </a:p>
        </p:txBody>
      </p:sp>
      <p:sp>
        <p:nvSpPr>
          <p:cNvPr id="5" name="Date Placeholder 4">
            <a:extLst>
              <a:ext uri="{FF2B5EF4-FFF2-40B4-BE49-F238E27FC236}">
                <a16:creationId xmlns:a16="http://schemas.microsoft.com/office/drawing/2014/main" id="{51CAD8B2-976D-010E-337E-D4B1BE9B0825}"/>
              </a:ext>
            </a:extLst>
          </p:cNvPr>
          <p:cNvSpPr>
            <a:spLocks noGrp="1"/>
          </p:cNvSpPr>
          <p:nvPr>
            <p:ph type="dt" sz="half" idx="10"/>
          </p:nvPr>
        </p:nvSpPr>
        <p:spPr/>
        <p:txBody>
          <a:bodyPr/>
          <a:lstStyle/>
          <a:p>
            <a:fld id="{12926CEE-DA82-455D-8693-C0C51E57F94D}" type="datetime1">
              <a:rPr lang="en-IN" smtClean="0"/>
              <a:t>06-06-2022</a:t>
            </a:fld>
            <a:endParaRPr lang="en-IN"/>
          </a:p>
        </p:txBody>
      </p:sp>
      <p:sp>
        <p:nvSpPr>
          <p:cNvPr id="6" name="Footer Placeholder 5">
            <a:extLst>
              <a:ext uri="{FF2B5EF4-FFF2-40B4-BE49-F238E27FC236}">
                <a16:creationId xmlns:a16="http://schemas.microsoft.com/office/drawing/2014/main" id="{3E33C3E8-F6AB-46E8-5B2B-5681E8C1BECA}"/>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974AA1D3-26A2-DA4A-6C03-9F8C355D9B85}"/>
              </a:ext>
            </a:extLst>
          </p:cNvPr>
          <p:cNvSpPr>
            <a:spLocks noGrp="1"/>
          </p:cNvSpPr>
          <p:nvPr>
            <p:ph type="sldNum" sz="quarter" idx="12"/>
          </p:nvPr>
        </p:nvSpPr>
        <p:spPr/>
        <p:txBody>
          <a:bodyPr/>
          <a:lstStyle/>
          <a:p>
            <a:fld id="{D0B19747-38D2-479E-94B8-7547C519E7E1}" type="slidenum">
              <a:rPr lang="en-IN" smtClean="0"/>
              <a:t>18</a:t>
            </a:fld>
            <a:endParaRPr lang="en-IN"/>
          </a:p>
        </p:txBody>
      </p:sp>
      <p:pic>
        <p:nvPicPr>
          <p:cNvPr id="8" name="Picture 7">
            <a:extLst>
              <a:ext uri="{FF2B5EF4-FFF2-40B4-BE49-F238E27FC236}">
                <a16:creationId xmlns:a16="http://schemas.microsoft.com/office/drawing/2014/main" id="{56EC8782-708B-3470-5504-913F03FF36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27523"/>
            <a:ext cx="5733415" cy="5545262"/>
          </a:xfrm>
          <a:prstGeom prst="rect">
            <a:avLst/>
          </a:prstGeom>
          <a:noFill/>
          <a:ln>
            <a:noFill/>
          </a:ln>
        </p:spPr>
      </p:pic>
    </p:spTree>
    <p:extLst>
      <p:ext uri="{BB962C8B-B14F-4D97-AF65-F5344CB8AC3E}">
        <p14:creationId xmlns:p14="http://schemas.microsoft.com/office/powerpoint/2010/main" val="36804101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68F7-C0DD-85C1-EEA4-E63F6D2AB32D}"/>
              </a:ext>
            </a:extLst>
          </p:cNvPr>
          <p:cNvSpPr>
            <a:spLocks noGrp="1"/>
          </p:cNvSpPr>
          <p:nvPr>
            <p:ph type="title"/>
          </p:nvPr>
        </p:nvSpPr>
        <p:spPr>
          <a:xfrm>
            <a:off x="986580" y="380051"/>
            <a:ext cx="4852988" cy="927542"/>
          </a:xfrm>
        </p:spPr>
        <p:txBody>
          <a:bodyPr>
            <a:normAutofit/>
          </a:bodyPr>
          <a:lstStyle/>
          <a:p>
            <a:r>
              <a:rPr lang="en-IN" sz="2000" b="1" u="sng" dirty="0"/>
              <a:t>Incidents V/S Aircraft Damage Type</a:t>
            </a:r>
          </a:p>
        </p:txBody>
      </p:sp>
      <p:sp>
        <p:nvSpPr>
          <p:cNvPr id="4" name="Text Placeholder 3">
            <a:extLst>
              <a:ext uri="{FF2B5EF4-FFF2-40B4-BE49-F238E27FC236}">
                <a16:creationId xmlns:a16="http://schemas.microsoft.com/office/drawing/2014/main" id="{413E8878-B809-6E91-EB87-1D45BAECE98B}"/>
              </a:ext>
            </a:extLst>
          </p:cNvPr>
          <p:cNvSpPr>
            <a:spLocks noGrp="1"/>
          </p:cNvSpPr>
          <p:nvPr>
            <p:ph type="body" sz="half" idx="2"/>
          </p:nvPr>
        </p:nvSpPr>
        <p:spPr>
          <a:xfrm>
            <a:off x="869592" y="1540012"/>
            <a:ext cx="4852988" cy="3516365"/>
          </a:xfrm>
        </p:spPr>
        <p:txBody>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each type of Aircraft Damage, we have attempted to display the incident count.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conclusion is that when ” DESTROYED BEYOND REPAIR “ is the damage type of aircraft damage, the incidents are pretty high compared to any other type of damage.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conclusion is that when an aircraft's damage type is "DESTROYED BEYOND REPAIR" the number of incidents is pretty high.</a:t>
            </a:r>
          </a:p>
          <a:p>
            <a:endParaRPr lang="en-IN" dirty="0"/>
          </a:p>
        </p:txBody>
      </p:sp>
      <p:sp>
        <p:nvSpPr>
          <p:cNvPr id="5" name="Date Placeholder 4">
            <a:extLst>
              <a:ext uri="{FF2B5EF4-FFF2-40B4-BE49-F238E27FC236}">
                <a16:creationId xmlns:a16="http://schemas.microsoft.com/office/drawing/2014/main" id="{81711983-366C-3AC3-16D8-6CC2DE6E4240}"/>
              </a:ext>
            </a:extLst>
          </p:cNvPr>
          <p:cNvSpPr>
            <a:spLocks noGrp="1"/>
          </p:cNvSpPr>
          <p:nvPr>
            <p:ph type="dt" sz="half" idx="10"/>
          </p:nvPr>
        </p:nvSpPr>
        <p:spPr/>
        <p:txBody>
          <a:bodyPr/>
          <a:lstStyle/>
          <a:p>
            <a:fld id="{087D01C1-9E67-4C9B-9C56-247DA890E600}" type="datetime1">
              <a:rPr lang="en-IN" smtClean="0"/>
              <a:t>06-06-2022</a:t>
            </a:fld>
            <a:endParaRPr lang="en-IN"/>
          </a:p>
        </p:txBody>
      </p:sp>
      <p:sp>
        <p:nvSpPr>
          <p:cNvPr id="6" name="Footer Placeholder 5">
            <a:extLst>
              <a:ext uri="{FF2B5EF4-FFF2-40B4-BE49-F238E27FC236}">
                <a16:creationId xmlns:a16="http://schemas.microsoft.com/office/drawing/2014/main" id="{E931B799-6ACC-A80F-89EC-9BA82F9F6D7D}"/>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E64C8E86-BFBC-1BE0-DCE0-FAE248EFE4D2}"/>
              </a:ext>
            </a:extLst>
          </p:cNvPr>
          <p:cNvSpPr>
            <a:spLocks noGrp="1"/>
          </p:cNvSpPr>
          <p:nvPr>
            <p:ph type="sldNum" sz="quarter" idx="12"/>
          </p:nvPr>
        </p:nvSpPr>
        <p:spPr/>
        <p:txBody>
          <a:bodyPr/>
          <a:lstStyle/>
          <a:p>
            <a:fld id="{D0B19747-38D2-479E-94B8-7547C519E7E1}" type="slidenum">
              <a:rPr lang="en-IN" smtClean="0"/>
              <a:t>19</a:t>
            </a:fld>
            <a:endParaRPr lang="en-IN"/>
          </a:p>
        </p:txBody>
      </p:sp>
      <p:pic>
        <p:nvPicPr>
          <p:cNvPr id="8" name="Picture 7">
            <a:extLst>
              <a:ext uri="{FF2B5EF4-FFF2-40B4-BE49-F238E27FC236}">
                <a16:creationId xmlns:a16="http://schemas.microsoft.com/office/drawing/2014/main" id="{C3E3A9C2-DF02-8F30-1B25-499A8E4776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9568" y="926465"/>
            <a:ext cx="5733415" cy="5254879"/>
          </a:xfrm>
          <a:prstGeom prst="rect">
            <a:avLst/>
          </a:prstGeom>
          <a:noFill/>
          <a:ln>
            <a:noFill/>
          </a:ln>
        </p:spPr>
      </p:pic>
    </p:spTree>
    <p:extLst>
      <p:ext uri="{BB962C8B-B14F-4D97-AF65-F5344CB8AC3E}">
        <p14:creationId xmlns:p14="http://schemas.microsoft.com/office/powerpoint/2010/main" val="24100007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FA6EE-A7CC-4B1D-A877-90B8BB9EB0AA}"/>
              </a:ext>
            </a:extLst>
          </p:cNvPr>
          <p:cNvSpPr>
            <a:spLocks noGrp="1"/>
          </p:cNvSpPr>
          <p:nvPr>
            <p:ph type="title"/>
          </p:nvPr>
        </p:nvSpPr>
        <p:spPr>
          <a:xfrm>
            <a:off x="1567083" y="86696"/>
            <a:ext cx="3765483" cy="1767295"/>
          </a:xfrm>
        </p:spPr>
        <p:txBody>
          <a:bodyPr anchor="ctr">
            <a:normAutofit/>
          </a:bodyPr>
          <a:lstStyle/>
          <a:p>
            <a:r>
              <a:rPr lang="en-US" sz="4800" b="1" u="sng" dirty="0">
                <a:ea typeface="+mj-lt"/>
                <a:cs typeface="+mj-lt"/>
              </a:rPr>
              <a:t>Objective:</a:t>
            </a:r>
            <a:endParaRPr lang="en-US" sz="4800" b="1" u="sng" dirty="0"/>
          </a:p>
        </p:txBody>
      </p:sp>
      <p:sp>
        <p:nvSpPr>
          <p:cNvPr id="3" name="Content Placeholder 2">
            <a:extLst>
              <a:ext uri="{FF2B5EF4-FFF2-40B4-BE49-F238E27FC236}">
                <a16:creationId xmlns:a16="http://schemas.microsoft.com/office/drawing/2014/main" id="{D8CCC427-3223-4EF4-9028-1E0205A389DD}"/>
              </a:ext>
            </a:extLst>
          </p:cNvPr>
          <p:cNvSpPr>
            <a:spLocks noGrp="1"/>
          </p:cNvSpPr>
          <p:nvPr>
            <p:ph idx="1"/>
          </p:nvPr>
        </p:nvSpPr>
        <p:spPr>
          <a:xfrm>
            <a:off x="5569535" y="1687653"/>
            <a:ext cx="5365218" cy="3482694"/>
          </a:xfrm>
          <a:effectLst/>
        </p:spPr>
        <p:txBody>
          <a:bodyPr vert="horz" lIns="91440" tIns="45720" rIns="91440" bIns="45720" rtlCol="0">
            <a:normAutofit/>
          </a:bodyPr>
          <a:lstStyle/>
          <a:p>
            <a:r>
              <a:rPr lang="en-US" sz="2000" dirty="0">
                <a:ea typeface="+mn-lt"/>
                <a:cs typeface="+mn-lt"/>
              </a:rPr>
              <a:t>An attempt to determine the plane types where the most airline incidents occurred. </a:t>
            </a:r>
          </a:p>
          <a:p>
            <a:r>
              <a:rPr lang="en-US" sz="2000" dirty="0">
                <a:ea typeface="+mn-lt"/>
                <a:cs typeface="+mn-lt"/>
              </a:rPr>
              <a:t>We tried to identify which airlines are more likely to experience incidents and have a higher death toll.</a:t>
            </a:r>
          </a:p>
          <a:p>
            <a:r>
              <a:rPr lang="en-US" sz="2000" b="0" i="0" dirty="0">
                <a:solidFill>
                  <a:srgbClr val="404040"/>
                </a:solidFill>
                <a:effectLst/>
                <a:latin typeface="Century Gothic" panose="020B0502020202020204" pitchFamily="34" charset="0"/>
              </a:rPr>
              <a:t>Finding possible patterns behind the number of fatalities and incidents</a:t>
            </a:r>
            <a:r>
              <a:rPr lang="en-US" sz="2000" dirty="0">
                <a:ea typeface="+mn-lt"/>
                <a:cs typeface="+mn-lt"/>
              </a:rPr>
              <a:t>.</a:t>
            </a:r>
          </a:p>
          <a:p>
            <a:endParaRPr lang="en-US" sz="2000" dirty="0">
              <a:solidFill>
                <a:srgbClr val="92D050"/>
              </a:solidFill>
              <a:ea typeface="+mn-lt"/>
              <a:cs typeface="+mn-lt"/>
            </a:endParaRPr>
          </a:p>
        </p:txBody>
      </p:sp>
      <p:sp>
        <p:nvSpPr>
          <p:cNvPr id="4" name="Date Placeholder 3">
            <a:extLst>
              <a:ext uri="{FF2B5EF4-FFF2-40B4-BE49-F238E27FC236}">
                <a16:creationId xmlns:a16="http://schemas.microsoft.com/office/drawing/2014/main" id="{E59326C7-71BC-71E1-1BFA-52CAEF39D1A0}"/>
              </a:ext>
            </a:extLst>
          </p:cNvPr>
          <p:cNvSpPr>
            <a:spLocks noGrp="1"/>
          </p:cNvSpPr>
          <p:nvPr>
            <p:ph type="dt" sz="half" idx="10"/>
          </p:nvPr>
        </p:nvSpPr>
        <p:spPr/>
        <p:txBody>
          <a:bodyPr/>
          <a:lstStyle/>
          <a:p>
            <a:fld id="{4BC89542-AF54-44C9-A58A-D311522592A1}" type="datetime1">
              <a:rPr lang="en-IN" smtClean="0"/>
              <a:t>06-06-2022</a:t>
            </a:fld>
            <a:endParaRPr lang="en-IN"/>
          </a:p>
        </p:txBody>
      </p:sp>
      <p:sp>
        <p:nvSpPr>
          <p:cNvPr id="5" name="Footer Placeholder 4">
            <a:extLst>
              <a:ext uri="{FF2B5EF4-FFF2-40B4-BE49-F238E27FC236}">
                <a16:creationId xmlns:a16="http://schemas.microsoft.com/office/drawing/2014/main" id="{24753CDC-15C9-8DCE-57E5-C2494D561E35}"/>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0B78C596-43DA-BDC9-848F-570D446E6C2A}"/>
              </a:ext>
            </a:extLst>
          </p:cNvPr>
          <p:cNvSpPr>
            <a:spLocks noGrp="1"/>
          </p:cNvSpPr>
          <p:nvPr>
            <p:ph type="sldNum" sz="quarter" idx="12"/>
          </p:nvPr>
        </p:nvSpPr>
        <p:spPr/>
        <p:txBody>
          <a:bodyPr/>
          <a:lstStyle/>
          <a:p>
            <a:fld id="{D0B19747-38D2-479E-94B8-7547C519E7E1}" type="slidenum">
              <a:rPr lang="en-IN" smtClean="0"/>
              <a:t>2</a:t>
            </a:fld>
            <a:endParaRPr lang="en-IN"/>
          </a:p>
        </p:txBody>
      </p:sp>
    </p:spTree>
    <p:extLst>
      <p:ext uri="{BB962C8B-B14F-4D97-AF65-F5344CB8AC3E}">
        <p14:creationId xmlns:p14="http://schemas.microsoft.com/office/powerpoint/2010/main" val="36242467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4799-63BF-468B-1B46-A85AC391BF73}"/>
              </a:ext>
            </a:extLst>
          </p:cNvPr>
          <p:cNvSpPr>
            <a:spLocks noGrp="1"/>
          </p:cNvSpPr>
          <p:nvPr>
            <p:ph type="title"/>
          </p:nvPr>
        </p:nvSpPr>
        <p:spPr>
          <a:xfrm>
            <a:off x="814728" y="155992"/>
            <a:ext cx="4852988" cy="872678"/>
          </a:xfrm>
        </p:spPr>
        <p:txBody>
          <a:bodyPr/>
          <a:lstStyle/>
          <a:p>
            <a:r>
              <a:rPr lang="en-IN" b="1" u="sng" dirty="0" err="1"/>
              <a:t>Avg</a:t>
            </a:r>
            <a:r>
              <a:rPr lang="en-IN" b="1" u="sng" dirty="0"/>
              <a:t> Fatalities V/S Aircraft Damage Type</a:t>
            </a:r>
          </a:p>
        </p:txBody>
      </p:sp>
      <p:sp>
        <p:nvSpPr>
          <p:cNvPr id="4" name="Text Placeholder 3">
            <a:extLst>
              <a:ext uri="{FF2B5EF4-FFF2-40B4-BE49-F238E27FC236}">
                <a16:creationId xmlns:a16="http://schemas.microsoft.com/office/drawing/2014/main" id="{A68C7BB8-E30F-8B77-9B13-6EC5A80D90E5}"/>
              </a:ext>
            </a:extLst>
          </p:cNvPr>
          <p:cNvSpPr>
            <a:spLocks noGrp="1"/>
          </p:cNvSpPr>
          <p:nvPr>
            <p:ph type="body" sz="half" idx="2"/>
          </p:nvPr>
        </p:nvSpPr>
        <p:spPr>
          <a:xfrm>
            <a:off x="878736" y="1400406"/>
            <a:ext cx="4852988" cy="3516365"/>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each type of Aircraft Damage, we have attempted to display the fatality count by incident.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conclusion is that when DESTROYED is the damage type of aircraft, the fatalities are pretty high compared to any other type of damage.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conclusion is that when an aircraft's damage type is "DESTROYED," the number of fatalities is pretty high.</a:t>
            </a:r>
          </a:p>
          <a:p>
            <a:endParaRPr lang="en-IN" dirty="0"/>
          </a:p>
        </p:txBody>
      </p:sp>
      <p:sp>
        <p:nvSpPr>
          <p:cNvPr id="5" name="Date Placeholder 4">
            <a:extLst>
              <a:ext uri="{FF2B5EF4-FFF2-40B4-BE49-F238E27FC236}">
                <a16:creationId xmlns:a16="http://schemas.microsoft.com/office/drawing/2014/main" id="{881F3ACA-0CA4-52EF-FF46-475CF6F391BB}"/>
              </a:ext>
            </a:extLst>
          </p:cNvPr>
          <p:cNvSpPr>
            <a:spLocks noGrp="1"/>
          </p:cNvSpPr>
          <p:nvPr>
            <p:ph type="dt" sz="half" idx="10"/>
          </p:nvPr>
        </p:nvSpPr>
        <p:spPr/>
        <p:txBody>
          <a:bodyPr/>
          <a:lstStyle/>
          <a:p>
            <a:fld id="{B032AB56-8BAC-4B83-821E-1C672C642B76}" type="datetime1">
              <a:rPr lang="en-IN" smtClean="0"/>
              <a:t>06-06-2022</a:t>
            </a:fld>
            <a:endParaRPr lang="en-IN"/>
          </a:p>
        </p:txBody>
      </p:sp>
      <p:sp>
        <p:nvSpPr>
          <p:cNvPr id="6" name="Footer Placeholder 5">
            <a:extLst>
              <a:ext uri="{FF2B5EF4-FFF2-40B4-BE49-F238E27FC236}">
                <a16:creationId xmlns:a16="http://schemas.microsoft.com/office/drawing/2014/main" id="{3C2E23AF-949D-0760-2E4C-52A6B9ECC0AE}"/>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08782E29-86C6-F18D-D024-EABE79F44C90}"/>
              </a:ext>
            </a:extLst>
          </p:cNvPr>
          <p:cNvSpPr>
            <a:spLocks noGrp="1"/>
          </p:cNvSpPr>
          <p:nvPr>
            <p:ph type="sldNum" sz="quarter" idx="12"/>
          </p:nvPr>
        </p:nvSpPr>
        <p:spPr/>
        <p:txBody>
          <a:bodyPr/>
          <a:lstStyle/>
          <a:p>
            <a:fld id="{D0B19747-38D2-479E-94B8-7547C519E7E1}" type="slidenum">
              <a:rPr lang="en-IN" smtClean="0"/>
              <a:t>20</a:t>
            </a:fld>
            <a:endParaRPr lang="en-IN"/>
          </a:p>
        </p:txBody>
      </p:sp>
      <p:pic>
        <p:nvPicPr>
          <p:cNvPr id="8" name="Picture 7">
            <a:extLst>
              <a:ext uri="{FF2B5EF4-FFF2-40B4-BE49-F238E27FC236}">
                <a16:creationId xmlns:a16="http://schemas.microsoft.com/office/drawing/2014/main" id="{18D8252A-C07A-0A1D-6340-5B4715A854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1992" y="658912"/>
            <a:ext cx="5721350" cy="6005195"/>
          </a:xfrm>
          <a:prstGeom prst="rect">
            <a:avLst/>
          </a:prstGeom>
          <a:noFill/>
          <a:ln>
            <a:noFill/>
          </a:ln>
        </p:spPr>
      </p:pic>
    </p:spTree>
    <p:extLst>
      <p:ext uri="{BB962C8B-B14F-4D97-AF65-F5344CB8AC3E}">
        <p14:creationId xmlns:p14="http://schemas.microsoft.com/office/powerpoint/2010/main" val="8984364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22EA-9DEC-0C91-608A-C6C47AA1ED40}"/>
              </a:ext>
            </a:extLst>
          </p:cNvPr>
          <p:cNvSpPr>
            <a:spLocks noGrp="1"/>
          </p:cNvSpPr>
          <p:nvPr>
            <p:ph type="title"/>
          </p:nvPr>
        </p:nvSpPr>
        <p:spPr>
          <a:xfrm>
            <a:off x="814728" y="727523"/>
            <a:ext cx="4852988" cy="982406"/>
          </a:xfrm>
        </p:spPr>
        <p:txBody>
          <a:bodyPr/>
          <a:lstStyle/>
          <a:p>
            <a:r>
              <a:rPr lang="en-IN" b="1" u="sng" dirty="0"/>
              <a:t>Fatalities against each Aircraft Operator</a:t>
            </a:r>
          </a:p>
        </p:txBody>
      </p:sp>
      <p:sp>
        <p:nvSpPr>
          <p:cNvPr id="4" name="Text Placeholder 3">
            <a:extLst>
              <a:ext uri="{FF2B5EF4-FFF2-40B4-BE49-F238E27FC236}">
                <a16:creationId xmlns:a16="http://schemas.microsoft.com/office/drawing/2014/main" id="{6E15F599-D425-8CCD-4DEA-073A76345A4F}"/>
              </a:ext>
            </a:extLst>
          </p:cNvPr>
          <p:cNvSpPr>
            <a:spLocks noGrp="1"/>
          </p:cNvSpPr>
          <p:nvPr>
            <p:ph type="body" sz="half" idx="2"/>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According to the type of aircraft operator, we have attempted to display the number Fatalities.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Analysing this Bar plot, we can determine that the number of incident are pretty high in USAF(United states Air Force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In light of the graph above, we can conclude that USAF type aircraft have fewer incidents than USAAF aircraft, but have more fatalities</a:t>
            </a:r>
            <a:endParaRPr lang="en-IN" dirty="0"/>
          </a:p>
        </p:txBody>
      </p:sp>
      <p:sp>
        <p:nvSpPr>
          <p:cNvPr id="5" name="Date Placeholder 4">
            <a:extLst>
              <a:ext uri="{FF2B5EF4-FFF2-40B4-BE49-F238E27FC236}">
                <a16:creationId xmlns:a16="http://schemas.microsoft.com/office/drawing/2014/main" id="{4C747ECB-55E6-DB8E-9BDF-37ACFC3F4683}"/>
              </a:ext>
            </a:extLst>
          </p:cNvPr>
          <p:cNvSpPr>
            <a:spLocks noGrp="1"/>
          </p:cNvSpPr>
          <p:nvPr>
            <p:ph type="dt" sz="half" idx="10"/>
          </p:nvPr>
        </p:nvSpPr>
        <p:spPr/>
        <p:txBody>
          <a:bodyPr/>
          <a:lstStyle/>
          <a:p>
            <a:fld id="{E993E296-FD48-45A4-98CC-C058CE3CC5A2}" type="datetime1">
              <a:rPr lang="en-IN" smtClean="0"/>
              <a:t>06-06-2022</a:t>
            </a:fld>
            <a:endParaRPr lang="en-IN"/>
          </a:p>
        </p:txBody>
      </p:sp>
      <p:sp>
        <p:nvSpPr>
          <p:cNvPr id="6" name="Footer Placeholder 5">
            <a:extLst>
              <a:ext uri="{FF2B5EF4-FFF2-40B4-BE49-F238E27FC236}">
                <a16:creationId xmlns:a16="http://schemas.microsoft.com/office/drawing/2014/main" id="{1CC68236-C5B6-F2DD-F7D1-ED33129D2218}"/>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7BE288BA-9E38-7217-4F4F-4210FF9DDE9E}"/>
              </a:ext>
            </a:extLst>
          </p:cNvPr>
          <p:cNvSpPr>
            <a:spLocks noGrp="1"/>
          </p:cNvSpPr>
          <p:nvPr>
            <p:ph type="sldNum" sz="quarter" idx="12"/>
          </p:nvPr>
        </p:nvSpPr>
        <p:spPr/>
        <p:txBody>
          <a:bodyPr/>
          <a:lstStyle/>
          <a:p>
            <a:fld id="{D0B19747-38D2-479E-94B8-7547C519E7E1}" type="slidenum">
              <a:rPr lang="en-IN" smtClean="0"/>
              <a:t>21</a:t>
            </a:fld>
            <a:endParaRPr lang="en-IN"/>
          </a:p>
        </p:txBody>
      </p:sp>
      <p:pic>
        <p:nvPicPr>
          <p:cNvPr id="8" name="Picture 7">
            <a:extLst>
              <a:ext uri="{FF2B5EF4-FFF2-40B4-BE49-F238E27FC236}">
                <a16:creationId xmlns:a16="http://schemas.microsoft.com/office/drawing/2014/main" id="{5B9623DD-771D-BC03-FCCE-57D1881200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07110"/>
            <a:ext cx="5782945" cy="4843780"/>
          </a:xfrm>
          <a:prstGeom prst="rect">
            <a:avLst/>
          </a:prstGeom>
          <a:noFill/>
          <a:ln>
            <a:noFill/>
          </a:ln>
        </p:spPr>
      </p:pic>
    </p:spTree>
    <p:extLst>
      <p:ext uri="{BB962C8B-B14F-4D97-AF65-F5344CB8AC3E}">
        <p14:creationId xmlns:p14="http://schemas.microsoft.com/office/powerpoint/2010/main" val="6089503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5826-B3C2-CB5C-B46A-832B86916275}"/>
              </a:ext>
            </a:extLst>
          </p:cNvPr>
          <p:cNvSpPr>
            <a:spLocks noGrp="1"/>
          </p:cNvSpPr>
          <p:nvPr>
            <p:ph type="title"/>
          </p:nvPr>
        </p:nvSpPr>
        <p:spPr>
          <a:xfrm>
            <a:off x="814728" y="720632"/>
            <a:ext cx="4852988" cy="552638"/>
          </a:xfrm>
        </p:spPr>
        <p:txBody>
          <a:bodyPr>
            <a:normAutofit fontScale="90000"/>
          </a:bodyPr>
          <a:lstStyle/>
          <a:p>
            <a:r>
              <a:rPr lang="en-IN" b="1" u="sng" dirty="0"/>
              <a:t>Incidents against each Aircraft Operator</a:t>
            </a:r>
          </a:p>
        </p:txBody>
      </p:sp>
      <p:sp>
        <p:nvSpPr>
          <p:cNvPr id="4" name="Text Placeholder 3">
            <a:extLst>
              <a:ext uri="{FF2B5EF4-FFF2-40B4-BE49-F238E27FC236}">
                <a16:creationId xmlns:a16="http://schemas.microsoft.com/office/drawing/2014/main" id="{F122A962-7722-123F-7897-AF9706363C6E}"/>
              </a:ext>
            </a:extLst>
          </p:cNvPr>
          <p:cNvSpPr>
            <a:spLocks noGrp="1"/>
          </p:cNvSpPr>
          <p:nvPr>
            <p:ph type="body" sz="half" idx="2"/>
          </p:nvPr>
        </p:nvSpPr>
        <p:spPr>
          <a:xfrm>
            <a:off x="814728" y="1466860"/>
            <a:ext cx="4852988" cy="3516365"/>
          </a:xfrm>
        </p:spPr>
        <p:txBody>
          <a:bodyPr>
            <a:normAutofit fontScale="92500" lnSpcReduction="20000"/>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According to the type of aircraft operator, we have attempted to display the number incident.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Analysing this Bar plot, we can determine that the number of incident are pretty high in USAAF(United states Army Air Force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Following may the reasons for the Cause of USAAF Airline Incidents:-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Due to Training</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Due to Human Error</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Due to Missile training </a:t>
            </a:r>
          </a:p>
          <a:p>
            <a:endParaRPr lang="en-IN" dirty="0"/>
          </a:p>
        </p:txBody>
      </p:sp>
      <p:sp>
        <p:nvSpPr>
          <p:cNvPr id="5" name="Date Placeholder 4">
            <a:extLst>
              <a:ext uri="{FF2B5EF4-FFF2-40B4-BE49-F238E27FC236}">
                <a16:creationId xmlns:a16="http://schemas.microsoft.com/office/drawing/2014/main" id="{1BF779D6-4B2A-DB80-118A-5F8CF3E04277}"/>
              </a:ext>
            </a:extLst>
          </p:cNvPr>
          <p:cNvSpPr>
            <a:spLocks noGrp="1"/>
          </p:cNvSpPr>
          <p:nvPr>
            <p:ph type="dt" sz="half" idx="10"/>
          </p:nvPr>
        </p:nvSpPr>
        <p:spPr/>
        <p:txBody>
          <a:bodyPr/>
          <a:lstStyle/>
          <a:p>
            <a:fld id="{725C4614-D8E7-48BC-A57A-1D23A110B2CE}" type="datetime1">
              <a:rPr lang="en-IN" smtClean="0"/>
              <a:t>06-06-2022</a:t>
            </a:fld>
            <a:endParaRPr lang="en-IN"/>
          </a:p>
        </p:txBody>
      </p:sp>
      <p:sp>
        <p:nvSpPr>
          <p:cNvPr id="6" name="Footer Placeholder 5">
            <a:extLst>
              <a:ext uri="{FF2B5EF4-FFF2-40B4-BE49-F238E27FC236}">
                <a16:creationId xmlns:a16="http://schemas.microsoft.com/office/drawing/2014/main" id="{533FCBFA-29F5-2D0F-B7DE-758F7517A882}"/>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56A6F84C-9938-D4B5-6756-66848D0CE6EF}"/>
              </a:ext>
            </a:extLst>
          </p:cNvPr>
          <p:cNvSpPr>
            <a:spLocks noGrp="1"/>
          </p:cNvSpPr>
          <p:nvPr>
            <p:ph type="sldNum" sz="quarter" idx="12"/>
          </p:nvPr>
        </p:nvSpPr>
        <p:spPr/>
        <p:txBody>
          <a:bodyPr/>
          <a:lstStyle/>
          <a:p>
            <a:fld id="{D0B19747-38D2-479E-94B8-7547C519E7E1}" type="slidenum">
              <a:rPr lang="en-IN" smtClean="0"/>
              <a:t>22</a:t>
            </a:fld>
            <a:endParaRPr lang="en-IN"/>
          </a:p>
        </p:txBody>
      </p:sp>
      <p:pic>
        <p:nvPicPr>
          <p:cNvPr id="8" name="Picture 7">
            <a:extLst>
              <a:ext uri="{FF2B5EF4-FFF2-40B4-BE49-F238E27FC236}">
                <a16:creationId xmlns:a16="http://schemas.microsoft.com/office/drawing/2014/main" id="{DCBE6E67-6C3B-4B71-F185-4E8065B060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81506"/>
            <a:ext cx="5733415" cy="4979543"/>
          </a:xfrm>
          <a:prstGeom prst="rect">
            <a:avLst/>
          </a:prstGeom>
          <a:noFill/>
          <a:ln>
            <a:noFill/>
          </a:ln>
        </p:spPr>
      </p:pic>
    </p:spTree>
    <p:extLst>
      <p:ext uri="{BB962C8B-B14F-4D97-AF65-F5344CB8AC3E}">
        <p14:creationId xmlns:p14="http://schemas.microsoft.com/office/powerpoint/2010/main" val="23243527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AE0E-B3AE-1265-FFF1-524D65C8FF7F}"/>
              </a:ext>
            </a:extLst>
          </p:cNvPr>
          <p:cNvSpPr>
            <a:spLocks noGrp="1"/>
          </p:cNvSpPr>
          <p:nvPr>
            <p:ph type="title"/>
          </p:nvPr>
        </p:nvSpPr>
        <p:spPr>
          <a:xfrm>
            <a:off x="814728" y="382794"/>
            <a:ext cx="4852988" cy="689455"/>
          </a:xfrm>
        </p:spPr>
        <p:txBody>
          <a:bodyPr>
            <a:normAutofit fontScale="90000"/>
          </a:bodyPr>
          <a:lstStyle/>
          <a:p>
            <a:r>
              <a:rPr lang="en-IN" b="1" u="sng" dirty="0" err="1"/>
              <a:t>Avg</a:t>
            </a:r>
            <a:r>
              <a:rPr lang="en-IN" b="1" u="sng" dirty="0"/>
              <a:t> Fatalities V/S Aircraft Operator</a:t>
            </a:r>
          </a:p>
        </p:txBody>
      </p:sp>
      <p:sp>
        <p:nvSpPr>
          <p:cNvPr id="4" name="Text Placeholder 3">
            <a:extLst>
              <a:ext uri="{FF2B5EF4-FFF2-40B4-BE49-F238E27FC236}">
                <a16:creationId xmlns:a16="http://schemas.microsoft.com/office/drawing/2014/main" id="{5D951937-D755-9AEB-EB42-7944C9E4B68E}"/>
              </a:ext>
            </a:extLst>
          </p:cNvPr>
          <p:cNvSpPr>
            <a:spLocks noGrp="1"/>
          </p:cNvSpPr>
          <p:nvPr>
            <p:ph type="body" sz="half" idx="2"/>
          </p:nvPr>
        </p:nvSpPr>
        <p:spPr>
          <a:xfrm>
            <a:off x="814728" y="1344742"/>
            <a:ext cx="4852988" cy="3757929"/>
          </a:xfrm>
        </p:spPr>
        <p:txBody>
          <a:bodyPr>
            <a:normAutofit fontScale="92500" lnSpcReduction="20000"/>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According to the type of aircraft operator, we have attempted to display the average fatality per incident.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Analysing this scatter plot, we can determine that the average fatality occurs by the Malaysia Airlines.</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Following may the reasons for the Cause of Malaysian Airline Incidents:-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Bad weather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Pilot error </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Mechanical Failure</a:t>
            </a:r>
          </a:p>
          <a:p>
            <a:endParaRPr lang="en-IN" dirty="0"/>
          </a:p>
        </p:txBody>
      </p:sp>
      <p:sp>
        <p:nvSpPr>
          <p:cNvPr id="5" name="Date Placeholder 4">
            <a:extLst>
              <a:ext uri="{FF2B5EF4-FFF2-40B4-BE49-F238E27FC236}">
                <a16:creationId xmlns:a16="http://schemas.microsoft.com/office/drawing/2014/main" id="{16BDDC7F-87EC-9C50-691C-F2075B98EB1E}"/>
              </a:ext>
            </a:extLst>
          </p:cNvPr>
          <p:cNvSpPr>
            <a:spLocks noGrp="1"/>
          </p:cNvSpPr>
          <p:nvPr>
            <p:ph type="dt" sz="half" idx="10"/>
          </p:nvPr>
        </p:nvSpPr>
        <p:spPr/>
        <p:txBody>
          <a:bodyPr/>
          <a:lstStyle/>
          <a:p>
            <a:fld id="{B40DE168-592D-4743-AFC0-E67D4057000C}" type="datetime1">
              <a:rPr lang="en-IN" smtClean="0"/>
              <a:t>06-06-2022</a:t>
            </a:fld>
            <a:endParaRPr lang="en-IN"/>
          </a:p>
        </p:txBody>
      </p:sp>
      <p:sp>
        <p:nvSpPr>
          <p:cNvPr id="6" name="Footer Placeholder 5">
            <a:extLst>
              <a:ext uri="{FF2B5EF4-FFF2-40B4-BE49-F238E27FC236}">
                <a16:creationId xmlns:a16="http://schemas.microsoft.com/office/drawing/2014/main" id="{CFA3CC99-8E29-0979-3760-9B898D2CFF4B}"/>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7A7A1599-43D6-6E32-F8E3-ECF1EC56D870}"/>
              </a:ext>
            </a:extLst>
          </p:cNvPr>
          <p:cNvSpPr>
            <a:spLocks noGrp="1"/>
          </p:cNvSpPr>
          <p:nvPr>
            <p:ph type="sldNum" sz="quarter" idx="12"/>
          </p:nvPr>
        </p:nvSpPr>
        <p:spPr/>
        <p:txBody>
          <a:bodyPr/>
          <a:lstStyle/>
          <a:p>
            <a:fld id="{D0B19747-38D2-479E-94B8-7547C519E7E1}" type="slidenum">
              <a:rPr lang="en-IN" smtClean="0"/>
              <a:t>23</a:t>
            </a:fld>
            <a:endParaRPr lang="en-IN"/>
          </a:p>
        </p:txBody>
      </p:sp>
      <p:pic>
        <p:nvPicPr>
          <p:cNvPr id="8" name="Picture 7">
            <a:extLst>
              <a:ext uri="{FF2B5EF4-FFF2-40B4-BE49-F238E27FC236}">
                <a16:creationId xmlns:a16="http://schemas.microsoft.com/office/drawing/2014/main" id="{3EE495CD-1DF7-81A4-3BD3-5AE7BB0857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09758" y="727522"/>
            <a:ext cx="5708650" cy="4992370"/>
          </a:xfrm>
          <a:prstGeom prst="rect">
            <a:avLst/>
          </a:prstGeom>
          <a:noFill/>
          <a:ln>
            <a:noFill/>
          </a:ln>
        </p:spPr>
      </p:pic>
    </p:spTree>
    <p:extLst>
      <p:ext uri="{BB962C8B-B14F-4D97-AF65-F5344CB8AC3E}">
        <p14:creationId xmlns:p14="http://schemas.microsoft.com/office/powerpoint/2010/main" val="12294438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7918-730D-B507-B4D0-9D151A54225C}"/>
              </a:ext>
            </a:extLst>
          </p:cNvPr>
          <p:cNvSpPr>
            <a:spLocks noGrp="1"/>
          </p:cNvSpPr>
          <p:nvPr>
            <p:ph type="title"/>
          </p:nvPr>
        </p:nvSpPr>
        <p:spPr>
          <a:xfrm>
            <a:off x="814728" y="1583944"/>
            <a:ext cx="4852988" cy="580427"/>
          </a:xfrm>
        </p:spPr>
        <p:txBody>
          <a:bodyPr/>
          <a:lstStyle/>
          <a:p>
            <a:r>
              <a:rPr lang="en-IN" b="1" u="sng" dirty="0"/>
              <a:t>Fatalities in Each Month</a:t>
            </a:r>
          </a:p>
        </p:txBody>
      </p:sp>
      <p:sp>
        <p:nvSpPr>
          <p:cNvPr id="4" name="Text Placeholder 3">
            <a:extLst>
              <a:ext uri="{FF2B5EF4-FFF2-40B4-BE49-F238E27FC236}">
                <a16:creationId xmlns:a16="http://schemas.microsoft.com/office/drawing/2014/main" id="{ABA42FC5-1325-4FCF-151B-0A3993E156F0}"/>
              </a:ext>
            </a:extLst>
          </p:cNvPr>
          <p:cNvSpPr>
            <a:spLocks noGrp="1"/>
          </p:cNvSpPr>
          <p:nvPr>
            <p:ph type="body" sz="half" idx="2"/>
          </p:nvPr>
        </p:nvSpPr>
        <p:spPr/>
        <p:txBody>
          <a:bodyPr>
            <a:normAutofit fontScale="92500" lnSpcReduction="20000"/>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the Which Month, we have attempted to display the number of fatalities per incident.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evident from this Bar plot, the majority of fatalities occur in the months of November and September and December due to bad weather as these two months have pretty bad weather conditions in this part of the year.</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Reasons:-</a:t>
            </a:r>
          </a:p>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Iceing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due to the cold weather </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Fogg in the winter days</a:t>
            </a:r>
          </a:p>
          <a:p>
            <a:endParaRPr lang="en-IN" dirty="0"/>
          </a:p>
        </p:txBody>
      </p:sp>
      <p:sp>
        <p:nvSpPr>
          <p:cNvPr id="5" name="Date Placeholder 4">
            <a:extLst>
              <a:ext uri="{FF2B5EF4-FFF2-40B4-BE49-F238E27FC236}">
                <a16:creationId xmlns:a16="http://schemas.microsoft.com/office/drawing/2014/main" id="{C5BB6AB2-F846-3137-90AC-D7655D779456}"/>
              </a:ext>
            </a:extLst>
          </p:cNvPr>
          <p:cNvSpPr>
            <a:spLocks noGrp="1"/>
          </p:cNvSpPr>
          <p:nvPr>
            <p:ph type="dt" sz="half" idx="10"/>
          </p:nvPr>
        </p:nvSpPr>
        <p:spPr/>
        <p:txBody>
          <a:bodyPr/>
          <a:lstStyle/>
          <a:p>
            <a:fld id="{2375981F-AA15-491B-9711-777F461B6D9D}" type="datetime1">
              <a:rPr lang="en-IN" smtClean="0"/>
              <a:t>06-06-2022</a:t>
            </a:fld>
            <a:endParaRPr lang="en-IN"/>
          </a:p>
        </p:txBody>
      </p:sp>
      <p:sp>
        <p:nvSpPr>
          <p:cNvPr id="6" name="Footer Placeholder 5">
            <a:extLst>
              <a:ext uri="{FF2B5EF4-FFF2-40B4-BE49-F238E27FC236}">
                <a16:creationId xmlns:a16="http://schemas.microsoft.com/office/drawing/2014/main" id="{8EC9AE0A-0DD1-26D8-DD1F-A526931717BC}"/>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AE4C293C-8EBA-C196-BBA0-442C0496EA5E}"/>
              </a:ext>
            </a:extLst>
          </p:cNvPr>
          <p:cNvSpPr>
            <a:spLocks noGrp="1"/>
          </p:cNvSpPr>
          <p:nvPr>
            <p:ph type="sldNum" sz="quarter" idx="12"/>
          </p:nvPr>
        </p:nvSpPr>
        <p:spPr/>
        <p:txBody>
          <a:bodyPr/>
          <a:lstStyle/>
          <a:p>
            <a:fld id="{D0B19747-38D2-479E-94B8-7547C519E7E1}" type="slidenum">
              <a:rPr lang="en-IN" smtClean="0"/>
              <a:t>24</a:t>
            </a:fld>
            <a:endParaRPr lang="en-IN"/>
          </a:p>
        </p:txBody>
      </p:sp>
      <p:pic>
        <p:nvPicPr>
          <p:cNvPr id="8" name="Picture 7">
            <a:extLst>
              <a:ext uri="{FF2B5EF4-FFF2-40B4-BE49-F238E27FC236}">
                <a16:creationId xmlns:a16="http://schemas.microsoft.com/office/drawing/2014/main" id="{9D847C58-C758-30CF-6904-3BACC2CA3A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4844" y="1764258"/>
            <a:ext cx="5733415" cy="4151630"/>
          </a:xfrm>
          <a:prstGeom prst="rect">
            <a:avLst/>
          </a:prstGeom>
          <a:noFill/>
          <a:ln>
            <a:noFill/>
          </a:ln>
        </p:spPr>
      </p:pic>
    </p:spTree>
    <p:extLst>
      <p:ext uri="{BB962C8B-B14F-4D97-AF65-F5344CB8AC3E}">
        <p14:creationId xmlns:p14="http://schemas.microsoft.com/office/powerpoint/2010/main" val="10005715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076A-4526-6CCD-4769-D5340BDDCAB9}"/>
              </a:ext>
            </a:extLst>
          </p:cNvPr>
          <p:cNvSpPr>
            <a:spLocks noGrp="1"/>
          </p:cNvSpPr>
          <p:nvPr>
            <p:ph type="title"/>
          </p:nvPr>
        </p:nvSpPr>
        <p:spPr>
          <a:xfrm>
            <a:off x="814728" y="547208"/>
            <a:ext cx="4852988" cy="1617163"/>
          </a:xfrm>
        </p:spPr>
        <p:txBody>
          <a:bodyPr/>
          <a:lstStyle/>
          <a:p>
            <a:r>
              <a:rPr lang="en-IN" b="1" u="sng" dirty="0"/>
              <a:t>Incidents in Each Month</a:t>
            </a:r>
          </a:p>
        </p:txBody>
      </p:sp>
      <p:sp>
        <p:nvSpPr>
          <p:cNvPr id="4" name="Text Placeholder 3">
            <a:extLst>
              <a:ext uri="{FF2B5EF4-FFF2-40B4-BE49-F238E27FC236}">
                <a16:creationId xmlns:a16="http://schemas.microsoft.com/office/drawing/2014/main" id="{4B826D88-643A-2A92-B8D8-61433E93A54F}"/>
              </a:ext>
            </a:extLst>
          </p:cNvPr>
          <p:cNvSpPr>
            <a:spLocks noGrp="1"/>
          </p:cNvSpPr>
          <p:nvPr>
            <p:ph type="body" sz="half" idx="2"/>
          </p:nvPr>
        </p:nvSpPr>
        <p:spPr/>
        <p:txBody>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following chart illustrates which month of the year has the highest incidence of aircraft accidents.</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conclusion, we can see that there is no particular difference between the number of incidents per month but we can gradually see that there are more incidents in the months of December/September/January.</a:t>
            </a:r>
          </a:p>
          <a:p>
            <a:endParaRPr lang="en-IN" dirty="0"/>
          </a:p>
        </p:txBody>
      </p:sp>
      <p:sp>
        <p:nvSpPr>
          <p:cNvPr id="5" name="Date Placeholder 4">
            <a:extLst>
              <a:ext uri="{FF2B5EF4-FFF2-40B4-BE49-F238E27FC236}">
                <a16:creationId xmlns:a16="http://schemas.microsoft.com/office/drawing/2014/main" id="{FCCC8BAB-FDB4-77FB-72F3-36041292FD40}"/>
              </a:ext>
            </a:extLst>
          </p:cNvPr>
          <p:cNvSpPr>
            <a:spLocks noGrp="1"/>
          </p:cNvSpPr>
          <p:nvPr>
            <p:ph type="dt" sz="half" idx="10"/>
          </p:nvPr>
        </p:nvSpPr>
        <p:spPr/>
        <p:txBody>
          <a:bodyPr/>
          <a:lstStyle/>
          <a:p>
            <a:fld id="{AD961F1C-F545-4450-AD2A-0B2069966B7D}" type="datetime1">
              <a:rPr lang="en-IN" smtClean="0"/>
              <a:t>06-06-2022</a:t>
            </a:fld>
            <a:endParaRPr lang="en-IN"/>
          </a:p>
        </p:txBody>
      </p:sp>
      <p:sp>
        <p:nvSpPr>
          <p:cNvPr id="6" name="Footer Placeholder 5">
            <a:extLst>
              <a:ext uri="{FF2B5EF4-FFF2-40B4-BE49-F238E27FC236}">
                <a16:creationId xmlns:a16="http://schemas.microsoft.com/office/drawing/2014/main" id="{7E7A55FC-7BCC-2D97-1F41-F6FFA2BB527A}"/>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2C9F7E47-128D-63BA-76EC-F67AA05B5CE4}"/>
              </a:ext>
            </a:extLst>
          </p:cNvPr>
          <p:cNvSpPr>
            <a:spLocks noGrp="1"/>
          </p:cNvSpPr>
          <p:nvPr>
            <p:ph type="sldNum" sz="quarter" idx="12"/>
          </p:nvPr>
        </p:nvSpPr>
        <p:spPr/>
        <p:txBody>
          <a:bodyPr/>
          <a:lstStyle/>
          <a:p>
            <a:fld id="{D0B19747-38D2-479E-94B8-7547C519E7E1}" type="slidenum">
              <a:rPr lang="en-IN" smtClean="0"/>
              <a:t>25</a:t>
            </a:fld>
            <a:endParaRPr lang="en-IN"/>
          </a:p>
        </p:txBody>
      </p:sp>
      <p:pic>
        <p:nvPicPr>
          <p:cNvPr id="8" name="Picture 7">
            <a:extLst>
              <a:ext uri="{FF2B5EF4-FFF2-40B4-BE49-F238E27FC236}">
                <a16:creationId xmlns:a16="http://schemas.microsoft.com/office/drawing/2014/main" id="{CA2A87D5-1215-EE1E-AA94-0A91F05243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98939"/>
            <a:ext cx="5733415" cy="4324985"/>
          </a:xfrm>
          <a:prstGeom prst="rect">
            <a:avLst/>
          </a:prstGeom>
          <a:noFill/>
          <a:ln>
            <a:noFill/>
          </a:ln>
        </p:spPr>
      </p:pic>
    </p:spTree>
    <p:extLst>
      <p:ext uri="{BB962C8B-B14F-4D97-AF65-F5344CB8AC3E}">
        <p14:creationId xmlns:p14="http://schemas.microsoft.com/office/powerpoint/2010/main" val="1716468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D7F0-107E-6656-352D-5F0350E9350A}"/>
              </a:ext>
            </a:extLst>
          </p:cNvPr>
          <p:cNvSpPr>
            <a:spLocks noGrp="1"/>
          </p:cNvSpPr>
          <p:nvPr>
            <p:ph type="title"/>
          </p:nvPr>
        </p:nvSpPr>
        <p:spPr>
          <a:xfrm>
            <a:off x="897024" y="1584867"/>
            <a:ext cx="4852988" cy="570749"/>
          </a:xfrm>
        </p:spPr>
        <p:txBody>
          <a:bodyPr/>
          <a:lstStyle/>
          <a:p>
            <a:r>
              <a:rPr lang="en-IN" b="1" u="sng" dirty="0"/>
              <a:t>Average Fatalities V/S Months</a:t>
            </a:r>
          </a:p>
        </p:txBody>
      </p:sp>
      <p:sp>
        <p:nvSpPr>
          <p:cNvPr id="4" name="Text Placeholder 3">
            <a:extLst>
              <a:ext uri="{FF2B5EF4-FFF2-40B4-BE49-F238E27FC236}">
                <a16:creationId xmlns:a16="http://schemas.microsoft.com/office/drawing/2014/main" id="{C480C66C-DA7A-B93C-E673-8B5150E0DFA3}"/>
              </a:ext>
            </a:extLst>
          </p:cNvPr>
          <p:cNvSpPr>
            <a:spLocks noGrp="1"/>
          </p:cNvSpPr>
          <p:nvPr>
            <p:ph type="body" sz="half" idx="2"/>
          </p:nvPr>
        </p:nvSpPr>
        <p:spPr/>
        <p:txBody>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the type of Month, we have attempted to display the average number of fatalities per incident.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evident from this scatter plot, the majority of fatalities occur in the months of November and September due to bad weather as these two months have pretty bad weather conditions in this part of the year.</a:t>
            </a:r>
          </a:p>
          <a:p>
            <a:endParaRPr lang="en-IN" dirty="0"/>
          </a:p>
        </p:txBody>
      </p:sp>
      <p:sp>
        <p:nvSpPr>
          <p:cNvPr id="5" name="Date Placeholder 4">
            <a:extLst>
              <a:ext uri="{FF2B5EF4-FFF2-40B4-BE49-F238E27FC236}">
                <a16:creationId xmlns:a16="http://schemas.microsoft.com/office/drawing/2014/main" id="{755059B4-00D7-7F5B-107B-72F000799E94}"/>
              </a:ext>
            </a:extLst>
          </p:cNvPr>
          <p:cNvSpPr>
            <a:spLocks noGrp="1"/>
          </p:cNvSpPr>
          <p:nvPr>
            <p:ph type="dt" sz="half" idx="10"/>
          </p:nvPr>
        </p:nvSpPr>
        <p:spPr/>
        <p:txBody>
          <a:bodyPr/>
          <a:lstStyle/>
          <a:p>
            <a:fld id="{4C1E118E-9C48-4FCD-BBC4-54DA6C17E675}" type="datetime1">
              <a:rPr lang="en-IN" smtClean="0"/>
              <a:t>06-06-2022</a:t>
            </a:fld>
            <a:endParaRPr lang="en-IN"/>
          </a:p>
        </p:txBody>
      </p:sp>
      <p:sp>
        <p:nvSpPr>
          <p:cNvPr id="6" name="Footer Placeholder 5">
            <a:extLst>
              <a:ext uri="{FF2B5EF4-FFF2-40B4-BE49-F238E27FC236}">
                <a16:creationId xmlns:a16="http://schemas.microsoft.com/office/drawing/2014/main" id="{4AC292DA-757D-67D4-6CE5-0C46D0C66623}"/>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D323E5BB-3BB6-1B2A-7936-F8EEBB86EBD5}"/>
              </a:ext>
            </a:extLst>
          </p:cNvPr>
          <p:cNvSpPr>
            <a:spLocks noGrp="1"/>
          </p:cNvSpPr>
          <p:nvPr>
            <p:ph type="sldNum" sz="quarter" idx="12"/>
          </p:nvPr>
        </p:nvSpPr>
        <p:spPr/>
        <p:txBody>
          <a:bodyPr/>
          <a:lstStyle/>
          <a:p>
            <a:fld id="{D0B19747-38D2-479E-94B8-7547C519E7E1}" type="slidenum">
              <a:rPr lang="en-IN" smtClean="0"/>
              <a:t>26</a:t>
            </a:fld>
            <a:endParaRPr lang="en-IN"/>
          </a:p>
        </p:txBody>
      </p:sp>
      <p:pic>
        <p:nvPicPr>
          <p:cNvPr id="8" name="Picture 7">
            <a:extLst>
              <a:ext uri="{FF2B5EF4-FFF2-40B4-BE49-F238E27FC236}">
                <a16:creationId xmlns:a16="http://schemas.microsoft.com/office/drawing/2014/main" id="{A3473807-094A-F2B4-C884-1BDE979144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70242"/>
            <a:ext cx="5733415" cy="4045646"/>
          </a:xfrm>
          <a:prstGeom prst="rect">
            <a:avLst/>
          </a:prstGeom>
          <a:noFill/>
          <a:ln>
            <a:noFill/>
          </a:ln>
        </p:spPr>
      </p:pic>
    </p:spTree>
    <p:extLst>
      <p:ext uri="{BB962C8B-B14F-4D97-AF65-F5344CB8AC3E}">
        <p14:creationId xmlns:p14="http://schemas.microsoft.com/office/powerpoint/2010/main" val="24246757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6035-16F4-2EA3-D249-F67B438BD315}"/>
              </a:ext>
            </a:extLst>
          </p:cNvPr>
          <p:cNvSpPr>
            <a:spLocks noGrp="1"/>
          </p:cNvSpPr>
          <p:nvPr>
            <p:ph type="title"/>
          </p:nvPr>
        </p:nvSpPr>
        <p:spPr>
          <a:xfrm>
            <a:off x="1162200" y="1629546"/>
            <a:ext cx="4852988" cy="483718"/>
          </a:xfrm>
        </p:spPr>
        <p:txBody>
          <a:bodyPr/>
          <a:lstStyle/>
          <a:p>
            <a:r>
              <a:rPr lang="en-IN" b="1" u="sng" dirty="0"/>
              <a:t>Fatalities V/S Dates</a:t>
            </a:r>
          </a:p>
        </p:txBody>
      </p:sp>
      <p:sp>
        <p:nvSpPr>
          <p:cNvPr id="4" name="Text Placeholder 3">
            <a:extLst>
              <a:ext uri="{FF2B5EF4-FFF2-40B4-BE49-F238E27FC236}">
                <a16:creationId xmlns:a16="http://schemas.microsoft.com/office/drawing/2014/main" id="{93640E42-9422-3B6B-EE18-FBCB736FB985}"/>
              </a:ext>
            </a:extLst>
          </p:cNvPr>
          <p:cNvSpPr>
            <a:spLocks noGrp="1"/>
          </p:cNvSpPr>
          <p:nvPr>
            <p:ph type="body" sz="half" idx="2"/>
          </p:nvPr>
        </p:nvSpPr>
        <p:spPr/>
        <p:txBody>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the type of Date of the Month, we have attempted to display the Number of fatalities.</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By examining this Bar plot, we can conclude that the average fatality occurs in the second week of a month, or exactly from 10th to 13th.</a:t>
            </a:r>
          </a:p>
          <a:p>
            <a:endParaRPr lang="en-IN" dirty="0"/>
          </a:p>
        </p:txBody>
      </p:sp>
      <p:sp>
        <p:nvSpPr>
          <p:cNvPr id="5" name="Date Placeholder 4">
            <a:extLst>
              <a:ext uri="{FF2B5EF4-FFF2-40B4-BE49-F238E27FC236}">
                <a16:creationId xmlns:a16="http://schemas.microsoft.com/office/drawing/2014/main" id="{B2AB9419-A164-694C-E1D5-3AA63AB98C36}"/>
              </a:ext>
            </a:extLst>
          </p:cNvPr>
          <p:cNvSpPr>
            <a:spLocks noGrp="1"/>
          </p:cNvSpPr>
          <p:nvPr>
            <p:ph type="dt" sz="half" idx="10"/>
          </p:nvPr>
        </p:nvSpPr>
        <p:spPr/>
        <p:txBody>
          <a:bodyPr/>
          <a:lstStyle/>
          <a:p>
            <a:fld id="{0448CF62-D66D-45D0-B137-CB0EECAE6B07}" type="datetime1">
              <a:rPr lang="en-IN" smtClean="0"/>
              <a:t>06-06-2022</a:t>
            </a:fld>
            <a:endParaRPr lang="en-IN"/>
          </a:p>
        </p:txBody>
      </p:sp>
      <p:sp>
        <p:nvSpPr>
          <p:cNvPr id="6" name="Footer Placeholder 5">
            <a:extLst>
              <a:ext uri="{FF2B5EF4-FFF2-40B4-BE49-F238E27FC236}">
                <a16:creationId xmlns:a16="http://schemas.microsoft.com/office/drawing/2014/main" id="{860857BE-EC88-883F-0C42-046696250E18}"/>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FE5A8226-3CDD-4D46-582E-0879293ED896}"/>
              </a:ext>
            </a:extLst>
          </p:cNvPr>
          <p:cNvSpPr>
            <a:spLocks noGrp="1"/>
          </p:cNvSpPr>
          <p:nvPr>
            <p:ph type="sldNum" sz="quarter" idx="12"/>
          </p:nvPr>
        </p:nvSpPr>
        <p:spPr/>
        <p:txBody>
          <a:bodyPr/>
          <a:lstStyle/>
          <a:p>
            <a:fld id="{D0B19747-38D2-479E-94B8-7547C519E7E1}" type="slidenum">
              <a:rPr lang="en-IN" smtClean="0"/>
              <a:t>27</a:t>
            </a:fld>
            <a:endParaRPr lang="en-IN"/>
          </a:p>
        </p:txBody>
      </p:sp>
      <p:pic>
        <p:nvPicPr>
          <p:cNvPr id="8" name="Picture 7">
            <a:extLst>
              <a:ext uri="{FF2B5EF4-FFF2-40B4-BE49-F238E27FC236}">
                <a16:creationId xmlns:a16="http://schemas.microsoft.com/office/drawing/2014/main" id="{F6C5F8B5-F073-49B2-C505-C656708413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4844" y="1860967"/>
            <a:ext cx="5733415" cy="4300220"/>
          </a:xfrm>
          <a:prstGeom prst="rect">
            <a:avLst/>
          </a:prstGeom>
          <a:noFill/>
          <a:ln>
            <a:noFill/>
          </a:ln>
        </p:spPr>
      </p:pic>
    </p:spTree>
    <p:extLst>
      <p:ext uri="{BB962C8B-B14F-4D97-AF65-F5344CB8AC3E}">
        <p14:creationId xmlns:p14="http://schemas.microsoft.com/office/powerpoint/2010/main" val="29632985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A440-3145-A61C-4660-353929D0B41D}"/>
              </a:ext>
            </a:extLst>
          </p:cNvPr>
          <p:cNvSpPr>
            <a:spLocks noGrp="1"/>
          </p:cNvSpPr>
          <p:nvPr>
            <p:ph type="title"/>
          </p:nvPr>
        </p:nvSpPr>
        <p:spPr>
          <a:xfrm>
            <a:off x="814728" y="1133342"/>
            <a:ext cx="4852988" cy="497597"/>
          </a:xfrm>
        </p:spPr>
        <p:txBody>
          <a:bodyPr/>
          <a:lstStyle/>
          <a:p>
            <a:r>
              <a:rPr lang="en-IN" b="1" u="sng" dirty="0"/>
              <a:t>Incidents V/S Dates</a:t>
            </a:r>
          </a:p>
        </p:txBody>
      </p:sp>
      <p:sp>
        <p:nvSpPr>
          <p:cNvPr id="4" name="Text Placeholder 3">
            <a:extLst>
              <a:ext uri="{FF2B5EF4-FFF2-40B4-BE49-F238E27FC236}">
                <a16:creationId xmlns:a16="http://schemas.microsoft.com/office/drawing/2014/main" id="{5A5F172C-0635-E7DF-0858-16572BB1FE3F}"/>
              </a:ext>
            </a:extLst>
          </p:cNvPr>
          <p:cNvSpPr>
            <a:spLocks noGrp="1"/>
          </p:cNvSpPr>
          <p:nvPr>
            <p:ph type="body" sz="half" idx="2"/>
          </p:nvPr>
        </p:nvSpPr>
        <p:spPr>
          <a:xfrm>
            <a:off x="814728" y="1952494"/>
            <a:ext cx="4852988" cy="3516365"/>
          </a:xfrm>
        </p:spPr>
        <p:txBody>
          <a:bodyPr>
            <a:normAutofit fontScale="92500"/>
          </a:bodyPr>
          <a:lstStyle/>
          <a:p>
            <a:pPr marL="285750" indent="-285750">
              <a:spcBef>
                <a:spcPts val="1200"/>
              </a:spcBef>
              <a:spcAft>
                <a:spcPts val="1200"/>
              </a:spcAft>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rPr>
              <a:t>In this following Bar Chart, we enlighten that which Dates of the month of is verry peak for Number of Incidents</a:t>
            </a:r>
            <a:endParaRPr lang="en-IN" sz="1800" dirty="0">
              <a:effectLst/>
              <a:latin typeface="Times New Roman" panose="02020603050405020304" pitchFamily="18" charset="0"/>
              <a:ea typeface="Times New Roman" panose="02020603050405020304" pitchFamily="18" charset="0"/>
            </a:endParaRPr>
          </a:p>
          <a:p>
            <a:pPr marL="285750" indent="-285750">
              <a:spcBef>
                <a:spcPts val="1200"/>
              </a:spcBef>
              <a:spcAft>
                <a:spcPts val="1200"/>
              </a:spcAft>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rPr>
              <a:t>And as we can conclude that there is no particular difference between number of incidents per Date here but we can gradually see that the incidents on the Date of 31</a:t>
            </a:r>
            <a:r>
              <a:rPr lang="en-IN" sz="1800" baseline="30000" dirty="0">
                <a:solidFill>
                  <a:srgbClr val="000000"/>
                </a:solidFill>
                <a:effectLst/>
                <a:latin typeface="Arial" panose="020B0604020202020204" pitchFamily="34" charset="0"/>
                <a:ea typeface="Times New Roman" panose="02020603050405020304" pitchFamily="18" charset="0"/>
              </a:rPr>
              <a:t>st</a:t>
            </a:r>
            <a:r>
              <a:rPr lang="en-IN" sz="1800" dirty="0">
                <a:solidFill>
                  <a:srgbClr val="000000"/>
                </a:solidFill>
                <a:effectLst/>
                <a:latin typeface="Arial" panose="020B0604020202020204" pitchFamily="34" charset="0"/>
                <a:ea typeface="Times New Roman" panose="02020603050405020304" pitchFamily="18" charset="0"/>
              </a:rPr>
              <a:t> of every Month are less than the other Dates.</a:t>
            </a:r>
            <a:endParaRPr lang="en-IN" sz="1800" dirty="0">
              <a:effectLst/>
              <a:latin typeface="Times New Roman" panose="02020603050405020304" pitchFamily="18" charset="0"/>
              <a:ea typeface="Times New Roman" panose="02020603050405020304" pitchFamily="18" charset="0"/>
            </a:endParaRPr>
          </a:p>
          <a:p>
            <a:pPr marL="285750" indent="-285750">
              <a:spcBef>
                <a:spcPts val="1200"/>
              </a:spcBef>
              <a:spcAft>
                <a:spcPts val="1200"/>
              </a:spcAft>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rPr>
              <a:t>And Most incidents occur on the 10</a:t>
            </a:r>
            <a:r>
              <a:rPr lang="en-IN" sz="1800" baseline="30000" dirty="0">
                <a:solidFill>
                  <a:srgbClr val="000000"/>
                </a:solidFill>
                <a:effectLst/>
                <a:latin typeface="Arial" panose="020B0604020202020204" pitchFamily="34" charset="0"/>
                <a:ea typeface="Times New Roman" panose="02020603050405020304" pitchFamily="18" charset="0"/>
              </a:rPr>
              <a:t>th</a:t>
            </a:r>
            <a:r>
              <a:rPr lang="en-IN" sz="1800" dirty="0">
                <a:solidFill>
                  <a:srgbClr val="000000"/>
                </a:solidFill>
                <a:effectLst/>
                <a:latin typeface="Arial" panose="020B0604020202020204" pitchFamily="34" charset="0"/>
                <a:ea typeface="Times New Roman" panose="02020603050405020304" pitchFamily="18" charset="0"/>
              </a:rPr>
              <a:t> of every month which is probably a start of the month.</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Date Placeholder 4">
            <a:extLst>
              <a:ext uri="{FF2B5EF4-FFF2-40B4-BE49-F238E27FC236}">
                <a16:creationId xmlns:a16="http://schemas.microsoft.com/office/drawing/2014/main" id="{D80519BD-0459-25CA-C563-12DA6CCFB8E1}"/>
              </a:ext>
            </a:extLst>
          </p:cNvPr>
          <p:cNvSpPr>
            <a:spLocks noGrp="1"/>
          </p:cNvSpPr>
          <p:nvPr>
            <p:ph type="dt" sz="half" idx="10"/>
          </p:nvPr>
        </p:nvSpPr>
        <p:spPr/>
        <p:txBody>
          <a:bodyPr/>
          <a:lstStyle/>
          <a:p>
            <a:fld id="{F2AEAA9B-216E-421C-8D1C-170526648794}" type="datetime1">
              <a:rPr lang="en-IN" smtClean="0"/>
              <a:t>06-06-2022</a:t>
            </a:fld>
            <a:endParaRPr lang="en-IN"/>
          </a:p>
        </p:txBody>
      </p:sp>
      <p:sp>
        <p:nvSpPr>
          <p:cNvPr id="6" name="Footer Placeholder 5">
            <a:extLst>
              <a:ext uri="{FF2B5EF4-FFF2-40B4-BE49-F238E27FC236}">
                <a16:creationId xmlns:a16="http://schemas.microsoft.com/office/drawing/2014/main" id="{98BFB3DE-2F40-24DB-B2F0-4E83E58DB722}"/>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8E3B6B9C-2F1C-FBD9-6BA5-9936166D1F7E}"/>
              </a:ext>
            </a:extLst>
          </p:cNvPr>
          <p:cNvSpPr>
            <a:spLocks noGrp="1"/>
          </p:cNvSpPr>
          <p:nvPr>
            <p:ph type="sldNum" sz="quarter" idx="12"/>
          </p:nvPr>
        </p:nvSpPr>
        <p:spPr/>
        <p:txBody>
          <a:bodyPr/>
          <a:lstStyle/>
          <a:p>
            <a:fld id="{D0B19747-38D2-479E-94B8-7547C519E7E1}" type="slidenum">
              <a:rPr lang="en-IN" smtClean="0"/>
              <a:t>28</a:t>
            </a:fld>
            <a:endParaRPr lang="en-IN"/>
          </a:p>
        </p:txBody>
      </p:sp>
      <p:pic>
        <p:nvPicPr>
          <p:cNvPr id="8" name="Picture 7">
            <a:extLst>
              <a:ext uri="{FF2B5EF4-FFF2-40B4-BE49-F238E27FC236}">
                <a16:creationId xmlns:a16="http://schemas.microsoft.com/office/drawing/2014/main" id="{94D8C9BE-76AF-F83C-A1FB-3E89899568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0384" y="1382141"/>
            <a:ext cx="5721350" cy="4349750"/>
          </a:xfrm>
          <a:prstGeom prst="rect">
            <a:avLst/>
          </a:prstGeom>
          <a:noFill/>
          <a:ln>
            <a:noFill/>
          </a:ln>
        </p:spPr>
      </p:pic>
    </p:spTree>
    <p:extLst>
      <p:ext uri="{BB962C8B-B14F-4D97-AF65-F5344CB8AC3E}">
        <p14:creationId xmlns:p14="http://schemas.microsoft.com/office/powerpoint/2010/main" val="25126686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CA86-AA8D-1637-EE0B-EEEEBCC29A8D}"/>
              </a:ext>
            </a:extLst>
          </p:cNvPr>
          <p:cNvSpPr>
            <a:spLocks noGrp="1"/>
          </p:cNvSpPr>
          <p:nvPr>
            <p:ph type="title"/>
          </p:nvPr>
        </p:nvSpPr>
        <p:spPr>
          <a:xfrm>
            <a:off x="1401509" y="725424"/>
            <a:ext cx="4852988" cy="895090"/>
          </a:xfrm>
        </p:spPr>
        <p:txBody>
          <a:bodyPr/>
          <a:lstStyle/>
          <a:p>
            <a:r>
              <a:rPr lang="en-IN" b="1" u="sng" dirty="0"/>
              <a:t>Average Fatalities on Each Date </a:t>
            </a:r>
          </a:p>
        </p:txBody>
      </p:sp>
      <p:sp>
        <p:nvSpPr>
          <p:cNvPr id="4" name="Text Placeholder 3">
            <a:extLst>
              <a:ext uri="{FF2B5EF4-FFF2-40B4-BE49-F238E27FC236}">
                <a16:creationId xmlns:a16="http://schemas.microsoft.com/office/drawing/2014/main" id="{16365905-86B4-7730-63EC-398FBC43C7C6}"/>
              </a:ext>
            </a:extLst>
          </p:cNvPr>
          <p:cNvSpPr>
            <a:spLocks noGrp="1"/>
          </p:cNvSpPr>
          <p:nvPr>
            <p:ph type="body" sz="half" idx="2"/>
          </p:nvPr>
        </p:nvSpPr>
        <p:spPr>
          <a:xfrm>
            <a:off x="1071856" y="1786246"/>
            <a:ext cx="4852988" cy="3516365"/>
          </a:xfrm>
        </p:spPr>
        <p:txBody>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the type of Date of the Month, we have attempted to display the average number of fatalities per incident.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By examining this scatter plot, we can conclude that the average fatality occurs in the second week of a month, or exactly on 11th.</a:t>
            </a:r>
          </a:p>
          <a:p>
            <a:endParaRPr lang="en-IN" dirty="0"/>
          </a:p>
        </p:txBody>
      </p:sp>
      <p:sp>
        <p:nvSpPr>
          <p:cNvPr id="5" name="Date Placeholder 4">
            <a:extLst>
              <a:ext uri="{FF2B5EF4-FFF2-40B4-BE49-F238E27FC236}">
                <a16:creationId xmlns:a16="http://schemas.microsoft.com/office/drawing/2014/main" id="{F7D3EC52-4B1A-A9AF-3D0E-F74329D32EB1}"/>
              </a:ext>
            </a:extLst>
          </p:cNvPr>
          <p:cNvSpPr>
            <a:spLocks noGrp="1"/>
          </p:cNvSpPr>
          <p:nvPr>
            <p:ph type="dt" sz="half" idx="10"/>
          </p:nvPr>
        </p:nvSpPr>
        <p:spPr/>
        <p:txBody>
          <a:bodyPr/>
          <a:lstStyle/>
          <a:p>
            <a:fld id="{319F3BD8-81A8-4A9F-AE3D-04EC0A122313}" type="datetime1">
              <a:rPr lang="en-IN" smtClean="0"/>
              <a:t>06-06-2022</a:t>
            </a:fld>
            <a:endParaRPr lang="en-IN"/>
          </a:p>
        </p:txBody>
      </p:sp>
      <p:sp>
        <p:nvSpPr>
          <p:cNvPr id="6" name="Footer Placeholder 5">
            <a:extLst>
              <a:ext uri="{FF2B5EF4-FFF2-40B4-BE49-F238E27FC236}">
                <a16:creationId xmlns:a16="http://schemas.microsoft.com/office/drawing/2014/main" id="{669212E8-C5BD-C7C4-5847-401A5F1379D7}"/>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D6FCA8D2-21F9-39BB-FB04-5F1B8F4CCB4A}"/>
              </a:ext>
            </a:extLst>
          </p:cNvPr>
          <p:cNvSpPr>
            <a:spLocks noGrp="1"/>
          </p:cNvSpPr>
          <p:nvPr>
            <p:ph type="sldNum" sz="quarter" idx="12"/>
          </p:nvPr>
        </p:nvSpPr>
        <p:spPr/>
        <p:txBody>
          <a:bodyPr/>
          <a:lstStyle/>
          <a:p>
            <a:fld id="{D0B19747-38D2-479E-94B8-7547C519E7E1}" type="slidenum">
              <a:rPr lang="en-IN" smtClean="0"/>
              <a:t>29</a:t>
            </a:fld>
            <a:endParaRPr lang="en-IN"/>
          </a:p>
        </p:txBody>
      </p:sp>
      <p:pic>
        <p:nvPicPr>
          <p:cNvPr id="8" name="Picture 7">
            <a:extLst>
              <a:ext uri="{FF2B5EF4-FFF2-40B4-BE49-F238E27FC236}">
                <a16:creationId xmlns:a16="http://schemas.microsoft.com/office/drawing/2014/main" id="{1978A52D-1B49-8493-29B2-AC80CF61B8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4497" y="1993391"/>
            <a:ext cx="5639794" cy="3867657"/>
          </a:xfrm>
          <a:prstGeom prst="rect">
            <a:avLst/>
          </a:prstGeom>
          <a:noFill/>
          <a:ln>
            <a:noFill/>
          </a:ln>
        </p:spPr>
      </p:pic>
    </p:spTree>
    <p:extLst>
      <p:ext uri="{BB962C8B-B14F-4D97-AF65-F5344CB8AC3E}">
        <p14:creationId xmlns:p14="http://schemas.microsoft.com/office/powerpoint/2010/main" val="14983382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3239-3B8D-4974-BCB7-A1B8B2586D91}"/>
              </a:ext>
            </a:extLst>
          </p:cNvPr>
          <p:cNvSpPr>
            <a:spLocks noGrp="1"/>
          </p:cNvSpPr>
          <p:nvPr>
            <p:ph type="title"/>
          </p:nvPr>
        </p:nvSpPr>
        <p:spPr>
          <a:xfrm>
            <a:off x="1849277" y="490371"/>
            <a:ext cx="3765483" cy="959946"/>
          </a:xfrm>
        </p:spPr>
        <p:txBody>
          <a:bodyPr anchor="ctr">
            <a:normAutofit/>
          </a:bodyPr>
          <a:lstStyle/>
          <a:p>
            <a:r>
              <a:rPr lang="en-US" sz="4800" b="1" u="sng" dirty="0"/>
              <a:t>Abstract:</a:t>
            </a:r>
          </a:p>
        </p:txBody>
      </p:sp>
      <p:sp>
        <p:nvSpPr>
          <p:cNvPr id="3" name="Content Placeholder 2">
            <a:extLst>
              <a:ext uri="{FF2B5EF4-FFF2-40B4-BE49-F238E27FC236}">
                <a16:creationId xmlns:a16="http://schemas.microsoft.com/office/drawing/2014/main" id="{E036D1D2-8292-4BF0-9D31-DE8309CFCD4C}"/>
              </a:ext>
            </a:extLst>
          </p:cNvPr>
          <p:cNvSpPr>
            <a:spLocks noGrp="1"/>
          </p:cNvSpPr>
          <p:nvPr>
            <p:ph idx="1"/>
          </p:nvPr>
        </p:nvSpPr>
        <p:spPr>
          <a:xfrm>
            <a:off x="2261186" y="1866941"/>
            <a:ext cx="7194740" cy="3124117"/>
          </a:xfrm>
          <a:effectLst/>
        </p:spPr>
        <p:txBody>
          <a:bodyPr>
            <a:normAutofit fontScale="92500" lnSpcReduction="20000"/>
          </a:bodyPr>
          <a:lstStyle/>
          <a:p>
            <a:r>
              <a:rPr lang="en-US" sz="2000" dirty="0">
                <a:ea typeface="+mn-lt"/>
                <a:cs typeface="+mn-lt"/>
              </a:rPr>
              <a:t>A lot of air incidents are happening in these days due to which many fatalities can be seen and this became an inspiration of our project. </a:t>
            </a:r>
          </a:p>
          <a:p>
            <a:r>
              <a:rPr lang="en-US" sz="2000" dirty="0">
                <a:ea typeface="+mn-lt"/>
                <a:cs typeface="+mn-lt"/>
              </a:rPr>
              <a:t>In this project we try to find various patterns and relations behind the airline fatalities. </a:t>
            </a:r>
          </a:p>
          <a:p>
            <a:r>
              <a:rPr lang="en-US" sz="2000" dirty="0">
                <a:solidFill>
                  <a:srgbClr val="FF0000"/>
                </a:solidFill>
                <a:ea typeface="+mn-lt"/>
                <a:cs typeface="+mn-lt"/>
              </a:rPr>
              <a:t>From our work the airlines can benefit by taking more precautions against the factors due to which more number of fatalities </a:t>
            </a:r>
            <a:r>
              <a:rPr lang="en-US" sz="2000" dirty="0" err="1">
                <a:solidFill>
                  <a:srgbClr val="FF0000"/>
                </a:solidFill>
                <a:ea typeface="+mn-lt"/>
                <a:cs typeface="+mn-lt"/>
              </a:rPr>
              <a:t>occured</a:t>
            </a:r>
            <a:r>
              <a:rPr lang="en-US" sz="2000" dirty="0">
                <a:solidFill>
                  <a:srgbClr val="FF0000"/>
                </a:solidFill>
                <a:ea typeface="+mn-lt"/>
                <a:cs typeface="+mn-lt"/>
              </a:rPr>
              <a:t>.</a:t>
            </a:r>
          </a:p>
          <a:p>
            <a:r>
              <a:rPr lang="en-US" sz="2000" dirty="0">
                <a:ea typeface="+mn-lt"/>
                <a:cs typeface="+mn-lt"/>
              </a:rPr>
              <a:t>From our work, we can help the airlines take more precautions against the factors that contributed to more fatalities.</a:t>
            </a:r>
          </a:p>
          <a:p>
            <a:pPr marL="0" indent="0">
              <a:buNone/>
            </a:pPr>
            <a:endParaRPr lang="en-US" sz="2000" dirty="0">
              <a:ea typeface="+mn-lt"/>
              <a:cs typeface="+mn-lt"/>
            </a:endParaRPr>
          </a:p>
        </p:txBody>
      </p:sp>
      <p:sp>
        <p:nvSpPr>
          <p:cNvPr id="4" name="Date Placeholder 3">
            <a:extLst>
              <a:ext uri="{FF2B5EF4-FFF2-40B4-BE49-F238E27FC236}">
                <a16:creationId xmlns:a16="http://schemas.microsoft.com/office/drawing/2014/main" id="{6EE43D53-A387-033E-2838-278F0E21C6E9}"/>
              </a:ext>
            </a:extLst>
          </p:cNvPr>
          <p:cNvSpPr>
            <a:spLocks noGrp="1"/>
          </p:cNvSpPr>
          <p:nvPr>
            <p:ph type="dt" sz="half" idx="10"/>
          </p:nvPr>
        </p:nvSpPr>
        <p:spPr/>
        <p:txBody>
          <a:bodyPr/>
          <a:lstStyle/>
          <a:p>
            <a:fld id="{2B90C0E9-265C-4987-B37B-DBE5B531B422}" type="datetime1">
              <a:rPr lang="en-IN" smtClean="0"/>
              <a:t>06-06-2022</a:t>
            </a:fld>
            <a:endParaRPr lang="en-IN"/>
          </a:p>
        </p:txBody>
      </p:sp>
      <p:sp>
        <p:nvSpPr>
          <p:cNvPr id="5" name="Footer Placeholder 4">
            <a:extLst>
              <a:ext uri="{FF2B5EF4-FFF2-40B4-BE49-F238E27FC236}">
                <a16:creationId xmlns:a16="http://schemas.microsoft.com/office/drawing/2014/main" id="{E32B5AE0-8339-4574-DDFE-446D58B72499}"/>
              </a:ext>
            </a:extLst>
          </p:cNvPr>
          <p:cNvSpPr>
            <a:spLocks noGrp="1"/>
          </p:cNvSpPr>
          <p:nvPr>
            <p:ph type="ftr" sz="quarter" idx="11"/>
          </p:nvPr>
        </p:nvSpPr>
        <p:spPr/>
        <p:txBody>
          <a:bodyPr/>
          <a:lstStyle/>
          <a:p>
            <a:r>
              <a:rPr lang="en-US"/>
              <a:t>Department of Mathematics, School of Advanced Sciences.</a:t>
            </a:r>
            <a:endParaRPr lang="en-IN" dirty="0"/>
          </a:p>
        </p:txBody>
      </p:sp>
      <p:sp>
        <p:nvSpPr>
          <p:cNvPr id="6" name="Slide Number Placeholder 5">
            <a:extLst>
              <a:ext uri="{FF2B5EF4-FFF2-40B4-BE49-F238E27FC236}">
                <a16:creationId xmlns:a16="http://schemas.microsoft.com/office/drawing/2014/main" id="{82126BD3-D390-94D9-C401-901691254E42}"/>
              </a:ext>
            </a:extLst>
          </p:cNvPr>
          <p:cNvSpPr>
            <a:spLocks noGrp="1"/>
          </p:cNvSpPr>
          <p:nvPr>
            <p:ph type="sldNum" sz="quarter" idx="12"/>
          </p:nvPr>
        </p:nvSpPr>
        <p:spPr/>
        <p:txBody>
          <a:bodyPr/>
          <a:lstStyle/>
          <a:p>
            <a:fld id="{D0B19747-38D2-479E-94B8-7547C519E7E1}" type="slidenum">
              <a:rPr lang="en-IN" smtClean="0"/>
              <a:t>3</a:t>
            </a:fld>
            <a:endParaRPr lang="en-IN"/>
          </a:p>
        </p:txBody>
      </p:sp>
      <p:sp>
        <p:nvSpPr>
          <p:cNvPr id="7" name="TextBox 6">
            <a:extLst>
              <a:ext uri="{FF2B5EF4-FFF2-40B4-BE49-F238E27FC236}">
                <a16:creationId xmlns:a16="http://schemas.microsoft.com/office/drawing/2014/main" id="{358E0BBA-C9A0-BFAD-FC82-840D9807865E}"/>
              </a:ext>
            </a:extLst>
          </p:cNvPr>
          <p:cNvSpPr txBox="1"/>
          <p:nvPr/>
        </p:nvSpPr>
        <p:spPr>
          <a:xfrm>
            <a:off x="1959005" y="5177237"/>
            <a:ext cx="7981983" cy="461665"/>
          </a:xfrm>
          <a:prstGeom prst="rect">
            <a:avLst/>
          </a:prstGeom>
          <a:noFill/>
        </p:spPr>
        <p:txBody>
          <a:bodyPr wrap="square" rtlCol="0">
            <a:spAutoFit/>
          </a:bodyPr>
          <a:lstStyle/>
          <a:p>
            <a:r>
              <a:rPr lang="en-IN" sz="2400" dirty="0"/>
              <a:t>Key Words: Aircraft Operators, Casualties, Fatalities.</a:t>
            </a:r>
          </a:p>
        </p:txBody>
      </p:sp>
    </p:spTree>
    <p:extLst>
      <p:ext uri="{BB962C8B-B14F-4D97-AF65-F5344CB8AC3E}">
        <p14:creationId xmlns:p14="http://schemas.microsoft.com/office/powerpoint/2010/main" val="18051601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EE2E-6E93-A53B-0FA4-94826596FAD4}"/>
              </a:ext>
            </a:extLst>
          </p:cNvPr>
          <p:cNvSpPr>
            <a:spLocks noGrp="1"/>
          </p:cNvSpPr>
          <p:nvPr>
            <p:ph type="title"/>
          </p:nvPr>
        </p:nvSpPr>
        <p:spPr>
          <a:xfrm>
            <a:off x="906168" y="672913"/>
            <a:ext cx="4852988" cy="863534"/>
          </a:xfrm>
        </p:spPr>
        <p:txBody>
          <a:bodyPr/>
          <a:lstStyle/>
          <a:p>
            <a:r>
              <a:rPr lang="en-IN" b="1" u="sng" dirty="0"/>
              <a:t>Fatalities V/S Day</a:t>
            </a:r>
          </a:p>
        </p:txBody>
      </p:sp>
      <p:sp>
        <p:nvSpPr>
          <p:cNvPr id="4" name="Text Placeholder 3">
            <a:extLst>
              <a:ext uri="{FF2B5EF4-FFF2-40B4-BE49-F238E27FC236}">
                <a16:creationId xmlns:a16="http://schemas.microsoft.com/office/drawing/2014/main" id="{8E786C5B-BEF5-C4D2-0C9C-8D7855AEF921}"/>
              </a:ext>
            </a:extLst>
          </p:cNvPr>
          <p:cNvSpPr>
            <a:spLocks noGrp="1"/>
          </p:cNvSpPr>
          <p:nvPr>
            <p:ph type="body" sz="half" idx="2"/>
          </p:nvPr>
        </p:nvSpPr>
        <p:spPr>
          <a:xfrm>
            <a:off x="906168" y="1805188"/>
            <a:ext cx="4852988" cy="3516365"/>
          </a:xfrm>
        </p:spPr>
        <p:txBody>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the type of Date of the Week, we have attempted to display the Number of fatalities.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By examining this Bar plot, we can conclude that the Number of fatalities is very high on the Tuesday</a:t>
            </a:r>
          </a:p>
          <a:p>
            <a:endParaRPr lang="en-IN" dirty="0"/>
          </a:p>
        </p:txBody>
      </p:sp>
      <p:sp>
        <p:nvSpPr>
          <p:cNvPr id="5" name="Date Placeholder 4">
            <a:extLst>
              <a:ext uri="{FF2B5EF4-FFF2-40B4-BE49-F238E27FC236}">
                <a16:creationId xmlns:a16="http://schemas.microsoft.com/office/drawing/2014/main" id="{331F4237-C04D-D5A2-FFD6-37B200FF2492}"/>
              </a:ext>
            </a:extLst>
          </p:cNvPr>
          <p:cNvSpPr>
            <a:spLocks noGrp="1"/>
          </p:cNvSpPr>
          <p:nvPr>
            <p:ph type="dt" sz="half" idx="10"/>
          </p:nvPr>
        </p:nvSpPr>
        <p:spPr/>
        <p:txBody>
          <a:bodyPr/>
          <a:lstStyle/>
          <a:p>
            <a:fld id="{8DF63246-58AE-4BF1-B39A-0CBF18895963}" type="datetime1">
              <a:rPr lang="en-IN" smtClean="0"/>
              <a:t>06-06-2022</a:t>
            </a:fld>
            <a:endParaRPr lang="en-IN"/>
          </a:p>
        </p:txBody>
      </p:sp>
      <p:sp>
        <p:nvSpPr>
          <p:cNvPr id="6" name="Footer Placeholder 5">
            <a:extLst>
              <a:ext uri="{FF2B5EF4-FFF2-40B4-BE49-F238E27FC236}">
                <a16:creationId xmlns:a16="http://schemas.microsoft.com/office/drawing/2014/main" id="{7C5BEEB0-F008-210F-1252-AC58665DB98D}"/>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62A02E8B-20BF-4462-5C30-CEE6ED6B934C}"/>
              </a:ext>
            </a:extLst>
          </p:cNvPr>
          <p:cNvSpPr>
            <a:spLocks noGrp="1"/>
          </p:cNvSpPr>
          <p:nvPr>
            <p:ph type="sldNum" sz="quarter" idx="12"/>
          </p:nvPr>
        </p:nvSpPr>
        <p:spPr/>
        <p:txBody>
          <a:bodyPr/>
          <a:lstStyle/>
          <a:p>
            <a:fld id="{D0B19747-38D2-479E-94B8-7547C519E7E1}" type="slidenum">
              <a:rPr lang="en-IN" smtClean="0"/>
              <a:t>30</a:t>
            </a:fld>
            <a:endParaRPr lang="en-IN"/>
          </a:p>
        </p:txBody>
      </p:sp>
      <p:pic>
        <p:nvPicPr>
          <p:cNvPr id="8" name="Picture 7">
            <a:extLst>
              <a:ext uri="{FF2B5EF4-FFF2-40B4-BE49-F238E27FC236}">
                <a16:creationId xmlns:a16="http://schemas.microsoft.com/office/drawing/2014/main" id="{B8390D3B-BEF0-9117-2FDC-1DE73E75D5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9953"/>
            <a:ext cx="5721350" cy="5819775"/>
          </a:xfrm>
          <a:prstGeom prst="rect">
            <a:avLst/>
          </a:prstGeom>
          <a:noFill/>
          <a:ln>
            <a:noFill/>
          </a:ln>
        </p:spPr>
      </p:pic>
    </p:spTree>
    <p:extLst>
      <p:ext uri="{BB962C8B-B14F-4D97-AF65-F5344CB8AC3E}">
        <p14:creationId xmlns:p14="http://schemas.microsoft.com/office/powerpoint/2010/main" val="41751983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582A-960D-AAF3-C80A-1AAB678A54F1}"/>
              </a:ext>
            </a:extLst>
          </p:cNvPr>
          <p:cNvSpPr>
            <a:spLocks noGrp="1"/>
          </p:cNvSpPr>
          <p:nvPr>
            <p:ph type="title"/>
          </p:nvPr>
        </p:nvSpPr>
        <p:spPr>
          <a:xfrm>
            <a:off x="1071856" y="464965"/>
            <a:ext cx="4852988" cy="424445"/>
          </a:xfrm>
        </p:spPr>
        <p:txBody>
          <a:bodyPr>
            <a:normAutofit fontScale="90000"/>
          </a:bodyPr>
          <a:lstStyle/>
          <a:p>
            <a:r>
              <a:rPr lang="en-IN" b="1" u="sng" dirty="0"/>
              <a:t>Incidents V/S Day</a:t>
            </a:r>
          </a:p>
        </p:txBody>
      </p:sp>
      <p:sp>
        <p:nvSpPr>
          <p:cNvPr id="4" name="Text Placeholder 3">
            <a:extLst>
              <a:ext uri="{FF2B5EF4-FFF2-40B4-BE49-F238E27FC236}">
                <a16:creationId xmlns:a16="http://schemas.microsoft.com/office/drawing/2014/main" id="{8ED0596F-E691-E8A1-0D28-11137C52AB94}"/>
              </a:ext>
            </a:extLst>
          </p:cNvPr>
          <p:cNvSpPr>
            <a:spLocks noGrp="1"/>
          </p:cNvSpPr>
          <p:nvPr>
            <p:ph type="body" sz="half" idx="2"/>
          </p:nvPr>
        </p:nvSpPr>
        <p:spPr>
          <a:xfrm>
            <a:off x="943292" y="1293124"/>
            <a:ext cx="4852988" cy="3516365"/>
          </a:xfrm>
        </p:spPr>
        <p:txBody>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the type of Date of the Week, we have attempted to display the Number of fatalities.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the Bar plot, it appears that the number of incidents does not follow any upward or downward trend. In addition, Sunday is the only day when number of incidences are lower than the other days of the week.</a:t>
            </a:r>
          </a:p>
          <a:p>
            <a:endParaRPr lang="en-IN" dirty="0"/>
          </a:p>
        </p:txBody>
      </p:sp>
      <p:sp>
        <p:nvSpPr>
          <p:cNvPr id="5" name="Date Placeholder 4">
            <a:extLst>
              <a:ext uri="{FF2B5EF4-FFF2-40B4-BE49-F238E27FC236}">
                <a16:creationId xmlns:a16="http://schemas.microsoft.com/office/drawing/2014/main" id="{3652E4C9-0318-1E17-2A85-359443926E4E}"/>
              </a:ext>
            </a:extLst>
          </p:cNvPr>
          <p:cNvSpPr>
            <a:spLocks noGrp="1"/>
          </p:cNvSpPr>
          <p:nvPr>
            <p:ph type="dt" sz="half" idx="10"/>
          </p:nvPr>
        </p:nvSpPr>
        <p:spPr/>
        <p:txBody>
          <a:bodyPr/>
          <a:lstStyle/>
          <a:p>
            <a:fld id="{F6A669C5-699B-48F1-B96C-7F7C422AEF5A}" type="datetime1">
              <a:rPr lang="en-IN" smtClean="0"/>
              <a:t>06-06-2022</a:t>
            </a:fld>
            <a:endParaRPr lang="en-IN"/>
          </a:p>
        </p:txBody>
      </p:sp>
      <p:sp>
        <p:nvSpPr>
          <p:cNvPr id="6" name="Footer Placeholder 5">
            <a:extLst>
              <a:ext uri="{FF2B5EF4-FFF2-40B4-BE49-F238E27FC236}">
                <a16:creationId xmlns:a16="http://schemas.microsoft.com/office/drawing/2014/main" id="{9482BA84-48EB-AA50-C47A-C1A939EC5173}"/>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32DF6D55-0B54-0117-F3AF-65B52DF3E7B5}"/>
              </a:ext>
            </a:extLst>
          </p:cNvPr>
          <p:cNvSpPr>
            <a:spLocks noGrp="1"/>
          </p:cNvSpPr>
          <p:nvPr>
            <p:ph type="sldNum" sz="quarter" idx="12"/>
          </p:nvPr>
        </p:nvSpPr>
        <p:spPr/>
        <p:txBody>
          <a:bodyPr/>
          <a:lstStyle/>
          <a:p>
            <a:fld id="{D0B19747-38D2-479E-94B8-7547C519E7E1}" type="slidenum">
              <a:rPr lang="en-IN" smtClean="0"/>
              <a:t>31</a:t>
            </a:fld>
            <a:endParaRPr lang="en-IN"/>
          </a:p>
        </p:txBody>
      </p:sp>
      <p:pic>
        <p:nvPicPr>
          <p:cNvPr id="8" name="Picture 7">
            <a:extLst>
              <a:ext uri="{FF2B5EF4-FFF2-40B4-BE49-F238E27FC236}">
                <a16:creationId xmlns:a16="http://schemas.microsoft.com/office/drawing/2014/main" id="{53403130-EEBB-21D7-B2EE-4769E2E5F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4844" y="450822"/>
            <a:ext cx="5721350" cy="5955665"/>
          </a:xfrm>
          <a:prstGeom prst="rect">
            <a:avLst/>
          </a:prstGeom>
          <a:noFill/>
          <a:ln>
            <a:noFill/>
          </a:ln>
        </p:spPr>
      </p:pic>
    </p:spTree>
    <p:extLst>
      <p:ext uri="{BB962C8B-B14F-4D97-AF65-F5344CB8AC3E}">
        <p14:creationId xmlns:p14="http://schemas.microsoft.com/office/powerpoint/2010/main" val="7590473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C246-A35A-4A4F-42C6-F346D3546B6A}"/>
              </a:ext>
            </a:extLst>
          </p:cNvPr>
          <p:cNvSpPr>
            <a:spLocks noGrp="1"/>
          </p:cNvSpPr>
          <p:nvPr>
            <p:ph type="title"/>
          </p:nvPr>
        </p:nvSpPr>
        <p:spPr>
          <a:xfrm>
            <a:off x="814728" y="451513"/>
            <a:ext cx="4852988" cy="470165"/>
          </a:xfrm>
        </p:spPr>
        <p:txBody>
          <a:bodyPr/>
          <a:lstStyle/>
          <a:p>
            <a:r>
              <a:rPr lang="en-IN" b="1" u="sng" dirty="0"/>
              <a:t>Average Fatalities V/S Day</a:t>
            </a:r>
          </a:p>
        </p:txBody>
      </p:sp>
      <p:sp>
        <p:nvSpPr>
          <p:cNvPr id="4" name="Text Placeholder 3">
            <a:extLst>
              <a:ext uri="{FF2B5EF4-FFF2-40B4-BE49-F238E27FC236}">
                <a16:creationId xmlns:a16="http://schemas.microsoft.com/office/drawing/2014/main" id="{3DEA5802-FC8C-D53F-D734-5BA8F85C092A}"/>
              </a:ext>
            </a:extLst>
          </p:cNvPr>
          <p:cNvSpPr>
            <a:spLocks noGrp="1"/>
          </p:cNvSpPr>
          <p:nvPr>
            <p:ph type="body" sz="half" idx="2"/>
          </p:nvPr>
        </p:nvSpPr>
        <p:spPr>
          <a:xfrm>
            <a:off x="814728" y="1316486"/>
            <a:ext cx="4852988" cy="3516365"/>
          </a:xfrm>
        </p:spPr>
        <p:txBody>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the type of Date of the Week, we have attempted to display the average number of fatalities per incident.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By examining this scatter plot, we can conclude that the average fatality occurs on the Sunday. </a:t>
            </a:r>
          </a:p>
          <a:p>
            <a:endParaRPr lang="en-IN" dirty="0"/>
          </a:p>
        </p:txBody>
      </p:sp>
      <p:sp>
        <p:nvSpPr>
          <p:cNvPr id="5" name="Date Placeholder 4">
            <a:extLst>
              <a:ext uri="{FF2B5EF4-FFF2-40B4-BE49-F238E27FC236}">
                <a16:creationId xmlns:a16="http://schemas.microsoft.com/office/drawing/2014/main" id="{DF45B608-0000-98DA-9D6A-CA0FF93F1CA0}"/>
              </a:ext>
            </a:extLst>
          </p:cNvPr>
          <p:cNvSpPr>
            <a:spLocks noGrp="1"/>
          </p:cNvSpPr>
          <p:nvPr>
            <p:ph type="dt" sz="half" idx="10"/>
          </p:nvPr>
        </p:nvSpPr>
        <p:spPr/>
        <p:txBody>
          <a:bodyPr/>
          <a:lstStyle/>
          <a:p>
            <a:fld id="{6039A6FA-15C0-4EE7-B425-EDACD846F14F}" type="datetime1">
              <a:rPr lang="en-IN" smtClean="0"/>
              <a:t>06-06-2022</a:t>
            </a:fld>
            <a:endParaRPr lang="en-IN"/>
          </a:p>
        </p:txBody>
      </p:sp>
      <p:sp>
        <p:nvSpPr>
          <p:cNvPr id="6" name="Footer Placeholder 5">
            <a:extLst>
              <a:ext uri="{FF2B5EF4-FFF2-40B4-BE49-F238E27FC236}">
                <a16:creationId xmlns:a16="http://schemas.microsoft.com/office/drawing/2014/main" id="{1331F2CF-1DF2-7DD9-A90A-CD86EFF99FCE}"/>
              </a:ext>
            </a:extLst>
          </p:cNvPr>
          <p:cNvSpPr>
            <a:spLocks noGrp="1"/>
          </p:cNvSpPr>
          <p:nvPr>
            <p:ph type="ftr" sz="quarter" idx="11"/>
          </p:nvPr>
        </p:nvSpPr>
        <p:spPr/>
        <p:txBody>
          <a:bodyPr/>
          <a:lstStyle/>
          <a:p>
            <a:r>
              <a:rPr lang="en-US"/>
              <a:t>Department of Mathematics, School of Advanced Sciences.</a:t>
            </a:r>
            <a:endParaRPr lang="en-IN"/>
          </a:p>
        </p:txBody>
      </p:sp>
      <p:sp>
        <p:nvSpPr>
          <p:cNvPr id="7" name="Slide Number Placeholder 6">
            <a:extLst>
              <a:ext uri="{FF2B5EF4-FFF2-40B4-BE49-F238E27FC236}">
                <a16:creationId xmlns:a16="http://schemas.microsoft.com/office/drawing/2014/main" id="{FD3F29E3-08B6-0A6E-F741-72039D9CE89F}"/>
              </a:ext>
            </a:extLst>
          </p:cNvPr>
          <p:cNvSpPr>
            <a:spLocks noGrp="1"/>
          </p:cNvSpPr>
          <p:nvPr>
            <p:ph type="sldNum" sz="quarter" idx="12"/>
          </p:nvPr>
        </p:nvSpPr>
        <p:spPr/>
        <p:txBody>
          <a:bodyPr/>
          <a:lstStyle/>
          <a:p>
            <a:fld id="{D0B19747-38D2-479E-94B8-7547C519E7E1}" type="slidenum">
              <a:rPr lang="en-IN" smtClean="0"/>
              <a:t>32</a:t>
            </a:fld>
            <a:endParaRPr lang="en-IN"/>
          </a:p>
        </p:txBody>
      </p:sp>
      <p:pic>
        <p:nvPicPr>
          <p:cNvPr id="8" name="Picture 7">
            <a:extLst>
              <a:ext uri="{FF2B5EF4-FFF2-40B4-BE49-F238E27FC236}">
                <a16:creationId xmlns:a16="http://schemas.microsoft.com/office/drawing/2014/main" id="{CE116FF0-B628-0C56-E9AC-D1B56F4252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88289"/>
            <a:ext cx="5721350" cy="5572760"/>
          </a:xfrm>
          <a:prstGeom prst="rect">
            <a:avLst/>
          </a:prstGeom>
          <a:noFill/>
          <a:ln>
            <a:noFill/>
          </a:ln>
        </p:spPr>
      </p:pic>
    </p:spTree>
    <p:extLst>
      <p:ext uri="{BB962C8B-B14F-4D97-AF65-F5344CB8AC3E}">
        <p14:creationId xmlns:p14="http://schemas.microsoft.com/office/powerpoint/2010/main" val="2475072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FA4E-15D2-3107-4C8D-D4459DAF2DE4}"/>
              </a:ext>
            </a:extLst>
          </p:cNvPr>
          <p:cNvSpPr>
            <a:spLocks noGrp="1"/>
          </p:cNvSpPr>
          <p:nvPr>
            <p:ph type="title"/>
          </p:nvPr>
        </p:nvSpPr>
        <p:spPr>
          <a:xfrm>
            <a:off x="1601660" y="689091"/>
            <a:ext cx="4640541" cy="970450"/>
          </a:xfrm>
        </p:spPr>
        <p:txBody>
          <a:bodyPr>
            <a:normAutofit fontScale="90000"/>
          </a:bodyPr>
          <a:lstStyle/>
          <a:p>
            <a:r>
              <a:rPr lang="en-US" sz="2800" b="1" dirty="0">
                <a:solidFill>
                  <a:schemeClr val="tx1"/>
                </a:solidFill>
              </a:rPr>
              <a:t>RESULTS AND DISCUSSION</a:t>
            </a:r>
            <a:br>
              <a:rPr lang="en-IN" sz="4000" b="1" dirty="0">
                <a:solidFill>
                  <a:prstClr val="black"/>
                </a:solidFill>
              </a:rPr>
            </a:br>
            <a:endParaRPr lang="en-IN" dirty="0"/>
          </a:p>
        </p:txBody>
      </p:sp>
      <p:sp>
        <p:nvSpPr>
          <p:cNvPr id="3" name="Content Placeholder 2">
            <a:extLst>
              <a:ext uri="{FF2B5EF4-FFF2-40B4-BE49-F238E27FC236}">
                <a16:creationId xmlns:a16="http://schemas.microsoft.com/office/drawing/2014/main" id="{1C8022F1-CC91-2542-B27F-26038ADE9676}"/>
              </a:ext>
            </a:extLst>
          </p:cNvPr>
          <p:cNvSpPr>
            <a:spLocks noGrp="1"/>
          </p:cNvSpPr>
          <p:nvPr>
            <p:ph idx="1"/>
          </p:nvPr>
        </p:nvSpPr>
        <p:spPr>
          <a:xfrm>
            <a:off x="4736770" y="1417320"/>
            <a:ext cx="7141286" cy="4562856"/>
          </a:xfrm>
        </p:spPr>
        <p:txBody>
          <a:bodyPr>
            <a:normAutofit/>
          </a:bodyPr>
          <a:lstStyle/>
          <a:p>
            <a:r>
              <a:rPr lang="en-US" dirty="0">
                <a:solidFill>
                  <a:schemeClr val="tx1"/>
                </a:solidFill>
                <a:latin typeface="Calibri" panose="020F0502020204030204" pitchFamily="34" charset="0"/>
                <a:cs typeface="Calibri" panose="020F0502020204030204" pitchFamily="34" charset="0"/>
              </a:rPr>
              <a:t>The aircraft has a close proximity to the ground and is in a more vulnerable configuration than it would be in other phases of flight: the crew has to deal with a high workload and small maneuver margins during these phases.</a:t>
            </a:r>
          </a:p>
          <a:p>
            <a:r>
              <a:rPr lang="en-US" dirty="0">
                <a:solidFill>
                  <a:schemeClr val="tx1"/>
                </a:solidFill>
                <a:latin typeface="Calibri" panose="020F0502020204030204" pitchFamily="34" charset="0"/>
                <a:cs typeface="Calibri" panose="020F0502020204030204" pitchFamily="34" charset="0"/>
              </a:rPr>
              <a:t>It makes sense: Ice on wings, slippery runways, etc. are common during winter months. Are there other factors that contribute to the higher accident rate during the winter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were many causes for Malaysia Airlines incidents, including bad weather, pilot errors, and mechanical failures.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may be three main reasons why USAAF airliners crash:-Due to Training, Due to Human Error, Due to Ambush training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
        <p:nvSpPr>
          <p:cNvPr id="4" name="Date Placeholder 3">
            <a:extLst>
              <a:ext uri="{FF2B5EF4-FFF2-40B4-BE49-F238E27FC236}">
                <a16:creationId xmlns:a16="http://schemas.microsoft.com/office/drawing/2014/main" id="{F57B9BD7-5AD3-12B0-118B-A57C5D7C6B69}"/>
              </a:ext>
            </a:extLst>
          </p:cNvPr>
          <p:cNvSpPr>
            <a:spLocks noGrp="1"/>
          </p:cNvSpPr>
          <p:nvPr>
            <p:ph type="dt" sz="half" idx="10"/>
          </p:nvPr>
        </p:nvSpPr>
        <p:spPr/>
        <p:txBody>
          <a:bodyPr/>
          <a:lstStyle/>
          <a:p>
            <a:fld id="{9B7576BB-09B3-469F-82BB-00A4C1637BAF}" type="datetime1">
              <a:rPr lang="en-IN" smtClean="0"/>
              <a:t>06-06-2022</a:t>
            </a:fld>
            <a:endParaRPr lang="en-IN"/>
          </a:p>
        </p:txBody>
      </p:sp>
      <p:sp>
        <p:nvSpPr>
          <p:cNvPr id="5" name="Footer Placeholder 4">
            <a:extLst>
              <a:ext uri="{FF2B5EF4-FFF2-40B4-BE49-F238E27FC236}">
                <a16:creationId xmlns:a16="http://schemas.microsoft.com/office/drawing/2014/main" id="{39EA5CDD-16A1-CA68-A450-0A5750BCD7D4}"/>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E5FEDCB2-EF26-F245-F721-DE71F37E89BC}"/>
              </a:ext>
            </a:extLst>
          </p:cNvPr>
          <p:cNvSpPr>
            <a:spLocks noGrp="1"/>
          </p:cNvSpPr>
          <p:nvPr>
            <p:ph type="sldNum" sz="quarter" idx="12"/>
          </p:nvPr>
        </p:nvSpPr>
        <p:spPr/>
        <p:txBody>
          <a:bodyPr/>
          <a:lstStyle/>
          <a:p>
            <a:fld id="{D0B19747-38D2-479E-94B8-7547C519E7E1}" type="slidenum">
              <a:rPr lang="en-IN" smtClean="0"/>
              <a:t>33</a:t>
            </a:fld>
            <a:endParaRPr lang="en-IN"/>
          </a:p>
        </p:txBody>
      </p:sp>
    </p:spTree>
    <p:extLst>
      <p:ext uri="{BB962C8B-B14F-4D97-AF65-F5344CB8AC3E}">
        <p14:creationId xmlns:p14="http://schemas.microsoft.com/office/powerpoint/2010/main" val="3680318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3DD8-BD6A-2290-1619-F8B7E17A2FC7}"/>
              </a:ext>
            </a:extLst>
          </p:cNvPr>
          <p:cNvSpPr>
            <a:spLocks noGrp="1"/>
          </p:cNvSpPr>
          <p:nvPr>
            <p:ph type="title"/>
          </p:nvPr>
        </p:nvSpPr>
        <p:spPr>
          <a:xfrm>
            <a:off x="1616639" y="727731"/>
            <a:ext cx="2605553" cy="485225"/>
          </a:xfrm>
        </p:spPr>
        <p:txBody>
          <a:bodyPr>
            <a:normAutofit fontScale="90000"/>
          </a:bodyPr>
          <a:lstStyle/>
          <a:p>
            <a:r>
              <a:rPr lang="en-US" sz="3200" b="1" dirty="0">
                <a:solidFill>
                  <a:schemeClr val="tx1"/>
                </a:solidFill>
              </a:rPr>
              <a:t>LIMITATIONS</a:t>
            </a:r>
            <a:br>
              <a:rPr lang="en-IN" sz="4000" b="1" dirty="0">
                <a:solidFill>
                  <a:prstClr val="black"/>
                </a:solidFill>
              </a:rPr>
            </a:br>
            <a:endParaRPr lang="en-IN" dirty="0"/>
          </a:p>
        </p:txBody>
      </p:sp>
      <p:sp>
        <p:nvSpPr>
          <p:cNvPr id="3" name="Content Placeholder 2">
            <a:extLst>
              <a:ext uri="{FF2B5EF4-FFF2-40B4-BE49-F238E27FC236}">
                <a16:creationId xmlns:a16="http://schemas.microsoft.com/office/drawing/2014/main" id="{598D38A2-E934-8256-793A-EB1B1BFB4865}"/>
              </a:ext>
            </a:extLst>
          </p:cNvPr>
          <p:cNvSpPr>
            <a:spLocks noGrp="1"/>
          </p:cNvSpPr>
          <p:nvPr>
            <p:ph idx="1"/>
          </p:nvPr>
        </p:nvSpPr>
        <p:spPr>
          <a:xfrm>
            <a:off x="5128528" y="1610744"/>
            <a:ext cx="6281333" cy="3636511"/>
          </a:xfrm>
        </p:spPr>
        <p:txBody>
          <a:bodyPr>
            <a:normAutofit lnSpcReduction="10000"/>
          </a:bodyPr>
          <a:lstStyle/>
          <a:p>
            <a:r>
              <a:rPr lang="en-IN" dirty="0"/>
              <a:t>In this project, we considered only a few of the Features. One could further work on the locations of the incidents and could find the hotspots.</a:t>
            </a:r>
          </a:p>
          <a:p>
            <a:r>
              <a:rPr lang="en-IN" dirty="0"/>
              <a:t>Further one could judge whether these hotspots were static or changing over time.</a:t>
            </a:r>
          </a:p>
          <a:p>
            <a:r>
              <a:rPr lang="en-IN" dirty="0"/>
              <a:t>We didn’t considered time of the incidents in our project as we couldn’t get proper and complete information about the time, which could be an important factor.</a:t>
            </a:r>
          </a:p>
          <a:p>
            <a:r>
              <a:rPr lang="en-IN" dirty="0"/>
              <a:t>Also , we didn’t considered those Aircraft Operators in which Total Fatalities were less than 500. So, one could even try to find patterns under these.</a:t>
            </a:r>
          </a:p>
        </p:txBody>
      </p:sp>
      <p:sp>
        <p:nvSpPr>
          <p:cNvPr id="4" name="Date Placeholder 3">
            <a:extLst>
              <a:ext uri="{FF2B5EF4-FFF2-40B4-BE49-F238E27FC236}">
                <a16:creationId xmlns:a16="http://schemas.microsoft.com/office/drawing/2014/main" id="{A2B89717-DEC5-09FF-70E0-640BBE6F35C9}"/>
              </a:ext>
            </a:extLst>
          </p:cNvPr>
          <p:cNvSpPr>
            <a:spLocks noGrp="1"/>
          </p:cNvSpPr>
          <p:nvPr>
            <p:ph type="dt" sz="half" idx="10"/>
          </p:nvPr>
        </p:nvSpPr>
        <p:spPr/>
        <p:txBody>
          <a:bodyPr/>
          <a:lstStyle/>
          <a:p>
            <a:fld id="{982673A6-A442-47BF-B931-1400C0FED463}" type="datetime1">
              <a:rPr lang="en-IN" smtClean="0"/>
              <a:pPr/>
              <a:t>06-06-2022</a:t>
            </a:fld>
            <a:endParaRPr lang="en-IN" dirty="0"/>
          </a:p>
        </p:txBody>
      </p:sp>
      <p:sp>
        <p:nvSpPr>
          <p:cNvPr id="5" name="Footer Placeholder 4">
            <a:extLst>
              <a:ext uri="{FF2B5EF4-FFF2-40B4-BE49-F238E27FC236}">
                <a16:creationId xmlns:a16="http://schemas.microsoft.com/office/drawing/2014/main" id="{72811B44-A1EE-5E13-4E08-36E7B5B3EBB9}"/>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AE9C181F-C966-AF70-EF57-F5D2FE994B23}"/>
              </a:ext>
            </a:extLst>
          </p:cNvPr>
          <p:cNvSpPr>
            <a:spLocks noGrp="1"/>
          </p:cNvSpPr>
          <p:nvPr>
            <p:ph type="sldNum" sz="quarter" idx="12"/>
          </p:nvPr>
        </p:nvSpPr>
        <p:spPr/>
        <p:txBody>
          <a:bodyPr/>
          <a:lstStyle/>
          <a:p>
            <a:fld id="{D0B19747-38D2-479E-94B8-7547C519E7E1}" type="slidenum">
              <a:rPr lang="en-IN" smtClean="0"/>
              <a:pPr/>
              <a:t>34</a:t>
            </a:fld>
            <a:endParaRPr lang="en-IN"/>
          </a:p>
        </p:txBody>
      </p:sp>
    </p:spTree>
    <p:extLst>
      <p:ext uri="{BB962C8B-B14F-4D97-AF65-F5344CB8AC3E}">
        <p14:creationId xmlns:p14="http://schemas.microsoft.com/office/powerpoint/2010/main" val="9464247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A25B-9C28-7AC4-22C3-CC19AEA6088B}"/>
              </a:ext>
            </a:extLst>
          </p:cNvPr>
          <p:cNvSpPr>
            <a:spLocks noGrp="1"/>
          </p:cNvSpPr>
          <p:nvPr>
            <p:ph type="title"/>
          </p:nvPr>
        </p:nvSpPr>
        <p:spPr>
          <a:xfrm>
            <a:off x="1755648" y="667682"/>
            <a:ext cx="2955176" cy="970450"/>
          </a:xfrm>
        </p:spPr>
        <p:txBody>
          <a:bodyPr>
            <a:normAutofit fontScale="90000"/>
          </a:bodyPr>
          <a:lstStyle/>
          <a:p>
            <a:r>
              <a:rPr lang="en-US" sz="3200" b="1" dirty="0">
                <a:solidFill>
                  <a:schemeClr val="tx1"/>
                </a:solidFill>
              </a:rPr>
              <a:t>CONCLUSION</a:t>
            </a:r>
            <a:br>
              <a:rPr lang="en-IN" sz="4000" b="1" dirty="0">
                <a:solidFill>
                  <a:prstClr val="black"/>
                </a:solidFill>
              </a:rPr>
            </a:br>
            <a:endParaRPr lang="en-IN" dirty="0"/>
          </a:p>
        </p:txBody>
      </p:sp>
      <p:sp>
        <p:nvSpPr>
          <p:cNvPr id="3" name="Content Placeholder 2">
            <a:extLst>
              <a:ext uri="{FF2B5EF4-FFF2-40B4-BE49-F238E27FC236}">
                <a16:creationId xmlns:a16="http://schemas.microsoft.com/office/drawing/2014/main" id="{EA441D82-F0E1-2773-DFDA-FC3543B060A7}"/>
              </a:ext>
            </a:extLst>
          </p:cNvPr>
          <p:cNvSpPr>
            <a:spLocks noGrp="1"/>
          </p:cNvSpPr>
          <p:nvPr>
            <p:ph idx="1"/>
          </p:nvPr>
        </p:nvSpPr>
        <p:spPr>
          <a:xfrm>
            <a:off x="4178808" y="1261873"/>
            <a:ext cx="7733973" cy="4532918"/>
          </a:xfrm>
        </p:spPr>
        <p:txBody>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W</a:t>
            </a:r>
            <a:r>
              <a:rPr lang="en-IN" sz="1800" dirty="0">
                <a:effectLst/>
                <a:latin typeface="Calibri" panose="020F0502020204030204" pitchFamily="34" charset="0"/>
                <a:ea typeface="Calibri" panose="020F0502020204030204" pitchFamily="34" charset="0"/>
                <a:cs typeface="Times New Roman" panose="02020603050405020304" pitchFamily="18" charset="0"/>
              </a:rPr>
              <a:t>hen an aircraft's damage type is "DESTROYED," the number of fatalities is pretty high.</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fact that winters have a very high rate of accidents can be prevented by taking safety precautions like checking the wings and engine for ice, and properly cleaning the runways.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Often times, the reason for aircraft incidents is not only weather-related but human error as well, so aircraft companies need trained personnel to perform quality checks</a:t>
            </a:r>
            <a:r>
              <a:rPr lang="en-IN"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a:latin typeface="Calibri" panose="020F0502020204030204" pitchFamily="34" charset="0"/>
                <a:ea typeface="Calibri" panose="020F0502020204030204" pitchFamily="34" charset="0"/>
                <a:cs typeface="Times New Roman" panose="02020603050405020304" pitchFamily="18" charset="0"/>
              </a:rPr>
              <a:t>A military aircraft incident may occur during training or an ambush, but has fewer fatalities due to good emergency exits.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
        <p:nvSpPr>
          <p:cNvPr id="4" name="Date Placeholder 3">
            <a:extLst>
              <a:ext uri="{FF2B5EF4-FFF2-40B4-BE49-F238E27FC236}">
                <a16:creationId xmlns:a16="http://schemas.microsoft.com/office/drawing/2014/main" id="{E0363082-DFC4-B081-2848-8FCEF51B0F5C}"/>
              </a:ext>
            </a:extLst>
          </p:cNvPr>
          <p:cNvSpPr>
            <a:spLocks noGrp="1"/>
          </p:cNvSpPr>
          <p:nvPr>
            <p:ph type="dt" sz="half" idx="10"/>
          </p:nvPr>
        </p:nvSpPr>
        <p:spPr/>
        <p:txBody>
          <a:bodyPr/>
          <a:lstStyle/>
          <a:p>
            <a:fld id="{DA8C0E66-DDAF-4265-A9A9-6B6806FA3F5D}" type="datetime1">
              <a:rPr lang="en-IN" smtClean="0"/>
              <a:t>06-06-2022</a:t>
            </a:fld>
            <a:endParaRPr lang="en-IN"/>
          </a:p>
        </p:txBody>
      </p:sp>
      <p:sp>
        <p:nvSpPr>
          <p:cNvPr id="5" name="Footer Placeholder 4">
            <a:extLst>
              <a:ext uri="{FF2B5EF4-FFF2-40B4-BE49-F238E27FC236}">
                <a16:creationId xmlns:a16="http://schemas.microsoft.com/office/drawing/2014/main" id="{B4D126CD-F1E1-1FAB-6670-0F3EE06C6A4D}"/>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2E9A1622-C866-652C-1874-B89FF6853F55}"/>
              </a:ext>
            </a:extLst>
          </p:cNvPr>
          <p:cNvSpPr>
            <a:spLocks noGrp="1"/>
          </p:cNvSpPr>
          <p:nvPr>
            <p:ph type="sldNum" sz="quarter" idx="12"/>
          </p:nvPr>
        </p:nvSpPr>
        <p:spPr/>
        <p:txBody>
          <a:bodyPr/>
          <a:lstStyle/>
          <a:p>
            <a:fld id="{D0B19747-38D2-479E-94B8-7547C519E7E1}" type="slidenum">
              <a:rPr lang="en-IN" smtClean="0"/>
              <a:t>35</a:t>
            </a:fld>
            <a:endParaRPr lang="en-IN"/>
          </a:p>
        </p:txBody>
      </p:sp>
    </p:spTree>
    <p:extLst>
      <p:ext uri="{BB962C8B-B14F-4D97-AF65-F5344CB8AC3E}">
        <p14:creationId xmlns:p14="http://schemas.microsoft.com/office/powerpoint/2010/main" val="24250446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B059-2B49-4589-B383-71DC739552B2}"/>
              </a:ext>
            </a:extLst>
          </p:cNvPr>
          <p:cNvSpPr>
            <a:spLocks noGrp="1"/>
          </p:cNvSpPr>
          <p:nvPr>
            <p:ph type="title"/>
          </p:nvPr>
        </p:nvSpPr>
        <p:spPr/>
        <p:txBody>
          <a:bodyPr/>
          <a:lstStyle/>
          <a:p>
            <a:r>
              <a:rPr lang="en-US" dirty="0">
                <a:ea typeface="+mj-lt"/>
                <a:cs typeface="+mj-lt"/>
              </a:rPr>
              <a:t>References </a:t>
            </a:r>
          </a:p>
        </p:txBody>
      </p:sp>
      <p:sp>
        <p:nvSpPr>
          <p:cNvPr id="3" name="Content Placeholder 2">
            <a:extLst>
              <a:ext uri="{FF2B5EF4-FFF2-40B4-BE49-F238E27FC236}">
                <a16:creationId xmlns:a16="http://schemas.microsoft.com/office/drawing/2014/main" id="{1757764E-79F6-4CD0-8CBC-11A8F9F3BFD6}"/>
              </a:ext>
            </a:extLst>
          </p:cNvPr>
          <p:cNvSpPr>
            <a:spLocks noGrp="1"/>
          </p:cNvSpPr>
          <p:nvPr>
            <p:ph idx="1"/>
          </p:nvPr>
        </p:nvSpPr>
        <p:spPr/>
        <p:txBody>
          <a:bodyPr vert="horz" lIns="91440" tIns="45720" rIns="91440" bIns="45720" rtlCol="0" anchor="t">
            <a:normAutofit fontScale="92500" lnSpcReduction="20000"/>
          </a:bodyPr>
          <a:lstStyle/>
          <a:p>
            <a:endParaRPr lang="en-US" sz="1600" dirty="0"/>
          </a:p>
          <a:p>
            <a:r>
              <a:rPr lang="en-US" sz="1600" dirty="0"/>
              <a:t>Data Sets:- https://www.kaggle.com</a:t>
            </a:r>
          </a:p>
          <a:p>
            <a:r>
              <a:rPr lang="en-US" sz="1600" dirty="0">
                <a:hlinkClick r:id="rId2"/>
              </a:rPr>
              <a:t>Pandas :-https://pandas.pydata.org/docs</a:t>
            </a:r>
            <a:endParaRPr lang="en-US" sz="1600" dirty="0"/>
          </a:p>
          <a:p>
            <a:r>
              <a:rPr lang="en-US" sz="1600" dirty="0"/>
              <a:t>Matplotlib :- https://matplotlib.org</a:t>
            </a:r>
          </a:p>
          <a:p>
            <a:r>
              <a:rPr lang="en-US" sz="1600" dirty="0"/>
              <a:t>Seaborn :- https://seaborn.pydata.org</a:t>
            </a:r>
          </a:p>
          <a:p>
            <a:r>
              <a:rPr lang="en-US" sz="1600" dirty="0"/>
              <a:t>Geeks For Geeks :- https://www.geeksforgeeks.org</a:t>
            </a:r>
          </a:p>
          <a:p>
            <a:r>
              <a:rPr lang="en-US" sz="1600" dirty="0"/>
              <a:t>Literature review 1:- </a:t>
            </a:r>
            <a:r>
              <a:rPr lang="en-US" sz="1200" dirty="0"/>
              <a:t>https://www.researchgate.net/publication/318154819_Aviation_Accident_Analysis_A_Case_Study</a:t>
            </a:r>
            <a:endParaRPr lang="en-US" sz="1600" dirty="0"/>
          </a:p>
          <a:p>
            <a:r>
              <a:rPr lang="en-US" sz="1600" dirty="0"/>
              <a:t>Literature review 2 :- </a:t>
            </a:r>
            <a:r>
              <a:rPr lang="en-US" sz="1600" dirty="0">
                <a:hlinkClick r:id="rId3"/>
              </a:rPr>
              <a:t>https://www.ijrte.org/wp-content/uploads/papers/v8i6s/F10270386S20.pdf</a:t>
            </a:r>
            <a:endParaRPr lang="en-US" sz="1600" dirty="0"/>
          </a:p>
          <a:p>
            <a:r>
              <a:rPr lang="en-US" sz="1600" dirty="0"/>
              <a:t>Literature review 3 :- </a:t>
            </a:r>
            <a:r>
              <a:rPr lang="en-US" sz="1600" dirty="0">
                <a:hlinkClick r:id="rId4"/>
              </a:rPr>
              <a:t>https://www.ijeat.org/wp-content/uploads/papers/v9i3s/C10090393S20.pdf</a:t>
            </a:r>
            <a:endParaRPr lang="en-US" sz="1600" dirty="0"/>
          </a:p>
          <a:p>
            <a:r>
              <a:rPr lang="en-US" sz="1600" dirty="0"/>
              <a:t>Literature review 4 :- </a:t>
            </a:r>
            <a:r>
              <a:rPr lang="en-US" sz="1200" dirty="0"/>
              <a:t>https://www.researchgate.net/publication/348429441_PIA_Accidents_Analysis_Using_Naive_Bayes_Classifier</a:t>
            </a:r>
            <a:endParaRPr lang="en-US" sz="1600" dirty="0"/>
          </a:p>
        </p:txBody>
      </p:sp>
      <p:sp>
        <p:nvSpPr>
          <p:cNvPr id="4" name="Date Placeholder 3">
            <a:extLst>
              <a:ext uri="{FF2B5EF4-FFF2-40B4-BE49-F238E27FC236}">
                <a16:creationId xmlns:a16="http://schemas.microsoft.com/office/drawing/2014/main" id="{0AEFB6F9-7433-CEED-7B7B-18B9F53D95D8}"/>
              </a:ext>
            </a:extLst>
          </p:cNvPr>
          <p:cNvSpPr>
            <a:spLocks noGrp="1"/>
          </p:cNvSpPr>
          <p:nvPr>
            <p:ph type="dt" sz="half" idx="10"/>
          </p:nvPr>
        </p:nvSpPr>
        <p:spPr/>
        <p:txBody>
          <a:bodyPr/>
          <a:lstStyle/>
          <a:p>
            <a:fld id="{206F931B-5E93-47E5-9CF4-39F94315BE42}" type="datetime1">
              <a:rPr lang="en-IN" smtClean="0"/>
              <a:t>06-06-2022</a:t>
            </a:fld>
            <a:endParaRPr lang="en-IN"/>
          </a:p>
        </p:txBody>
      </p:sp>
      <p:sp>
        <p:nvSpPr>
          <p:cNvPr id="5" name="Footer Placeholder 4">
            <a:extLst>
              <a:ext uri="{FF2B5EF4-FFF2-40B4-BE49-F238E27FC236}">
                <a16:creationId xmlns:a16="http://schemas.microsoft.com/office/drawing/2014/main" id="{4A17E727-CF41-133B-AD9D-CC54A8355A06}"/>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92CB0D8E-1DB4-BB83-D3A0-D9B6C9568108}"/>
              </a:ext>
            </a:extLst>
          </p:cNvPr>
          <p:cNvSpPr>
            <a:spLocks noGrp="1"/>
          </p:cNvSpPr>
          <p:nvPr>
            <p:ph type="sldNum" sz="quarter" idx="12"/>
          </p:nvPr>
        </p:nvSpPr>
        <p:spPr/>
        <p:txBody>
          <a:bodyPr/>
          <a:lstStyle/>
          <a:p>
            <a:fld id="{D0B19747-38D2-479E-94B8-7547C519E7E1}" type="slidenum">
              <a:rPr lang="en-IN" smtClean="0"/>
              <a:t>36</a:t>
            </a:fld>
            <a:endParaRPr lang="en-IN"/>
          </a:p>
        </p:txBody>
      </p:sp>
    </p:spTree>
    <p:extLst>
      <p:ext uri="{BB962C8B-B14F-4D97-AF65-F5344CB8AC3E}">
        <p14:creationId xmlns:p14="http://schemas.microsoft.com/office/powerpoint/2010/main" val="35526763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DD73-1EB7-49CB-8361-BF3C3022CE24}"/>
              </a:ext>
            </a:extLst>
          </p:cNvPr>
          <p:cNvSpPr>
            <a:spLocks noGrp="1"/>
          </p:cNvSpPr>
          <p:nvPr>
            <p:ph type="title"/>
          </p:nvPr>
        </p:nvSpPr>
        <p:spPr>
          <a:xfrm>
            <a:off x="1552032" y="648829"/>
            <a:ext cx="3518452" cy="643029"/>
          </a:xfrm>
        </p:spPr>
        <p:txBody>
          <a:bodyPr anchor="t">
            <a:normAutofit/>
          </a:bodyPr>
          <a:lstStyle/>
          <a:p>
            <a:r>
              <a:rPr lang="en-US" sz="3400" b="1" u="sng" dirty="0">
                <a:ea typeface="+mj-lt"/>
                <a:cs typeface="+mj-lt"/>
              </a:rPr>
              <a:t>INTRODUCTION:</a:t>
            </a:r>
          </a:p>
        </p:txBody>
      </p:sp>
      <p:sp>
        <p:nvSpPr>
          <p:cNvPr id="4" name="Content Placeholder 3">
            <a:extLst>
              <a:ext uri="{FF2B5EF4-FFF2-40B4-BE49-F238E27FC236}">
                <a16:creationId xmlns:a16="http://schemas.microsoft.com/office/drawing/2014/main" id="{43C798EE-242A-4C83-9CA9-AF9B98A433ED}"/>
              </a:ext>
            </a:extLst>
          </p:cNvPr>
          <p:cNvSpPr>
            <a:spLocks noGrp="1"/>
          </p:cNvSpPr>
          <p:nvPr>
            <p:ph idx="1"/>
          </p:nvPr>
        </p:nvSpPr>
        <p:spPr>
          <a:xfrm>
            <a:off x="5146769" y="589619"/>
            <a:ext cx="6513419" cy="5419295"/>
          </a:xfrm>
        </p:spPr>
        <p:txBody>
          <a:bodyPr>
            <a:normAutofit/>
          </a:bodyPr>
          <a:lstStyle/>
          <a:p>
            <a:r>
              <a:rPr lang="en-IN" dirty="0"/>
              <a:t>Airline Incident is an occurrence associated with the operation of an aircraft that affects or could affect the safety of operation.</a:t>
            </a:r>
          </a:p>
          <a:p>
            <a:r>
              <a:rPr lang="en-IN" dirty="0"/>
              <a:t>Such incidents are increasing day by day due to n number of reasons, so we try to analyse few of them so as to help in bringing reduction of fatalities arising due to such incidents. </a:t>
            </a:r>
          </a:p>
          <a:p>
            <a:r>
              <a:rPr lang="en-IN" dirty="0"/>
              <a:t>We try to find patterns amongst the already occurred incidents dated between 2</a:t>
            </a:r>
            <a:r>
              <a:rPr lang="en-IN" baseline="30000" dirty="0"/>
              <a:t>nd</a:t>
            </a:r>
            <a:r>
              <a:rPr lang="en-IN" dirty="0"/>
              <a:t> August 1919 and 15</a:t>
            </a:r>
            <a:r>
              <a:rPr lang="en-IN" baseline="30000" dirty="0"/>
              <a:t>th</a:t>
            </a:r>
            <a:r>
              <a:rPr lang="en-IN" dirty="0"/>
              <a:t> February 2022.</a:t>
            </a:r>
          </a:p>
          <a:p>
            <a:r>
              <a:rPr lang="en-IN" dirty="0"/>
              <a:t>We use Python because it is a very robust language and contains wide variety of modules and packages which makes analysis much more easy process. </a:t>
            </a:r>
          </a:p>
          <a:p>
            <a:r>
              <a:rPr lang="en-IN" dirty="0"/>
              <a:t>In the data we couldn’t visualize all the aircraft operators as the total number was very big. So, we just considered those Aircraft Operators where Total Fatalities were above 500.</a:t>
            </a:r>
          </a:p>
          <a:p>
            <a:pPr marL="0" indent="0">
              <a:buNone/>
            </a:pPr>
            <a:endParaRPr lang="en-IN" dirty="0"/>
          </a:p>
        </p:txBody>
      </p:sp>
      <p:sp>
        <p:nvSpPr>
          <p:cNvPr id="3" name="Date Placeholder 2">
            <a:extLst>
              <a:ext uri="{FF2B5EF4-FFF2-40B4-BE49-F238E27FC236}">
                <a16:creationId xmlns:a16="http://schemas.microsoft.com/office/drawing/2014/main" id="{6A33E352-773B-5738-1B98-2DAAE6641B92}"/>
              </a:ext>
            </a:extLst>
          </p:cNvPr>
          <p:cNvSpPr>
            <a:spLocks noGrp="1"/>
          </p:cNvSpPr>
          <p:nvPr>
            <p:ph type="dt" sz="half" idx="10"/>
          </p:nvPr>
        </p:nvSpPr>
        <p:spPr/>
        <p:txBody>
          <a:bodyPr/>
          <a:lstStyle/>
          <a:p>
            <a:fld id="{A8B359C7-DA12-4FA5-9BE0-F913307BEF56}" type="datetime1">
              <a:rPr lang="en-IN" smtClean="0"/>
              <a:pPr/>
              <a:t>06-06-2022</a:t>
            </a:fld>
            <a:endParaRPr lang="en-IN"/>
          </a:p>
        </p:txBody>
      </p:sp>
      <p:sp>
        <p:nvSpPr>
          <p:cNvPr id="5" name="Footer Placeholder 4">
            <a:extLst>
              <a:ext uri="{FF2B5EF4-FFF2-40B4-BE49-F238E27FC236}">
                <a16:creationId xmlns:a16="http://schemas.microsoft.com/office/drawing/2014/main" id="{CF9AE90C-A0FE-97CE-1AA6-A40D8937C56C}"/>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9F3AA1F1-72E9-FEE4-6F75-7E4FB3E86234}"/>
              </a:ext>
            </a:extLst>
          </p:cNvPr>
          <p:cNvSpPr>
            <a:spLocks noGrp="1"/>
          </p:cNvSpPr>
          <p:nvPr>
            <p:ph type="sldNum" sz="quarter" idx="12"/>
          </p:nvPr>
        </p:nvSpPr>
        <p:spPr/>
        <p:txBody>
          <a:bodyPr/>
          <a:lstStyle/>
          <a:p>
            <a:fld id="{D0B19747-38D2-479E-94B8-7547C519E7E1}" type="slidenum">
              <a:rPr lang="en-IN" smtClean="0"/>
              <a:pPr/>
              <a:t>4</a:t>
            </a:fld>
            <a:endParaRPr lang="en-IN"/>
          </a:p>
        </p:txBody>
      </p:sp>
    </p:spTree>
    <p:extLst>
      <p:ext uri="{BB962C8B-B14F-4D97-AF65-F5344CB8AC3E}">
        <p14:creationId xmlns:p14="http://schemas.microsoft.com/office/powerpoint/2010/main" val="3666250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659E-EB62-41A5-ABD6-DDFCAA4CB8E2}"/>
              </a:ext>
            </a:extLst>
          </p:cNvPr>
          <p:cNvSpPr>
            <a:spLocks noGrp="1"/>
          </p:cNvSpPr>
          <p:nvPr>
            <p:ph type="title"/>
          </p:nvPr>
        </p:nvSpPr>
        <p:spPr>
          <a:xfrm>
            <a:off x="1598500" y="729846"/>
            <a:ext cx="3544413" cy="480995"/>
          </a:xfrm>
        </p:spPr>
        <p:txBody>
          <a:bodyPr anchor="ctr">
            <a:normAutofit fontScale="90000"/>
          </a:bodyPr>
          <a:lstStyle/>
          <a:p>
            <a:r>
              <a:rPr lang="en-US" sz="2800" b="1" u="sng" dirty="0"/>
              <a:t>PROBLEM DEFINITION</a:t>
            </a:r>
          </a:p>
        </p:txBody>
      </p:sp>
      <p:sp>
        <p:nvSpPr>
          <p:cNvPr id="20" name="Content Placeholder 2">
            <a:extLst>
              <a:ext uri="{FF2B5EF4-FFF2-40B4-BE49-F238E27FC236}">
                <a16:creationId xmlns:a16="http://schemas.microsoft.com/office/drawing/2014/main" id="{165390D3-73D1-4604-95AA-EDE1B22EECF2}"/>
              </a:ext>
            </a:extLst>
          </p:cNvPr>
          <p:cNvSpPr>
            <a:spLocks noGrp="1"/>
          </p:cNvSpPr>
          <p:nvPr>
            <p:ph idx="1"/>
          </p:nvPr>
        </p:nvSpPr>
        <p:spPr>
          <a:xfrm>
            <a:off x="5266944" y="608597"/>
            <a:ext cx="6116920" cy="5521840"/>
          </a:xfrm>
          <a:effectLst/>
        </p:spPr>
        <p:txBody>
          <a:bodyPr>
            <a:normAutofit fontScale="92500" lnSpcReduction="10000"/>
          </a:bodyPr>
          <a:lstStyle/>
          <a:p>
            <a:pPr marL="0" indent="0">
              <a:buNone/>
            </a:pPr>
            <a:r>
              <a:rPr lang="en-US" sz="2000" dirty="0"/>
              <a:t>We Try to Find :-</a:t>
            </a:r>
            <a:endParaRPr lang="en-US" dirty="0"/>
          </a:p>
          <a:p>
            <a:r>
              <a:rPr lang="en-US" sz="2000" dirty="0">
                <a:ea typeface="+mn-lt"/>
                <a:cs typeface="+mn-lt"/>
              </a:rPr>
              <a:t>which aircraft type faced the highest number of incidents and fatalities, like Domestic Passenger, Cargo, Military etc.</a:t>
            </a:r>
          </a:p>
          <a:p>
            <a:r>
              <a:rPr lang="en-US" sz="2000" dirty="0">
                <a:ea typeface="+mn-lt"/>
                <a:cs typeface="+mn-lt"/>
              </a:rPr>
              <a:t>The Aircraft Phase where most number of Fatalities occurred.</a:t>
            </a:r>
            <a:endParaRPr lang="en-US" sz="2000" dirty="0"/>
          </a:p>
          <a:p>
            <a:r>
              <a:rPr lang="en-US" sz="2000" dirty="0">
                <a:ea typeface="+mn-lt"/>
                <a:cs typeface="+mn-lt"/>
              </a:rPr>
              <a:t>Number of Fatalities depending upon the damage of the Aircraft.</a:t>
            </a:r>
          </a:p>
          <a:p>
            <a:r>
              <a:rPr lang="en-US" sz="2000" dirty="0">
                <a:ea typeface="+mn-lt"/>
                <a:cs typeface="+mn-lt"/>
              </a:rPr>
              <a:t>The aircraft operators linked with the most number of incidents and Fatalities. </a:t>
            </a:r>
            <a:endParaRPr lang="en-US" sz="2000" dirty="0"/>
          </a:p>
          <a:p>
            <a:r>
              <a:rPr lang="en-US" sz="2000" dirty="0"/>
              <a:t>The Number of Fatalities corresponding to each month.</a:t>
            </a:r>
          </a:p>
          <a:p>
            <a:r>
              <a:rPr lang="en-US" sz="2000" dirty="0"/>
              <a:t>The Number of Fatalities corresponding to each Date.</a:t>
            </a:r>
          </a:p>
          <a:p>
            <a:r>
              <a:rPr lang="en-US" sz="2000" dirty="0"/>
              <a:t>The Number of Fatalities corresponding to each Day of the Week.</a:t>
            </a:r>
          </a:p>
          <a:p>
            <a:endParaRPr lang="en-US" sz="2000" dirty="0"/>
          </a:p>
        </p:txBody>
      </p:sp>
      <p:sp>
        <p:nvSpPr>
          <p:cNvPr id="3" name="Date Placeholder 2">
            <a:extLst>
              <a:ext uri="{FF2B5EF4-FFF2-40B4-BE49-F238E27FC236}">
                <a16:creationId xmlns:a16="http://schemas.microsoft.com/office/drawing/2014/main" id="{924BCD80-C00E-2CF0-41F5-8D97A8B60053}"/>
              </a:ext>
            </a:extLst>
          </p:cNvPr>
          <p:cNvSpPr>
            <a:spLocks noGrp="1"/>
          </p:cNvSpPr>
          <p:nvPr>
            <p:ph type="dt" sz="half" idx="10"/>
          </p:nvPr>
        </p:nvSpPr>
        <p:spPr/>
        <p:txBody>
          <a:bodyPr/>
          <a:lstStyle/>
          <a:p>
            <a:fld id="{452F45C4-2A5B-4038-9535-0AFD849A6016}" type="datetime1">
              <a:rPr lang="en-IN" smtClean="0"/>
              <a:t>06-06-2022</a:t>
            </a:fld>
            <a:endParaRPr lang="en-IN"/>
          </a:p>
        </p:txBody>
      </p:sp>
      <p:sp>
        <p:nvSpPr>
          <p:cNvPr id="4" name="Footer Placeholder 3">
            <a:extLst>
              <a:ext uri="{FF2B5EF4-FFF2-40B4-BE49-F238E27FC236}">
                <a16:creationId xmlns:a16="http://schemas.microsoft.com/office/drawing/2014/main" id="{D26BF9FF-892A-7AA0-1AB2-495E31D11331}"/>
              </a:ext>
            </a:extLst>
          </p:cNvPr>
          <p:cNvSpPr>
            <a:spLocks noGrp="1"/>
          </p:cNvSpPr>
          <p:nvPr>
            <p:ph type="ftr" sz="quarter" idx="11"/>
          </p:nvPr>
        </p:nvSpPr>
        <p:spPr/>
        <p:txBody>
          <a:bodyPr/>
          <a:lstStyle/>
          <a:p>
            <a:r>
              <a:rPr lang="en-US"/>
              <a:t>Department of Mathematics, School of Advanced Sciences.</a:t>
            </a:r>
            <a:endParaRPr lang="en-IN"/>
          </a:p>
        </p:txBody>
      </p:sp>
      <p:sp>
        <p:nvSpPr>
          <p:cNvPr id="5" name="Slide Number Placeholder 4">
            <a:extLst>
              <a:ext uri="{FF2B5EF4-FFF2-40B4-BE49-F238E27FC236}">
                <a16:creationId xmlns:a16="http://schemas.microsoft.com/office/drawing/2014/main" id="{79832F32-7F79-9DD7-CB83-6278E4B160AB}"/>
              </a:ext>
            </a:extLst>
          </p:cNvPr>
          <p:cNvSpPr>
            <a:spLocks noGrp="1"/>
          </p:cNvSpPr>
          <p:nvPr>
            <p:ph type="sldNum" sz="quarter" idx="12"/>
          </p:nvPr>
        </p:nvSpPr>
        <p:spPr/>
        <p:txBody>
          <a:bodyPr/>
          <a:lstStyle/>
          <a:p>
            <a:fld id="{D0B19747-38D2-479E-94B8-7547C519E7E1}" type="slidenum">
              <a:rPr lang="en-IN" smtClean="0"/>
              <a:t>5</a:t>
            </a:fld>
            <a:endParaRPr lang="en-IN"/>
          </a:p>
        </p:txBody>
      </p:sp>
    </p:spTree>
    <p:extLst>
      <p:ext uri="{BB962C8B-B14F-4D97-AF65-F5344CB8AC3E}">
        <p14:creationId xmlns:p14="http://schemas.microsoft.com/office/powerpoint/2010/main" val="41902692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84D5-70A4-375E-2B98-AC8056E6BC09}"/>
              </a:ext>
            </a:extLst>
          </p:cNvPr>
          <p:cNvSpPr>
            <a:spLocks noGrp="1"/>
          </p:cNvSpPr>
          <p:nvPr>
            <p:ph type="title"/>
          </p:nvPr>
        </p:nvSpPr>
        <p:spPr>
          <a:xfrm>
            <a:off x="1640357" y="447096"/>
            <a:ext cx="3004795" cy="1235400"/>
          </a:xfrm>
        </p:spPr>
        <p:txBody>
          <a:bodyPr>
            <a:noAutofit/>
          </a:bodyPr>
          <a:lstStyle/>
          <a:p>
            <a:r>
              <a:rPr lang="en-IN" sz="3200" b="1" u="sng" dirty="0">
                <a:solidFill>
                  <a:schemeClr val="tx1"/>
                </a:solidFill>
              </a:rPr>
              <a:t>Research Methodology</a:t>
            </a:r>
          </a:p>
        </p:txBody>
      </p:sp>
      <p:sp>
        <p:nvSpPr>
          <p:cNvPr id="3" name="Content Placeholder 2">
            <a:extLst>
              <a:ext uri="{FF2B5EF4-FFF2-40B4-BE49-F238E27FC236}">
                <a16:creationId xmlns:a16="http://schemas.microsoft.com/office/drawing/2014/main" id="{5E50E766-53EF-8994-BBB0-4CB116B2247C}"/>
              </a:ext>
            </a:extLst>
          </p:cNvPr>
          <p:cNvSpPr>
            <a:spLocks noGrp="1"/>
          </p:cNvSpPr>
          <p:nvPr>
            <p:ph idx="1"/>
          </p:nvPr>
        </p:nvSpPr>
        <p:spPr>
          <a:xfrm>
            <a:off x="5614416" y="970344"/>
            <a:ext cx="5806440" cy="4896413"/>
          </a:xfrm>
        </p:spPr>
        <p:txBody>
          <a:bodyPr>
            <a:normAutofit fontScale="92500" lnSpcReduction="20000"/>
          </a:bodyPr>
          <a:lstStyle/>
          <a:p>
            <a:r>
              <a:rPr lang="en-IN" dirty="0"/>
              <a:t>In this project, We have taken the secondary data as a part of our research. So we assume that this data is verified and authenticated. The Data has been taken from Kaggle.</a:t>
            </a:r>
          </a:p>
          <a:p>
            <a:r>
              <a:rPr lang="en-IN" dirty="0"/>
              <a:t>We used Python </a:t>
            </a:r>
            <a:r>
              <a:rPr lang="en-IN" dirty="0" err="1"/>
              <a:t>Jupyter</a:t>
            </a:r>
            <a:r>
              <a:rPr lang="en-IN" dirty="0"/>
              <a:t> Notebook to carry out the analysis as it one of the best available tools to do Data Analysis.</a:t>
            </a:r>
          </a:p>
          <a:p>
            <a:r>
              <a:rPr lang="en-IN" dirty="0"/>
              <a:t>Specifically we used </a:t>
            </a:r>
            <a:r>
              <a:rPr lang="en-IN" dirty="0" err="1"/>
              <a:t>numpy</a:t>
            </a:r>
            <a:r>
              <a:rPr lang="en-IN" dirty="0"/>
              <a:t>, pandas, seaborn and matplotlib packages of python.</a:t>
            </a:r>
          </a:p>
          <a:p>
            <a:r>
              <a:rPr lang="en-IN" dirty="0"/>
              <a:t>We imported the Data and carried out the pre-processing like cleaning the data, removing/treating outliers and made it ready for the analysis.</a:t>
            </a:r>
          </a:p>
          <a:p>
            <a:r>
              <a:rPr lang="en-IN" dirty="0"/>
              <a:t>We further grouped the data on various features like aircraft types, aircraft operators and so on, and summed up all the Fatalities.</a:t>
            </a:r>
          </a:p>
          <a:p>
            <a:r>
              <a:rPr lang="en-IN" dirty="0"/>
              <a:t>Then, we used multiple number of bar plots and line plots to find patterns and relations amongst these grouped attributes of the features.</a:t>
            </a:r>
          </a:p>
          <a:p>
            <a:endParaRPr lang="en-IN" dirty="0"/>
          </a:p>
        </p:txBody>
      </p:sp>
      <p:sp>
        <p:nvSpPr>
          <p:cNvPr id="4" name="Date Placeholder 3">
            <a:extLst>
              <a:ext uri="{FF2B5EF4-FFF2-40B4-BE49-F238E27FC236}">
                <a16:creationId xmlns:a16="http://schemas.microsoft.com/office/drawing/2014/main" id="{E9CD1A31-3CF1-C525-DDAB-98AD7457BC92}"/>
              </a:ext>
            </a:extLst>
          </p:cNvPr>
          <p:cNvSpPr>
            <a:spLocks noGrp="1"/>
          </p:cNvSpPr>
          <p:nvPr>
            <p:ph type="dt" sz="half" idx="10"/>
          </p:nvPr>
        </p:nvSpPr>
        <p:spPr/>
        <p:txBody>
          <a:bodyPr/>
          <a:lstStyle/>
          <a:p>
            <a:fld id="{094949B5-5675-49B5-8893-16BD5BB021B1}" type="datetime1">
              <a:rPr lang="en-IN" smtClean="0"/>
              <a:t>06-06-2022</a:t>
            </a:fld>
            <a:endParaRPr lang="en-IN" dirty="0"/>
          </a:p>
        </p:txBody>
      </p:sp>
      <p:sp>
        <p:nvSpPr>
          <p:cNvPr id="5" name="Footer Placeholder 4">
            <a:extLst>
              <a:ext uri="{FF2B5EF4-FFF2-40B4-BE49-F238E27FC236}">
                <a16:creationId xmlns:a16="http://schemas.microsoft.com/office/drawing/2014/main" id="{BE298119-1356-8FC4-AF08-4830964D4CDF}"/>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4F9C94E1-CF4E-6307-AEA9-57F092EC195D}"/>
              </a:ext>
            </a:extLst>
          </p:cNvPr>
          <p:cNvSpPr>
            <a:spLocks noGrp="1"/>
          </p:cNvSpPr>
          <p:nvPr>
            <p:ph type="sldNum" sz="quarter" idx="12"/>
          </p:nvPr>
        </p:nvSpPr>
        <p:spPr/>
        <p:txBody>
          <a:bodyPr/>
          <a:lstStyle/>
          <a:p>
            <a:fld id="{D0B19747-38D2-479E-94B8-7547C519E7E1}" type="slidenum">
              <a:rPr lang="en-IN" smtClean="0"/>
              <a:t>6</a:t>
            </a:fld>
            <a:endParaRPr lang="en-IN"/>
          </a:p>
        </p:txBody>
      </p:sp>
    </p:spTree>
    <p:extLst>
      <p:ext uri="{BB962C8B-B14F-4D97-AF65-F5344CB8AC3E}">
        <p14:creationId xmlns:p14="http://schemas.microsoft.com/office/powerpoint/2010/main" val="18646389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9C3B-A9C4-D78C-FFC0-A8AD8E8715BE}"/>
              </a:ext>
            </a:extLst>
          </p:cNvPr>
          <p:cNvSpPr>
            <a:spLocks noGrp="1"/>
          </p:cNvSpPr>
          <p:nvPr>
            <p:ph type="title"/>
          </p:nvPr>
        </p:nvSpPr>
        <p:spPr>
          <a:xfrm>
            <a:off x="2484228" y="641447"/>
            <a:ext cx="7512424" cy="659507"/>
          </a:xfrm>
        </p:spPr>
        <p:txBody>
          <a:bodyPr>
            <a:normAutofit fontScale="90000"/>
          </a:bodyPr>
          <a:lstStyle/>
          <a:p>
            <a:r>
              <a:rPr lang="en-US" sz="3100" b="1" u="sng" dirty="0">
                <a:solidFill>
                  <a:schemeClr val="tx1"/>
                </a:solidFill>
              </a:rPr>
              <a:t>TECHNICAL SPECIFICATIONS &amp; CODES</a:t>
            </a:r>
            <a:br>
              <a:rPr lang="en-IN" sz="4000" b="1" u="sng" dirty="0">
                <a:solidFill>
                  <a:prstClr val="black"/>
                </a:solidFill>
              </a:rPr>
            </a:br>
            <a:endParaRPr lang="en-IN" b="1" u="sng" dirty="0"/>
          </a:p>
        </p:txBody>
      </p:sp>
      <p:sp>
        <p:nvSpPr>
          <p:cNvPr id="3" name="Content Placeholder 2">
            <a:extLst>
              <a:ext uri="{FF2B5EF4-FFF2-40B4-BE49-F238E27FC236}">
                <a16:creationId xmlns:a16="http://schemas.microsoft.com/office/drawing/2014/main" id="{BE37BB43-43C1-C7DF-BCCE-B10F77161976}"/>
              </a:ext>
            </a:extLst>
          </p:cNvPr>
          <p:cNvSpPr>
            <a:spLocks noGrp="1"/>
          </p:cNvSpPr>
          <p:nvPr>
            <p:ph idx="1"/>
          </p:nvPr>
        </p:nvSpPr>
        <p:spPr>
          <a:xfrm>
            <a:off x="2224142" y="1521248"/>
            <a:ext cx="8766946" cy="1127340"/>
          </a:xfrm>
        </p:spPr>
        <p:txBody>
          <a:bodyPr>
            <a:normAutofit/>
          </a:bodyPr>
          <a:lstStyle/>
          <a:p>
            <a:pPr algn="just"/>
            <a:r>
              <a:rPr lang="en-IN" dirty="0"/>
              <a:t>Firstly we imported our CSV Data as a Data Frame in our </a:t>
            </a:r>
            <a:r>
              <a:rPr lang="en-IN" dirty="0" err="1"/>
              <a:t>Jupyter</a:t>
            </a:r>
            <a:r>
              <a:rPr lang="en-IN" dirty="0"/>
              <a:t> Notebook file. The Data included 23,519 Incidents, which occurred between the dates 2</a:t>
            </a:r>
            <a:r>
              <a:rPr lang="en-IN" baseline="30000" dirty="0"/>
              <a:t>nd</a:t>
            </a:r>
            <a:r>
              <a:rPr lang="en-IN" dirty="0"/>
              <a:t> August 1919 and 15</a:t>
            </a:r>
            <a:r>
              <a:rPr lang="en-IN" baseline="30000" dirty="0"/>
              <a:t>th</a:t>
            </a:r>
            <a:r>
              <a:rPr lang="en-IN" dirty="0"/>
              <a:t> February 2022.</a:t>
            </a:r>
          </a:p>
          <a:p>
            <a:endParaRPr lang="en-IN" dirty="0"/>
          </a:p>
        </p:txBody>
      </p:sp>
      <p:sp>
        <p:nvSpPr>
          <p:cNvPr id="4" name="Date Placeholder 3">
            <a:extLst>
              <a:ext uri="{FF2B5EF4-FFF2-40B4-BE49-F238E27FC236}">
                <a16:creationId xmlns:a16="http://schemas.microsoft.com/office/drawing/2014/main" id="{E8949E02-3251-FB3F-75C8-3D72105821B3}"/>
              </a:ext>
            </a:extLst>
          </p:cNvPr>
          <p:cNvSpPr>
            <a:spLocks noGrp="1"/>
          </p:cNvSpPr>
          <p:nvPr>
            <p:ph type="dt" sz="half" idx="10"/>
          </p:nvPr>
        </p:nvSpPr>
        <p:spPr/>
        <p:txBody>
          <a:bodyPr/>
          <a:lstStyle/>
          <a:p>
            <a:fld id="{4DA36949-CB6D-4675-A397-6ED422961EFF}" type="datetime1">
              <a:rPr lang="en-IN" smtClean="0"/>
              <a:t>06-06-2022</a:t>
            </a:fld>
            <a:endParaRPr lang="en-IN"/>
          </a:p>
        </p:txBody>
      </p:sp>
      <p:sp>
        <p:nvSpPr>
          <p:cNvPr id="5" name="Footer Placeholder 4">
            <a:extLst>
              <a:ext uri="{FF2B5EF4-FFF2-40B4-BE49-F238E27FC236}">
                <a16:creationId xmlns:a16="http://schemas.microsoft.com/office/drawing/2014/main" id="{9EA87E6C-FA77-9E70-2393-E15E4E1D7416}"/>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ECD3329E-CAEB-6EFE-0BEB-186FDCADC941}"/>
              </a:ext>
            </a:extLst>
          </p:cNvPr>
          <p:cNvSpPr>
            <a:spLocks noGrp="1"/>
          </p:cNvSpPr>
          <p:nvPr>
            <p:ph type="sldNum" sz="quarter" idx="12"/>
          </p:nvPr>
        </p:nvSpPr>
        <p:spPr/>
        <p:txBody>
          <a:bodyPr/>
          <a:lstStyle/>
          <a:p>
            <a:fld id="{D0B19747-38D2-479E-94B8-7547C519E7E1}" type="slidenum">
              <a:rPr lang="en-IN" smtClean="0"/>
              <a:t>7</a:t>
            </a:fld>
            <a:endParaRPr lang="en-IN"/>
          </a:p>
        </p:txBody>
      </p:sp>
      <p:pic>
        <p:nvPicPr>
          <p:cNvPr id="8" name="Picture 7">
            <a:extLst>
              <a:ext uri="{FF2B5EF4-FFF2-40B4-BE49-F238E27FC236}">
                <a16:creationId xmlns:a16="http://schemas.microsoft.com/office/drawing/2014/main" id="{D7F146DB-061E-938B-99AD-D8AA2B98C052}"/>
              </a:ext>
            </a:extLst>
          </p:cNvPr>
          <p:cNvPicPr>
            <a:picLocks noChangeAspect="1"/>
          </p:cNvPicPr>
          <p:nvPr/>
        </p:nvPicPr>
        <p:blipFill>
          <a:blip r:embed="rId2"/>
          <a:stretch>
            <a:fillRect/>
          </a:stretch>
        </p:blipFill>
        <p:spPr>
          <a:xfrm>
            <a:off x="2484228" y="2503312"/>
            <a:ext cx="7223543" cy="3412202"/>
          </a:xfrm>
          <a:prstGeom prst="rect">
            <a:avLst/>
          </a:prstGeom>
        </p:spPr>
      </p:pic>
    </p:spTree>
    <p:extLst>
      <p:ext uri="{BB962C8B-B14F-4D97-AF65-F5344CB8AC3E}">
        <p14:creationId xmlns:p14="http://schemas.microsoft.com/office/powerpoint/2010/main" val="41177365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011F-9869-E676-79FC-D0551F92C627}"/>
              </a:ext>
            </a:extLst>
          </p:cNvPr>
          <p:cNvSpPr>
            <a:spLocks noGrp="1"/>
          </p:cNvSpPr>
          <p:nvPr>
            <p:ph type="title"/>
          </p:nvPr>
        </p:nvSpPr>
        <p:spPr>
          <a:xfrm>
            <a:off x="2524812" y="537163"/>
            <a:ext cx="6651659" cy="866362"/>
          </a:xfrm>
        </p:spPr>
        <p:txBody>
          <a:bodyPr>
            <a:normAutofit fontScale="90000"/>
          </a:bodyPr>
          <a:lstStyle/>
          <a:p>
            <a:r>
              <a:rPr lang="en-IN" sz="3600" b="1" u="sng" dirty="0"/>
              <a:t>Technical Specifications Cont.</a:t>
            </a:r>
            <a:endParaRPr lang="en-IN" b="1" u="sng" dirty="0"/>
          </a:p>
        </p:txBody>
      </p:sp>
      <p:sp>
        <p:nvSpPr>
          <p:cNvPr id="3" name="Content Placeholder 2">
            <a:extLst>
              <a:ext uri="{FF2B5EF4-FFF2-40B4-BE49-F238E27FC236}">
                <a16:creationId xmlns:a16="http://schemas.microsoft.com/office/drawing/2014/main" id="{89E0B0AA-33CD-0E17-9AC0-F354DF9CDAF1}"/>
              </a:ext>
            </a:extLst>
          </p:cNvPr>
          <p:cNvSpPr>
            <a:spLocks noGrp="1"/>
          </p:cNvSpPr>
          <p:nvPr>
            <p:ph idx="1"/>
          </p:nvPr>
        </p:nvSpPr>
        <p:spPr>
          <a:xfrm>
            <a:off x="2122868" y="1605661"/>
            <a:ext cx="8915400" cy="673608"/>
          </a:xfrm>
        </p:spPr>
        <p:txBody>
          <a:bodyPr/>
          <a:lstStyle/>
          <a:p>
            <a:r>
              <a:rPr lang="en-IN" dirty="0"/>
              <a:t>We split up the ‘Incident Date’ into three different features as ‘</a:t>
            </a:r>
            <a:r>
              <a:rPr lang="en-IN" dirty="0" err="1"/>
              <a:t>Incident_Date</a:t>
            </a:r>
            <a:r>
              <a:rPr lang="en-IN" dirty="0"/>
              <a:t>’, ‘</a:t>
            </a:r>
            <a:r>
              <a:rPr lang="en-IN" dirty="0" err="1"/>
              <a:t>Incident_Month</a:t>
            </a:r>
            <a:r>
              <a:rPr lang="en-IN" dirty="0"/>
              <a:t>’ and ‘</a:t>
            </a:r>
            <a:r>
              <a:rPr lang="en-IN" dirty="0" err="1"/>
              <a:t>Incident_Year</a:t>
            </a:r>
            <a:r>
              <a:rPr lang="en-IN" dirty="0"/>
              <a:t>’. </a:t>
            </a:r>
          </a:p>
          <a:p>
            <a:endParaRPr lang="en-IN" dirty="0"/>
          </a:p>
        </p:txBody>
      </p:sp>
      <p:sp>
        <p:nvSpPr>
          <p:cNvPr id="4" name="Date Placeholder 3">
            <a:extLst>
              <a:ext uri="{FF2B5EF4-FFF2-40B4-BE49-F238E27FC236}">
                <a16:creationId xmlns:a16="http://schemas.microsoft.com/office/drawing/2014/main" id="{437B069F-7887-FC92-C845-D31841E92941}"/>
              </a:ext>
            </a:extLst>
          </p:cNvPr>
          <p:cNvSpPr>
            <a:spLocks noGrp="1"/>
          </p:cNvSpPr>
          <p:nvPr>
            <p:ph type="dt" sz="half" idx="10"/>
          </p:nvPr>
        </p:nvSpPr>
        <p:spPr/>
        <p:txBody>
          <a:bodyPr/>
          <a:lstStyle/>
          <a:p>
            <a:fld id="{06A1C95A-7E33-4512-8D7D-CB3CD91141B6}" type="datetime1">
              <a:rPr lang="en-IN" smtClean="0"/>
              <a:t>06-06-2022</a:t>
            </a:fld>
            <a:endParaRPr lang="en-IN"/>
          </a:p>
        </p:txBody>
      </p:sp>
      <p:sp>
        <p:nvSpPr>
          <p:cNvPr id="5" name="Footer Placeholder 4">
            <a:extLst>
              <a:ext uri="{FF2B5EF4-FFF2-40B4-BE49-F238E27FC236}">
                <a16:creationId xmlns:a16="http://schemas.microsoft.com/office/drawing/2014/main" id="{D14CB931-33CE-9B98-497D-45B897215FF5}"/>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E7B6FF60-4CD0-8C1C-6277-C95805C5BB7C}"/>
              </a:ext>
            </a:extLst>
          </p:cNvPr>
          <p:cNvSpPr>
            <a:spLocks noGrp="1"/>
          </p:cNvSpPr>
          <p:nvPr>
            <p:ph type="sldNum" sz="quarter" idx="12"/>
          </p:nvPr>
        </p:nvSpPr>
        <p:spPr/>
        <p:txBody>
          <a:bodyPr/>
          <a:lstStyle/>
          <a:p>
            <a:fld id="{D0B19747-38D2-479E-94B8-7547C519E7E1}" type="slidenum">
              <a:rPr lang="en-IN" smtClean="0"/>
              <a:t>8</a:t>
            </a:fld>
            <a:endParaRPr lang="en-IN"/>
          </a:p>
        </p:txBody>
      </p:sp>
      <p:pic>
        <p:nvPicPr>
          <p:cNvPr id="8" name="Picture 7">
            <a:extLst>
              <a:ext uri="{FF2B5EF4-FFF2-40B4-BE49-F238E27FC236}">
                <a16:creationId xmlns:a16="http://schemas.microsoft.com/office/drawing/2014/main" id="{387F7A54-1E85-0253-E344-1FDF58183C32}"/>
              </a:ext>
            </a:extLst>
          </p:cNvPr>
          <p:cNvPicPr>
            <a:picLocks noChangeAspect="1"/>
          </p:cNvPicPr>
          <p:nvPr/>
        </p:nvPicPr>
        <p:blipFill>
          <a:blip r:embed="rId2"/>
          <a:stretch>
            <a:fillRect/>
          </a:stretch>
        </p:blipFill>
        <p:spPr>
          <a:xfrm>
            <a:off x="2524812" y="2405392"/>
            <a:ext cx="7407630" cy="3440760"/>
          </a:xfrm>
          <a:prstGeom prst="rect">
            <a:avLst/>
          </a:prstGeom>
        </p:spPr>
      </p:pic>
    </p:spTree>
    <p:extLst>
      <p:ext uri="{BB962C8B-B14F-4D97-AF65-F5344CB8AC3E}">
        <p14:creationId xmlns:p14="http://schemas.microsoft.com/office/powerpoint/2010/main" val="18962148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7B1-3A89-4AA8-5C6C-ECDE029F3BDD}"/>
              </a:ext>
            </a:extLst>
          </p:cNvPr>
          <p:cNvSpPr>
            <a:spLocks noGrp="1"/>
          </p:cNvSpPr>
          <p:nvPr>
            <p:ph type="title"/>
          </p:nvPr>
        </p:nvSpPr>
        <p:spPr>
          <a:xfrm>
            <a:off x="1888837" y="787782"/>
            <a:ext cx="4777139" cy="464026"/>
          </a:xfrm>
        </p:spPr>
        <p:txBody>
          <a:bodyPr>
            <a:normAutofit/>
          </a:bodyPr>
          <a:lstStyle/>
          <a:p>
            <a:r>
              <a:rPr lang="en-IN" sz="2400" dirty="0"/>
              <a:t>Technical Specifications Cont.</a:t>
            </a:r>
          </a:p>
        </p:txBody>
      </p:sp>
      <p:sp>
        <p:nvSpPr>
          <p:cNvPr id="3" name="Content Placeholder 2">
            <a:extLst>
              <a:ext uri="{FF2B5EF4-FFF2-40B4-BE49-F238E27FC236}">
                <a16:creationId xmlns:a16="http://schemas.microsoft.com/office/drawing/2014/main" id="{E59DE16F-4801-E387-424B-C087692C8E54}"/>
              </a:ext>
            </a:extLst>
          </p:cNvPr>
          <p:cNvSpPr>
            <a:spLocks noGrp="1"/>
          </p:cNvSpPr>
          <p:nvPr>
            <p:ph idx="1"/>
          </p:nvPr>
        </p:nvSpPr>
        <p:spPr>
          <a:xfrm>
            <a:off x="2137185" y="1594104"/>
            <a:ext cx="7772400" cy="464026"/>
          </a:xfrm>
        </p:spPr>
        <p:txBody>
          <a:bodyPr/>
          <a:lstStyle/>
          <a:p>
            <a:r>
              <a:rPr lang="en-IN" dirty="0"/>
              <a:t>And from the ‘Date’ column we split up to get a ‘Day’ feature</a:t>
            </a:r>
          </a:p>
          <a:p>
            <a:endParaRPr lang="en-IN" dirty="0"/>
          </a:p>
        </p:txBody>
      </p:sp>
      <p:sp>
        <p:nvSpPr>
          <p:cNvPr id="4" name="Date Placeholder 3">
            <a:extLst>
              <a:ext uri="{FF2B5EF4-FFF2-40B4-BE49-F238E27FC236}">
                <a16:creationId xmlns:a16="http://schemas.microsoft.com/office/drawing/2014/main" id="{058059DB-6277-19AB-60A0-DF1D61BC4D8C}"/>
              </a:ext>
            </a:extLst>
          </p:cNvPr>
          <p:cNvSpPr>
            <a:spLocks noGrp="1"/>
          </p:cNvSpPr>
          <p:nvPr>
            <p:ph type="dt" sz="half" idx="10"/>
          </p:nvPr>
        </p:nvSpPr>
        <p:spPr/>
        <p:txBody>
          <a:bodyPr/>
          <a:lstStyle/>
          <a:p>
            <a:fld id="{06A1C95A-7E33-4512-8D7D-CB3CD91141B6}" type="datetime1">
              <a:rPr lang="en-IN" smtClean="0"/>
              <a:t>06-06-2022</a:t>
            </a:fld>
            <a:endParaRPr lang="en-IN"/>
          </a:p>
        </p:txBody>
      </p:sp>
      <p:sp>
        <p:nvSpPr>
          <p:cNvPr id="5" name="Footer Placeholder 4">
            <a:extLst>
              <a:ext uri="{FF2B5EF4-FFF2-40B4-BE49-F238E27FC236}">
                <a16:creationId xmlns:a16="http://schemas.microsoft.com/office/drawing/2014/main" id="{64EAE6C4-24C0-B814-7C00-E98F4406E63E}"/>
              </a:ext>
            </a:extLst>
          </p:cNvPr>
          <p:cNvSpPr>
            <a:spLocks noGrp="1"/>
          </p:cNvSpPr>
          <p:nvPr>
            <p:ph type="ftr" sz="quarter" idx="11"/>
          </p:nvPr>
        </p:nvSpPr>
        <p:spPr/>
        <p:txBody>
          <a:bodyPr/>
          <a:lstStyle/>
          <a:p>
            <a:r>
              <a:rPr lang="en-US"/>
              <a:t>Department of Mathematics, School of Advanced Sciences.</a:t>
            </a:r>
            <a:endParaRPr lang="en-IN"/>
          </a:p>
        </p:txBody>
      </p:sp>
      <p:sp>
        <p:nvSpPr>
          <p:cNvPr id="6" name="Slide Number Placeholder 5">
            <a:extLst>
              <a:ext uri="{FF2B5EF4-FFF2-40B4-BE49-F238E27FC236}">
                <a16:creationId xmlns:a16="http://schemas.microsoft.com/office/drawing/2014/main" id="{E2E1FC13-6115-2D2E-FB90-B16EE5A898AE}"/>
              </a:ext>
            </a:extLst>
          </p:cNvPr>
          <p:cNvSpPr>
            <a:spLocks noGrp="1"/>
          </p:cNvSpPr>
          <p:nvPr>
            <p:ph type="sldNum" sz="quarter" idx="12"/>
          </p:nvPr>
        </p:nvSpPr>
        <p:spPr/>
        <p:txBody>
          <a:bodyPr/>
          <a:lstStyle/>
          <a:p>
            <a:fld id="{D0B19747-38D2-479E-94B8-7547C519E7E1}" type="slidenum">
              <a:rPr lang="en-IN" smtClean="0"/>
              <a:t>9</a:t>
            </a:fld>
            <a:endParaRPr lang="en-IN"/>
          </a:p>
        </p:txBody>
      </p:sp>
      <p:pic>
        <p:nvPicPr>
          <p:cNvPr id="8" name="Picture 7">
            <a:extLst>
              <a:ext uri="{FF2B5EF4-FFF2-40B4-BE49-F238E27FC236}">
                <a16:creationId xmlns:a16="http://schemas.microsoft.com/office/drawing/2014/main" id="{9C36C245-9589-EDD5-009F-CF2E193D63D8}"/>
              </a:ext>
            </a:extLst>
          </p:cNvPr>
          <p:cNvPicPr>
            <a:picLocks noChangeAspect="1"/>
          </p:cNvPicPr>
          <p:nvPr/>
        </p:nvPicPr>
        <p:blipFill>
          <a:blip r:embed="rId2"/>
          <a:stretch>
            <a:fillRect/>
          </a:stretch>
        </p:blipFill>
        <p:spPr>
          <a:xfrm>
            <a:off x="2556735" y="2058130"/>
            <a:ext cx="7968395" cy="4012088"/>
          </a:xfrm>
          <a:prstGeom prst="rect">
            <a:avLst/>
          </a:prstGeom>
        </p:spPr>
      </p:pic>
    </p:spTree>
    <p:extLst>
      <p:ext uri="{BB962C8B-B14F-4D97-AF65-F5344CB8AC3E}">
        <p14:creationId xmlns:p14="http://schemas.microsoft.com/office/powerpoint/2010/main" val="3618861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445</TotalTime>
  <Words>3027</Words>
  <Application>Microsoft Office PowerPoint</Application>
  <PresentationFormat>Widescreen</PresentationFormat>
  <Paragraphs>270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Century Gothic</vt:lpstr>
      <vt:lpstr>Symbol</vt:lpstr>
      <vt:lpstr>Times New Roman</vt:lpstr>
      <vt:lpstr>Wingdings 3</vt:lpstr>
      <vt:lpstr>Wisp</vt:lpstr>
      <vt:lpstr>CSE5007 EXPLORATORY DATA ANALYSIS – EMBEDDED PROJECT       EXPLORATORY DATA ANALYSIS ON Airline Fatalities USING PYTHON                                                         </vt:lpstr>
      <vt:lpstr>Objective:</vt:lpstr>
      <vt:lpstr>Abstract:</vt:lpstr>
      <vt:lpstr>INTRODUCTION:</vt:lpstr>
      <vt:lpstr>PROBLEM DEFINITION</vt:lpstr>
      <vt:lpstr>Research Methodology</vt:lpstr>
      <vt:lpstr>TECHNICAL SPECIFICATIONS &amp; CODES </vt:lpstr>
      <vt:lpstr>Technical Specifications Cont.</vt:lpstr>
      <vt:lpstr>Technical Specifications Cont.</vt:lpstr>
      <vt:lpstr>Technical Specifications Cont.</vt:lpstr>
      <vt:lpstr>Visualizations and Discussions   </vt:lpstr>
      <vt:lpstr>Fatalities Against Each Aircraft Nature</vt:lpstr>
      <vt:lpstr>Incidents Against Each Aircraft Nature</vt:lpstr>
      <vt:lpstr>Average Fatalities V/S Aircraft Nature</vt:lpstr>
      <vt:lpstr>Fatalities V/S Aircaft Phases</vt:lpstr>
      <vt:lpstr>Incident V/S Aircaft Phase</vt:lpstr>
      <vt:lpstr>Average Fatalities V/S Aircarft Phase</vt:lpstr>
      <vt:lpstr>Fatalities V/S Aircaft Damage Type</vt:lpstr>
      <vt:lpstr>Incidents V/S Aircraft Damage Type</vt:lpstr>
      <vt:lpstr>Avg Fatalities V/S Aircraft Damage Type</vt:lpstr>
      <vt:lpstr>Fatalities against each Aircraft Operator</vt:lpstr>
      <vt:lpstr>Incidents against each Aircraft Operator</vt:lpstr>
      <vt:lpstr>Avg Fatalities V/S Aircraft Operator</vt:lpstr>
      <vt:lpstr>Fatalities in Each Month</vt:lpstr>
      <vt:lpstr>Incidents in Each Month</vt:lpstr>
      <vt:lpstr>Average Fatalities V/S Months</vt:lpstr>
      <vt:lpstr>Fatalities V/S Dates</vt:lpstr>
      <vt:lpstr>Incidents V/S Dates</vt:lpstr>
      <vt:lpstr>Average Fatalities on Each Date </vt:lpstr>
      <vt:lpstr>Fatalities V/S Day</vt:lpstr>
      <vt:lpstr>Incidents V/S Day</vt:lpstr>
      <vt:lpstr>Average Fatalities V/S Day</vt:lpstr>
      <vt:lpstr>RESULTS AND DISCUSSION </vt:lpstr>
      <vt:lpstr>LIMITATIONS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CSE5007 EXPLORATORY DATA ANALYSIS – EMBEDDED PROJECT       EXPLORATORY DATA ANALYSIS ON Airline Fatalities USING PYTHON                                                         </dc:title>
  <dc:creator>Abhay Singh Bajirao Patil</dc:creator>
  <cp:lastModifiedBy>Abhay Singh Bajirao Patil</cp:lastModifiedBy>
  <cp:revision>7</cp:revision>
  <dcterms:created xsi:type="dcterms:W3CDTF">2022-06-05T12:41:23Z</dcterms:created>
  <dcterms:modified xsi:type="dcterms:W3CDTF">2022-06-06T08:55:19Z</dcterms:modified>
</cp:coreProperties>
</file>