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5BCCA4F-BCAE-46D9-80D3-61921F374A7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5BCCA4F-BCAE-46D9-80D3-61921F374A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7D84F7-EDAA-410E-959A-A9654BA508A9}" type="datetimeFigureOut">
              <a:rPr lang="en-US" smtClean="0"/>
              <a:pPr/>
              <a:t>01/06/2020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BCCA4F-BCAE-46D9-80D3-61921F374A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97D84F7-EDAA-410E-959A-A9654BA508A9}" type="datetimeFigureOut">
              <a:rPr lang="en-US" smtClean="0"/>
              <a:pPr/>
              <a:t>01/06/2020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5BCCA4F-BCAE-46D9-80D3-61921F374A7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0" y="609600"/>
            <a:ext cx="7391400" cy="914400"/>
          </a:xfrm>
        </p:spPr>
        <p:txBody>
          <a:bodyPr>
            <a:normAutofit fontScale="90000"/>
          </a:bodyPr>
          <a:lstStyle/>
          <a:p>
            <a:r>
              <a:rPr lang="en-US" dirty="0" smtClean="0"/>
              <a:t> PRESENTATION </a:t>
            </a:r>
            <a:r>
              <a:rPr lang="en-US" dirty="0" smtClean="0"/>
              <a:t>TOPIC-BASICS OF DBMS</a:t>
            </a:r>
            <a:endParaRPr lang="en-US" dirty="0"/>
          </a:p>
        </p:txBody>
      </p:sp>
      <p:sp>
        <p:nvSpPr>
          <p:cNvPr id="8" name="Content Placeholder 7"/>
          <p:cNvSpPr>
            <a:spLocks noGrp="1"/>
          </p:cNvSpPr>
          <p:nvPr>
            <p:ph sz="half" idx="1"/>
          </p:nvPr>
        </p:nvSpPr>
        <p:spPr>
          <a:xfrm>
            <a:off x="457200" y="4114800"/>
            <a:ext cx="4038600" cy="2133600"/>
          </a:xfrm>
        </p:spPr>
        <p:txBody>
          <a:bodyPr/>
          <a:lstStyle/>
          <a:p>
            <a:r>
              <a:rPr lang="en-US" dirty="0" smtClean="0"/>
              <a:t>Submitted by:-</a:t>
            </a:r>
          </a:p>
          <a:p>
            <a:pPr>
              <a:buNone/>
            </a:pPr>
            <a:r>
              <a:rPr lang="en-US" dirty="0" err="1" smtClean="0"/>
              <a:t>Yash</a:t>
            </a:r>
            <a:r>
              <a:rPr lang="en-US" dirty="0" smtClean="0"/>
              <a:t> </a:t>
            </a:r>
            <a:r>
              <a:rPr lang="en-US" dirty="0" err="1" smtClean="0"/>
              <a:t>Saxena</a:t>
            </a:r>
            <a:endParaRPr lang="en-US" dirty="0" smtClean="0"/>
          </a:p>
          <a:p>
            <a:pPr>
              <a:buNone/>
            </a:pPr>
            <a:r>
              <a:rPr lang="en-US" dirty="0" err="1" smtClean="0"/>
              <a:t>Tarun</a:t>
            </a:r>
            <a:r>
              <a:rPr lang="en-US" dirty="0" smtClean="0"/>
              <a:t> </a:t>
            </a:r>
            <a:r>
              <a:rPr lang="en-US" dirty="0" err="1" smtClean="0"/>
              <a:t>Makhija</a:t>
            </a:r>
            <a:endParaRPr lang="en-US" dirty="0"/>
          </a:p>
        </p:txBody>
      </p:sp>
      <p:sp>
        <p:nvSpPr>
          <p:cNvPr id="9" name="Content Placeholder 8"/>
          <p:cNvSpPr>
            <a:spLocks noGrp="1"/>
          </p:cNvSpPr>
          <p:nvPr>
            <p:ph sz="half" idx="2"/>
          </p:nvPr>
        </p:nvSpPr>
        <p:spPr>
          <a:xfrm>
            <a:off x="5105400" y="4191000"/>
            <a:ext cx="4038600" cy="2286000"/>
          </a:xfrm>
        </p:spPr>
        <p:txBody>
          <a:bodyPr/>
          <a:lstStyle/>
          <a:p>
            <a:r>
              <a:rPr lang="en-US" dirty="0" smtClean="0"/>
              <a:t>Submitted to:-</a:t>
            </a:r>
          </a:p>
          <a:p>
            <a:pPr>
              <a:buNone/>
            </a:pPr>
            <a:r>
              <a:rPr lang="en-US" dirty="0" smtClean="0"/>
              <a:t>   Sir </a:t>
            </a:r>
            <a:r>
              <a:rPr lang="en-US" dirty="0" err="1" smtClean="0"/>
              <a:t>Saurabh</a:t>
            </a:r>
            <a:r>
              <a:rPr lang="en-US" dirty="0" smtClean="0"/>
              <a:t> Bhatt</a:t>
            </a:r>
            <a:endParaRPr lang="en-US" dirty="0"/>
          </a:p>
        </p:txBody>
      </p:sp>
      <p:pic>
        <p:nvPicPr>
          <p:cNvPr id="10" name="Picture 9" descr="medicaps logo.jpg"/>
          <p:cNvPicPr>
            <a:picLocks noChangeAspect="1"/>
          </p:cNvPicPr>
          <p:nvPr/>
        </p:nvPicPr>
        <p:blipFill>
          <a:blip r:embed="rId2"/>
          <a:stretch>
            <a:fillRect/>
          </a:stretch>
        </p:blipFill>
        <p:spPr>
          <a:xfrm>
            <a:off x="3581400" y="1600200"/>
            <a:ext cx="1905000"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a:t>
            </a:r>
            <a:endParaRPr lang="en-US" dirty="0"/>
          </a:p>
        </p:txBody>
      </p:sp>
      <p:sp>
        <p:nvSpPr>
          <p:cNvPr id="3" name="Content Placeholder 2"/>
          <p:cNvSpPr>
            <a:spLocks noGrp="1"/>
          </p:cNvSpPr>
          <p:nvPr>
            <p:ph idx="1"/>
          </p:nvPr>
        </p:nvSpPr>
        <p:spPr>
          <a:xfrm>
            <a:off x="457200" y="1371600"/>
            <a:ext cx="8229600" cy="2438400"/>
          </a:xfrm>
        </p:spPr>
        <p:txBody>
          <a:bodyPr>
            <a:normAutofit fontScale="77500" lnSpcReduction="20000"/>
          </a:bodyPr>
          <a:lstStyle/>
          <a:p>
            <a:r>
              <a:rPr lang="en-US" dirty="0" smtClean="0"/>
              <a:t>The most popular and extensively used data model is the relational data model. The data model allows the data to be stored in tables called a relation. The relations are normalized and the normalized relation values are known as atomic values. </a:t>
            </a:r>
            <a:endParaRPr lang="en-US" dirty="0" smtClean="0"/>
          </a:p>
          <a:p>
            <a:r>
              <a:rPr lang="en-US" dirty="0" smtClean="0"/>
              <a:t>Each </a:t>
            </a:r>
            <a:r>
              <a:rPr lang="en-US" dirty="0" smtClean="0"/>
              <a:t>of the rows in a relation is called </a:t>
            </a:r>
            <a:r>
              <a:rPr lang="en-US" dirty="0" err="1" smtClean="0"/>
              <a:t>tuples</a:t>
            </a:r>
            <a:r>
              <a:rPr lang="en-US" dirty="0" smtClean="0"/>
              <a:t> which contains the unique value. The attributes are the values in each of the columns which are of the same domain.</a:t>
            </a:r>
            <a:endParaRPr lang="en-US" dirty="0" smtClean="0"/>
          </a:p>
        </p:txBody>
      </p:sp>
      <p:pic>
        <p:nvPicPr>
          <p:cNvPr id="7" name="Picture 6" descr="Relational-Model-Terms.png"/>
          <p:cNvPicPr>
            <a:picLocks noChangeAspect="1"/>
          </p:cNvPicPr>
          <p:nvPr/>
        </p:nvPicPr>
        <p:blipFill>
          <a:blip r:embed="rId2"/>
          <a:stretch>
            <a:fillRect/>
          </a:stretch>
        </p:blipFill>
        <p:spPr>
          <a:xfrm>
            <a:off x="1143000" y="4038600"/>
            <a:ext cx="3785368" cy="2581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Data model</a:t>
            </a:r>
            <a:endParaRPr lang="en-US" dirty="0"/>
          </a:p>
        </p:txBody>
      </p:sp>
      <p:sp>
        <p:nvSpPr>
          <p:cNvPr id="3" name="Content Placeholder 2"/>
          <p:cNvSpPr>
            <a:spLocks noGrp="1"/>
          </p:cNvSpPr>
          <p:nvPr>
            <p:ph idx="1"/>
          </p:nvPr>
        </p:nvSpPr>
        <p:spPr/>
        <p:txBody>
          <a:bodyPr/>
          <a:lstStyle/>
          <a:p>
            <a:r>
              <a:rPr lang="en-US" dirty="0" smtClean="0"/>
              <a:t>Object DBMS add database functionality to object programming languages. They bring much more than persistent storage  of programming language</a:t>
            </a:r>
          </a:p>
          <a:p>
            <a:r>
              <a:rPr lang="en-US" dirty="0" smtClean="0"/>
              <a:t>S major benefit of this model is the unification of the application and database development into a seamless data model   and language </a:t>
            </a:r>
            <a:r>
              <a:rPr lang="en-US" dirty="0" err="1" smtClean="0"/>
              <a:t>environmen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 structured model</a:t>
            </a:r>
            <a:endParaRPr lang="en-US" dirty="0"/>
          </a:p>
        </p:txBody>
      </p:sp>
      <p:sp>
        <p:nvSpPr>
          <p:cNvPr id="3" name="Content Placeholder 2"/>
          <p:cNvSpPr>
            <a:spLocks noGrp="1"/>
          </p:cNvSpPr>
          <p:nvPr>
            <p:ph idx="1"/>
          </p:nvPr>
        </p:nvSpPr>
        <p:spPr/>
        <p:txBody>
          <a:bodyPr/>
          <a:lstStyle/>
          <a:p>
            <a:r>
              <a:rPr lang="en-US" dirty="0" smtClean="0"/>
              <a:t>In semi structured model ,the information that is normally associated with a schema is contained within the data, which is sometimes called self describing</a:t>
            </a:r>
          </a:p>
          <a:p>
            <a:r>
              <a:rPr lang="en-US" dirty="0" smtClean="0"/>
              <a:t>In such databases there is no clear separation between the data and the schema, and the degree to which it  is structured depends on the application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r>
              <a:rPr lang="en-US" dirty="0" err="1" smtClean="0"/>
              <a:t>Relationaship</a:t>
            </a:r>
            <a:r>
              <a:rPr lang="en-US" dirty="0" smtClean="0"/>
              <a:t> Model</a:t>
            </a:r>
            <a:endParaRPr lang="en-US" dirty="0"/>
          </a:p>
        </p:txBody>
      </p:sp>
      <p:sp>
        <p:nvSpPr>
          <p:cNvPr id="3" name="Content Placeholder 2"/>
          <p:cNvSpPr>
            <a:spLocks noGrp="1"/>
          </p:cNvSpPr>
          <p:nvPr>
            <p:ph idx="1"/>
          </p:nvPr>
        </p:nvSpPr>
        <p:spPr>
          <a:xfrm>
            <a:off x="457200" y="1600200"/>
            <a:ext cx="8229600" cy="3352800"/>
          </a:xfrm>
        </p:spPr>
        <p:txBody>
          <a:bodyPr/>
          <a:lstStyle/>
          <a:p>
            <a:r>
              <a:rPr lang="en-US" dirty="0" smtClean="0"/>
              <a:t>The entity relational data model based on the perception of the real world that consist of a collection of basics objects and relationships between them. It is an object-based logical model. It is also high-level data model.</a:t>
            </a:r>
            <a:endParaRPr lang="en-US" dirty="0"/>
          </a:p>
        </p:txBody>
      </p:sp>
      <p:pic>
        <p:nvPicPr>
          <p:cNvPr id="4" name="Picture 3" descr="attribute-example.jpg"/>
          <p:cNvPicPr>
            <a:picLocks noChangeAspect="1"/>
          </p:cNvPicPr>
          <p:nvPr/>
        </p:nvPicPr>
        <p:blipFill>
          <a:blip r:embed="rId2"/>
          <a:stretch>
            <a:fillRect/>
          </a:stretch>
        </p:blipFill>
        <p:spPr>
          <a:xfrm>
            <a:off x="1828800" y="4000500"/>
            <a:ext cx="5715000" cy="285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DBMS</a:t>
            </a:r>
            <a:endParaRPr lang="en-US" dirty="0"/>
          </a:p>
        </p:txBody>
      </p:sp>
      <p:sp>
        <p:nvSpPr>
          <p:cNvPr id="3" name="Content Placeholder 2"/>
          <p:cNvSpPr>
            <a:spLocks noGrp="1"/>
          </p:cNvSpPr>
          <p:nvPr>
            <p:ph idx="1"/>
          </p:nvPr>
        </p:nvSpPr>
        <p:spPr/>
        <p:txBody>
          <a:bodyPr>
            <a:normAutofit lnSpcReduction="10000"/>
          </a:bodyPr>
          <a:lstStyle/>
          <a:p>
            <a:r>
              <a:rPr lang="en-US" dirty="0" smtClean="0"/>
              <a:t>Controlling Redundancy</a:t>
            </a:r>
          </a:p>
          <a:p>
            <a:r>
              <a:rPr lang="en-US" dirty="0" smtClean="0"/>
              <a:t>Sharing of data</a:t>
            </a:r>
          </a:p>
          <a:p>
            <a:r>
              <a:rPr lang="en-US" dirty="0" smtClean="0"/>
              <a:t>Data consistency</a:t>
            </a:r>
          </a:p>
          <a:p>
            <a:r>
              <a:rPr lang="en-US" dirty="0" smtClean="0"/>
              <a:t>Integration of data</a:t>
            </a:r>
          </a:p>
          <a:p>
            <a:r>
              <a:rPr lang="en-US" dirty="0" smtClean="0"/>
              <a:t>Integration constraints</a:t>
            </a:r>
          </a:p>
          <a:p>
            <a:r>
              <a:rPr lang="en-US" dirty="0" smtClean="0"/>
              <a:t>Data security</a:t>
            </a:r>
          </a:p>
          <a:p>
            <a:r>
              <a:rPr lang="en-US" dirty="0" smtClean="0"/>
              <a:t>Report writers</a:t>
            </a:r>
          </a:p>
          <a:p>
            <a:r>
              <a:rPr lang="en-US" dirty="0" smtClean="0"/>
              <a:t>Control over concurrency</a:t>
            </a:r>
          </a:p>
          <a:p>
            <a:r>
              <a:rPr lang="en-US" dirty="0" smtClean="0"/>
              <a:t>Backup and recovery available</a:t>
            </a:r>
          </a:p>
          <a:p>
            <a:r>
              <a:rPr lang="en-US" dirty="0" smtClean="0"/>
              <a:t>Data independence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DBMS:-</a:t>
            </a:r>
            <a:endParaRPr lang="en-US" dirty="0"/>
          </a:p>
        </p:txBody>
      </p:sp>
      <p:sp>
        <p:nvSpPr>
          <p:cNvPr id="3" name="Content Placeholder 2"/>
          <p:cNvSpPr>
            <a:spLocks noGrp="1"/>
          </p:cNvSpPr>
          <p:nvPr>
            <p:ph idx="1"/>
          </p:nvPr>
        </p:nvSpPr>
        <p:spPr/>
        <p:txBody>
          <a:bodyPr/>
          <a:lstStyle/>
          <a:p>
            <a:r>
              <a:rPr lang="en-US" dirty="0" smtClean="0"/>
              <a:t>Cost of hardware and software</a:t>
            </a:r>
          </a:p>
          <a:p>
            <a:r>
              <a:rPr lang="en-US" dirty="0" smtClean="0"/>
              <a:t>Cost of data conversion</a:t>
            </a:r>
          </a:p>
          <a:p>
            <a:r>
              <a:rPr lang="en-US" dirty="0" smtClean="0"/>
              <a:t>Cost of staff- training</a:t>
            </a:r>
          </a:p>
          <a:p>
            <a:r>
              <a:rPr lang="en-US" dirty="0" smtClean="0"/>
              <a:t>Appointing technical staff</a:t>
            </a:r>
          </a:p>
          <a:p>
            <a:r>
              <a:rPr lang="en-US" dirty="0" smtClean="0"/>
              <a:t>Database damage</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t>   A DBMS  is  a systematic operational system which consists of tools  making  data, data saving and data manipulation an easier task DBMS is the majorly used through out the world for data handling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Database?</a:t>
            </a:r>
            <a:br>
              <a:rPr lang="en-US" dirty="0" smtClean="0"/>
            </a:br>
            <a:endParaRPr lang="en-US" dirty="0"/>
          </a:p>
        </p:txBody>
      </p:sp>
      <p:sp>
        <p:nvSpPr>
          <p:cNvPr id="6" name="Text Placeholder 5"/>
          <p:cNvSpPr>
            <a:spLocks noGrp="1"/>
          </p:cNvSpPr>
          <p:nvPr>
            <p:ph type="body" idx="1"/>
          </p:nvPr>
        </p:nvSpPr>
        <p:spPr>
          <a:xfrm>
            <a:off x="1143000" y="2057400"/>
            <a:ext cx="7543800" cy="2819400"/>
          </a:xfrm>
        </p:spPr>
        <p:txBody>
          <a:bodyPr>
            <a:normAutofit fontScale="77500" lnSpcReduction="20000"/>
          </a:bodyPr>
          <a:lstStyle/>
          <a:p>
            <a:r>
              <a:rPr lang="en-US" sz="3600" dirty="0" smtClean="0"/>
              <a:t>Database  is a collection of the relational data or information that is stored in a Computer System</a:t>
            </a:r>
          </a:p>
          <a:p>
            <a:endParaRPr lang="en-US" sz="3600" dirty="0" smtClean="0"/>
          </a:p>
          <a:p>
            <a:r>
              <a:rPr lang="en-US" sz="3600" dirty="0" smtClean="0"/>
              <a:t>For example:- Data is stored of students in school is relational </a:t>
            </a:r>
            <a:r>
              <a:rPr lang="en-US" sz="3600" dirty="0" err="1" smtClean="0"/>
              <a:t>i.e</a:t>
            </a:r>
            <a:r>
              <a:rPr lang="en-US" sz="3600" dirty="0" smtClean="0"/>
              <a:t> his name his mobile no his email etc</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use DBMS?</a:t>
            </a:r>
            <a:endParaRPr lang="en-US" dirty="0"/>
          </a:p>
        </p:txBody>
      </p:sp>
      <p:sp>
        <p:nvSpPr>
          <p:cNvPr id="3" name="Content Placeholder 2"/>
          <p:cNvSpPr>
            <a:spLocks noGrp="1"/>
          </p:cNvSpPr>
          <p:nvPr>
            <p:ph idx="1"/>
          </p:nvPr>
        </p:nvSpPr>
        <p:spPr/>
        <p:txBody>
          <a:bodyPr/>
          <a:lstStyle/>
          <a:p>
            <a:r>
              <a:rPr lang="en-US" dirty="0" smtClean="0"/>
              <a:t>Data independence and efficient access</a:t>
            </a:r>
          </a:p>
          <a:p>
            <a:r>
              <a:rPr lang="en-US" dirty="0" smtClean="0"/>
              <a:t>Reduced application development time</a:t>
            </a:r>
          </a:p>
          <a:p>
            <a:r>
              <a:rPr lang="en-US" dirty="0" smtClean="0"/>
              <a:t>Data integrity and security</a:t>
            </a:r>
          </a:p>
          <a:p>
            <a:r>
              <a:rPr lang="en-US" dirty="0" smtClean="0"/>
              <a:t>Uniform data administration</a:t>
            </a:r>
          </a:p>
          <a:p>
            <a:r>
              <a:rPr lang="en-US" dirty="0" smtClean="0"/>
              <a:t>Concurrent access , recovery from crashes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peoples used to store data in ancient times?</a:t>
            </a:r>
            <a:endParaRPr lang="en-US" dirty="0"/>
          </a:p>
        </p:txBody>
      </p:sp>
      <p:sp>
        <p:nvSpPr>
          <p:cNvPr id="3" name="Content Placeholder 2"/>
          <p:cNvSpPr>
            <a:spLocks noGrp="1"/>
          </p:cNvSpPr>
          <p:nvPr>
            <p:ph idx="1"/>
          </p:nvPr>
        </p:nvSpPr>
        <p:spPr/>
        <p:txBody>
          <a:bodyPr>
            <a:normAutofit/>
          </a:bodyPr>
          <a:lstStyle/>
          <a:p>
            <a:pPr>
              <a:buNone/>
            </a:pPr>
            <a:r>
              <a:rPr lang="en-US" dirty="0" smtClean="0"/>
              <a:t>In ancient times people uses files, papers etc to use data or information which was very critical as it was </a:t>
            </a:r>
            <a:r>
              <a:rPr lang="en-US" sz="3200" dirty="0" smtClean="0"/>
              <a:t>unsecured</a:t>
            </a:r>
            <a:r>
              <a:rPr lang="en-US" dirty="0" smtClean="0"/>
              <a:t>  files can get lost</a:t>
            </a:r>
          </a:p>
          <a:p>
            <a:pPr>
              <a:buNone/>
            </a:pPr>
            <a:r>
              <a:rPr lang="en-US" dirty="0" smtClean="0"/>
              <a:t>As we know there are different types of data like image, text , video, audio etc it was difficult to use all these forms of data in ancient times </a:t>
            </a:r>
          </a:p>
          <a:p>
            <a:pPr>
              <a:buNone/>
            </a:pPr>
            <a:r>
              <a:rPr lang="en-US" dirty="0" smtClean="0"/>
              <a:t> So now data is stored in computer which is easy to access ,store and delete data now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DBMS?</a:t>
            </a:r>
            <a:endParaRPr lang="en-US" dirty="0"/>
          </a:p>
        </p:txBody>
      </p:sp>
      <p:sp>
        <p:nvSpPr>
          <p:cNvPr id="3" name="Content Placeholder 2"/>
          <p:cNvSpPr>
            <a:spLocks noGrp="1"/>
          </p:cNvSpPr>
          <p:nvPr>
            <p:ph idx="1"/>
          </p:nvPr>
        </p:nvSpPr>
        <p:spPr/>
        <p:txBody>
          <a:bodyPr/>
          <a:lstStyle/>
          <a:p>
            <a:pPr>
              <a:buNone/>
            </a:pPr>
            <a:r>
              <a:rPr lang="en-US" dirty="0" smtClean="0"/>
              <a:t>    A Database management system (DBMS) or DBS consists of:-</a:t>
            </a:r>
          </a:p>
          <a:p>
            <a:r>
              <a:rPr lang="en-US" dirty="0" smtClean="0"/>
              <a:t>A collection of interrelated and persistent data</a:t>
            </a:r>
          </a:p>
          <a:p>
            <a:r>
              <a:rPr lang="en-US" dirty="0" smtClean="0"/>
              <a:t>A set of application program used to access,  manage and update that 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DBMS:-</a:t>
            </a:r>
            <a:br>
              <a:rPr lang="en-US" dirty="0" smtClean="0"/>
            </a:br>
            <a:endParaRPr lang="en-US" dirty="0"/>
          </a:p>
        </p:txBody>
      </p:sp>
      <p:sp>
        <p:nvSpPr>
          <p:cNvPr id="3" name="Content Placeholder 2"/>
          <p:cNvSpPr>
            <a:spLocks noGrp="1"/>
          </p:cNvSpPr>
          <p:nvPr>
            <p:ph idx="1"/>
          </p:nvPr>
        </p:nvSpPr>
        <p:spPr>
          <a:xfrm>
            <a:off x="838200" y="1600200"/>
            <a:ext cx="7772400" cy="4572000"/>
          </a:xfrm>
        </p:spPr>
        <p:txBody>
          <a:bodyPr>
            <a:normAutofit/>
          </a:bodyPr>
          <a:lstStyle/>
          <a:p>
            <a:pPr>
              <a:buNone/>
            </a:pPr>
            <a:r>
              <a:rPr lang="en-US" dirty="0" smtClean="0"/>
              <a:t>  1 )Data redundancy and inconsistency</a:t>
            </a:r>
          </a:p>
          <a:p>
            <a:r>
              <a:rPr lang="en-US" dirty="0" smtClean="0"/>
              <a:t>Same information may be duplicated in several places</a:t>
            </a:r>
          </a:p>
          <a:p>
            <a:r>
              <a:rPr lang="en-US" dirty="0" smtClean="0"/>
              <a:t>All copies may not be updated  properly.</a:t>
            </a:r>
          </a:p>
          <a:p>
            <a:pPr>
              <a:buNone/>
            </a:pPr>
            <a:r>
              <a:rPr lang="en-US" dirty="0" smtClean="0"/>
              <a:t>   2 )Difficulty in new program to carry out each other a  new task</a:t>
            </a:r>
          </a:p>
          <a:p>
            <a:pPr>
              <a:buNone/>
            </a:pPr>
            <a:r>
              <a:rPr lang="en-US" dirty="0" smtClean="0"/>
              <a:t>   3 )Data isolation:-</a:t>
            </a:r>
          </a:p>
          <a:p>
            <a:r>
              <a:rPr lang="en-US" dirty="0" smtClean="0"/>
              <a:t>Data in different formats </a:t>
            </a:r>
          </a:p>
          <a:p>
            <a:r>
              <a:rPr lang="en-US" dirty="0" smtClean="0"/>
              <a:t>Difficult to write new application programs.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 of DBMS…</a:t>
            </a:r>
            <a:endParaRPr lang="en-US" dirty="0"/>
          </a:p>
        </p:txBody>
      </p:sp>
      <p:sp>
        <p:nvSpPr>
          <p:cNvPr id="5" name="Content Placeholder 4"/>
          <p:cNvSpPr>
            <a:spLocks noGrp="1"/>
          </p:cNvSpPr>
          <p:nvPr>
            <p:ph idx="1"/>
          </p:nvPr>
        </p:nvSpPr>
        <p:spPr/>
        <p:txBody>
          <a:bodyPr>
            <a:normAutofit/>
          </a:bodyPr>
          <a:lstStyle/>
          <a:p>
            <a:r>
              <a:rPr lang="en-US" dirty="0" smtClean="0"/>
              <a:t>Security Problems</a:t>
            </a:r>
          </a:p>
          <a:p>
            <a:r>
              <a:rPr lang="en-US" dirty="0" smtClean="0"/>
              <a:t>Every user of the system should be able to access only the data they are permitted</a:t>
            </a:r>
          </a:p>
          <a:p>
            <a:r>
              <a:rPr lang="en-US" dirty="0" smtClean="0"/>
              <a:t>E.g.  Payroll people only handle employee records ,and cannot see  customer accounts ;tellers can only access account data and cant see payroll data</a:t>
            </a:r>
          </a:p>
          <a:p>
            <a:r>
              <a:rPr lang="en-US" dirty="0" smtClean="0"/>
              <a:t>Difficult to enforce this with application programs etc..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66800" y="228600"/>
            <a:ext cx="7772400" cy="914400"/>
          </a:xfrm>
        </p:spPr>
        <p:txBody>
          <a:bodyPr/>
          <a:lstStyle/>
          <a:p>
            <a:r>
              <a:rPr lang="en-US" dirty="0" smtClean="0"/>
              <a:t>Database models:-</a:t>
            </a:r>
            <a:endParaRPr lang="en-US" dirty="0"/>
          </a:p>
        </p:txBody>
      </p:sp>
      <p:sp>
        <p:nvSpPr>
          <p:cNvPr id="9" name="Content Placeholder 8"/>
          <p:cNvSpPr>
            <a:spLocks noGrp="1"/>
          </p:cNvSpPr>
          <p:nvPr>
            <p:ph idx="1"/>
          </p:nvPr>
        </p:nvSpPr>
        <p:spPr>
          <a:xfrm>
            <a:off x="914400" y="1143000"/>
            <a:ext cx="7772400" cy="3550440"/>
          </a:xfrm>
        </p:spPr>
        <p:txBody>
          <a:bodyPr>
            <a:normAutofit fontScale="85000" lnSpcReduction="10000"/>
          </a:bodyPr>
          <a:lstStyle/>
          <a:p>
            <a:pPr>
              <a:buNone/>
            </a:pPr>
            <a:r>
              <a:rPr lang="en-US" dirty="0" smtClean="0"/>
              <a:t>  Hierarchical model:-</a:t>
            </a:r>
          </a:p>
          <a:p>
            <a:r>
              <a:rPr lang="en-US" dirty="0" smtClean="0"/>
              <a:t>This database model </a:t>
            </a:r>
            <a:r>
              <a:rPr lang="en-US" dirty="0" err="1" smtClean="0"/>
              <a:t>organises</a:t>
            </a:r>
            <a:r>
              <a:rPr lang="en-US" dirty="0" smtClean="0"/>
              <a:t> data into a tree-like-structure, with a single root, to which all the other data is linked. The hierarchy starts from the </a:t>
            </a:r>
            <a:r>
              <a:rPr lang="en-US" b="1" dirty="0" smtClean="0"/>
              <a:t>Root</a:t>
            </a:r>
            <a:r>
              <a:rPr lang="en-US" dirty="0" smtClean="0"/>
              <a:t> data, and expands like a tree, adding child nodes to the parent nodes.</a:t>
            </a:r>
          </a:p>
          <a:p>
            <a:r>
              <a:rPr lang="en-US" dirty="0" smtClean="0"/>
              <a:t>In hierarchical model, data is </a:t>
            </a:r>
            <a:r>
              <a:rPr lang="en-US" dirty="0" err="1" smtClean="0"/>
              <a:t>organised</a:t>
            </a:r>
            <a:r>
              <a:rPr lang="en-US" dirty="0" smtClean="0"/>
              <a:t> into tree-like structure with one </a:t>
            </a:r>
            <a:r>
              <a:rPr lang="en-US" dirty="0" err="1" smtClean="0"/>
              <a:t>one</a:t>
            </a:r>
            <a:r>
              <a:rPr lang="en-US" dirty="0" smtClean="0"/>
              <a:t> -to-many relationship between two different types of data in these model each child will have single parent node </a:t>
            </a:r>
          </a:p>
        </p:txBody>
      </p:sp>
      <p:pic>
        <p:nvPicPr>
          <p:cNvPr id="10" name="Picture 9" descr="hierarchical-dbms-model.png"/>
          <p:cNvPicPr>
            <a:picLocks noChangeAspect="1"/>
          </p:cNvPicPr>
          <p:nvPr/>
        </p:nvPicPr>
        <p:blipFill>
          <a:blip r:embed="rId2"/>
          <a:stretch>
            <a:fillRect/>
          </a:stretch>
        </p:blipFill>
        <p:spPr>
          <a:xfrm>
            <a:off x="1066800" y="4876800"/>
            <a:ext cx="7467600" cy="198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a:t>
            </a:r>
            <a:endParaRPr lang="en-US" dirty="0"/>
          </a:p>
        </p:txBody>
      </p:sp>
      <p:sp>
        <p:nvSpPr>
          <p:cNvPr id="3" name="Content Placeholder 2"/>
          <p:cNvSpPr>
            <a:spLocks noGrp="1"/>
          </p:cNvSpPr>
          <p:nvPr>
            <p:ph idx="1"/>
          </p:nvPr>
        </p:nvSpPr>
        <p:spPr>
          <a:xfrm>
            <a:off x="457200" y="1524000"/>
            <a:ext cx="8229600" cy="3581400"/>
          </a:xfrm>
        </p:spPr>
        <p:txBody>
          <a:bodyPr>
            <a:normAutofit fontScale="85000" lnSpcReduction="10000"/>
          </a:bodyPr>
          <a:lstStyle/>
          <a:p>
            <a:r>
              <a:rPr lang="en-US" dirty="0" smtClean="0"/>
              <a:t>This is an extension of the Hierarchical model. In this model data is </a:t>
            </a:r>
            <a:r>
              <a:rPr lang="en-US" dirty="0" err="1" smtClean="0"/>
              <a:t>organised</a:t>
            </a:r>
            <a:r>
              <a:rPr lang="en-US" dirty="0" smtClean="0"/>
              <a:t> more like a graph, and are allowed to have more than one parent node.</a:t>
            </a:r>
          </a:p>
          <a:p>
            <a:r>
              <a:rPr lang="en-US" dirty="0" smtClean="0"/>
              <a:t>In this database model data is more related as more relationships are established in this database model. Also, as the data is more related, hence accessing the data is also easier and fast. This database model shows many-to-many relationships.</a:t>
            </a:r>
          </a:p>
          <a:p>
            <a:r>
              <a:rPr lang="en-US" dirty="0" smtClean="0"/>
              <a:t>This was the most widely used database model, before Relational Model was introduced.</a:t>
            </a:r>
          </a:p>
          <a:p>
            <a:pPr>
              <a:buNone/>
            </a:pPr>
            <a:endParaRPr lang="en-US" dirty="0" smtClean="0"/>
          </a:p>
          <a:p>
            <a:pPr>
              <a:buNone/>
            </a:pPr>
            <a:endParaRPr lang="en-US" dirty="0"/>
          </a:p>
        </p:txBody>
      </p:sp>
      <p:pic>
        <p:nvPicPr>
          <p:cNvPr id="4" name="Picture 3" descr="network-dbms-model.png"/>
          <p:cNvPicPr>
            <a:picLocks noChangeAspect="1"/>
          </p:cNvPicPr>
          <p:nvPr/>
        </p:nvPicPr>
        <p:blipFill>
          <a:blip r:embed="rId2"/>
          <a:stretch>
            <a:fillRect/>
          </a:stretch>
        </p:blipFill>
        <p:spPr>
          <a:xfrm>
            <a:off x="6096000" y="4800600"/>
            <a:ext cx="2523116" cy="18954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194</TotalTime>
  <Words>768</Words>
  <Application>Microsoft Office PowerPoint</Application>
  <PresentationFormat>On-screen Show (4:3)</PresentationFormat>
  <Paragraphs>75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 PRESENTATION TOPIC-BASICS OF DBMS</vt:lpstr>
      <vt:lpstr>What is Database? </vt:lpstr>
      <vt:lpstr>Why to use DBMS?</vt:lpstr>
      <vt:lpstr>What peoples used to store data in ancient times?</vt:lpstr>
      <vt:lpstr>What is DBMS?</vt:lpstr>
      <vt:lpstr>Purpose of DBMS:- </vt:lpstr>
      <vt:lpstr>Purpose of DBMS…</vt:lpstr>
      <vt:lpstr>Database models:-</vt:lpstr>
      <vt:lpstr>Network Model:-</vt:lpstr>
      <vt:lpstr>Relational Model:-</vt:lpstr>
      <vt:lpstr>Object oriented Data model</vt:lpstr>
      <vt:lpstr>Semi structured model</vt:lpstr>
      <vt:lpstr>Entity Relationaship Model</vt:lpstr>
      <vt:lpstr>Advantages of DBMS</vt:lpstr>
      <vt:lpstr>Disadvantages of DBMS:-</vt:lpstr>
      <vt:lpstr>Conclusion </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TOPIC-DBMS</dc:title>
  <dc:creator>Corporate Edition</dc:creator>
  <cp:lastModifiedBy>Corporate Edition</cp:lastModifiedBy>
  <cp:revision>28</cp:revision>
  <dcterms:created xsi:type="dcterms:W3CDTF">2020-06-01T06:14:14Z</dcterms:created>
  <dcterms:modified xsi:type="dcterms:W3CDTF">2020-06-01T05:59:41Z</dcterms:modified>
</cp:coreProperties>
</file>