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9" name="Date Placeholder 3"/>
          <p:cNvSpPr>
            <a:spLocks noGrp="1"/>
          </p:cNvSpPr>
          <p:nvPr>
            <p:ph type="dt" sz="half" idx="10"/>
          </p:nvPr>
        </p:nvSpPr>
        <p:spPr/>
        <p:txBody>
          <a:bodyPr/>
          <a:p>
            <a:fld id="{2CED4963-E985-44C4-B8C4-FDD613B7C2F8}" type="datetime1">
              <a:rPr lang="en-US" smtClean="0"/>
            </a:fld>
            <a:endParaRPr lang="en-US"/>
          </a:p>
        </p:txBody>
      </p:sp>
      <p:sp>
        <p:nvSpPr>
          <p:cNvPr id="1048640" name="Footer Placeholder 4"/>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4"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p>
            <a:fld id="{ED291B17-9318-49DB-B28B-6E5994AE9581}" type="datetime1">
              <a:rPr lang="en-US" smtClean="0"/>
            </a:fld>
            <a:endParaRPr lang="en-US"/>
          </a:p>
        </p:txBody>
      </p:sp>
      <p:sp>
        <p:nvSpPr>
          <p:cNvPr id="104862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5" name="Date Placeholder 6"/>
          <p:cNvSpPr>
            <a:spLocks noGrp="1"/>
          </p:cNvSpPr>
          <p:nvPr>
            <p:ph type="dt" sz="half" idx="10"/>
          </p:nvPr>
        </p:nvSpPr>
        <p:spPr/>
        <p:txBody>
          <a:bodyPr/>
          <a:p>
            <a:fld id="{B2497495-0637-405E-AE64-5CC7506D51F5}" type="datetime1">
              <a:rPr lang="en-US" smtClean="0"/>
            </a:fld>
            <a:endParaRPr lang="en-US"/>
          </a:p>
        </p:txBody>
      </p:sp>
      <p:sp>
        <p:nvSpPr>
          <p:cNvPr id="1048646" name="Footer Placeholder 8"/>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48"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9"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0"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1" name="Date Placeholder 4"/>
          <p:cNvSpPr>
            <a:spLocks noGrp="1"/>
          </p:cNvSpPr>
          <p:nvPr>
            <p:ph type="dt" sz="half" idx="10"/>
          </p:nvPr>
        </p:nvSpPr>
        <p:spPr/>
        <p:txBody>
          <a:bodyPr/>
          <a:p>
            <a:fld id="{7BFFD690-9426-415D-8B65-26881E07B2D4}" type="datetime1">
              <a:rPr lang="en-US" smtClean="0"/>
            </a:fld>
            <a:endParaRPr lang="en-US"/>
          </a:p>
        </p:txBody>
      </p:sp>
      <p:sp>
        <p:nvSpPr>
          <p:cNvPr id="1048652" name="Footer Placeholder 5"/>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9"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9" name="Date Placeholder 6"/>
          <p:cNvSpPr>
            <a:spLocks noGrp="1"/>
          </p:cNvSpPr>
          <p:nvPr>
            <p:ph type="dt" sz="half" idx="10"/>
          </p:nvPr>
        </p:nvSpPr>
        <p:spPr/>
        <p:txBody>
          <a:bodyPr/>
          <a:p>
            <a:fld id="{04C4989A-474C-40DE-95B9-011C28B71673}" type="datetime1">
              <a:rPr lang="en-US" smtClean="0"/>
            </a:fld>
            <a:endParaRPr lang="en-US"/>
          </a:p>
        </p:txBody>
      </p:sp>
      <p:sp>
        <p:nvSpPr>
          <p:cNvPr id="1048660" name="Footer Placeholder 7"/>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7"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8" name="Date Placeholder 2"/>
          <p:cNvSpPr>
            <a:spLocks noGrp="1"/>
          </p:cNvSpPr>
          <p:nvPr>
            <p:ph type="dt" sz="half" idx="10"/>
          </p:nvPr>
        </p:nvSpPr>
        <p:spPr/>
        <p:txBody>
          <a:bodyPr/>
          <a:p>
            <a:fld id="{5DB4ED54-5B5E-4A04-93D3-5772E3CE3818}" type="datetime1">
              <a:rPr lang="en-US" smtClean="0"/>
            </a:fld>
            <a:endParaRPr lang="en-US"/>
          </a:p>
        </p:txBody>
      </p:sp>
      <p:sp>
        <p:nvSpPr>
          <p:cNvPr id="1048619" name="Footer Placeholder 3"/>
          <p:cNvSpPr>
            <a:spLocks noGrp="1"/>
          </p:cNvSpPr>
          <p:nvPr>
            <p:ph type="ftr" sz="quarter" idx="11"/>
          </p:nvPr>
        </p:nvSpPr>
        <p:spPr>
          <a:xfrm>
            <a:off x="581192" y="6423914"/>
            <a:ext cx="6917210" cy="365125"/>
          </a:xfrm>
          <a:prstGeom prst="rect"/>
        </p:spPr>
        <p:txBody>
          <a:bodyPr/>
          <a:p>
            <a:endParaRPr lang="en-US"/>
          </a:p>
        </p:txBody>
      </p:sp>
      <p:sp>
        <p:nvSpPr>
          <p:cNvPr id="1048620"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5" name="Date Placeholder 1"/>
          <p:cNvSpPr>
            <a:spLocks noGrp="1"/>
          </p:cNvSpPr>
          <p:nvPr>
            <p:ph type="dt" sz="half" idx="10"/>
          </p:nvPr>
        </p:nvSpPr>
        <p:spPr/>
        <p:txBody>
          <a:bodyPr/>
          <a:p>
            <a:fld id="{4EDE50D6-574B-40AF-946F-D52A04ADE379}" type="datetime1">
              <a:rPr lang="en-US" smtClean="0"/>
            </a:fld>
            <a:endParaRPr lang="en-US"/>
          </a:p>
        </p:txBody>
      </p:sp>
      <p:sp>
        <p:nvSpPr>
          <p:cNvPr id="1048606" name="Footer Placeholder 2"/>
          <p:cNvSpPr>
            <a:spLocks noGrp="1"/>
          </p:cNvSpPr>
          <p:nvPr>
            <p:ph type="ftr" sz="quarter" idx="11"/>
          </p:nvPr>
        </p:nvSpPr>
        <p:spPr>
          <a:xfrm>
            <a:off x="581192" y="6423914"/>
            <a:ext cx="6917210" cy="365125"/>
          </a:xfrm>
          <a:prstGeom prst="rect"/>
        </p:spPr>
        <p:txBody>
          <a:bodyPr/>
          <a:p>
            <a:endParaRPr lang="en-US"/>
          </a:p>
        </p:txBody>
      </p:sp>
      <p:sp>
        <p:nvSpPr>
          <p:cNvPr id="1048607"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2"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3"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4"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5"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6"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7" name="Footer Placeholder 9"/>
          <p:cNvSpPr>
            <a:spLocks noGrp="1"/>
          </p:cNvSpPr>
          <p:nvPr>
            <p:ph type="ftr" sz="quarter" idx="11"/>
          </p:nvPr>
        </p:nvSpPr>
        <p:spPr>
          <a:xfrm>
            <a:off x="581192" y="6452590"/>
            <a:ext cx="6917210" cy="365125"/>
          </a:xfrm>
          <a:prstGeom prst="rect"/>
        </p:spPr>
        <p:txBody>
          <a:bodyPr/>
          <a:p>
            <a:endParaRPr lang="en-US"/>
          </a:p>
        </p:txBody>
      </p:sp>
      <p:sp>
        <p:nvSpPr>
          <p:cNvPr id="1048668"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4" name="Date Placeholder 4"/>
          <p:cNvSpPr>
            <a:spLocks noGrp="1"/>
          </p:cNvSpPr>
          <p:nvPr>
            <p:ph type="dt" sz="half" idx="10"/>
          </p:nvPr>
        </p:nvSpPr>
        <p:spPr/>
        <p:txBody>
          <a:bodyPr/>
          <a:p>
            <a:fld id="{7E18DB4A-8810-4A10-AD5C-D5E2C667F5B3}" type="datetime1">
              <a:rPr lang="en-US" smtClean="0"/>
            </a:fld>
            <a:endParaRPr lang="en-US"/>
          </a:p>
        </p:txBody>
      </p:sp>
      <p:sp>
        <p:nvSpPr>
          <p:cNvPr id="104863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6"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github.com/snehi16savula/Steganography---Hiding-Text-Under-Image%23cloning-the-repository" TargetMode="Externa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b="1" dirty="0" lang="en-US">
                <a:solidFill>
                  <a:schemeClr val="accent1"/>
                </a:solidFill>
                <a:latin typeface="Arial" panose="020B0604020202020204" pitchFamily="34" charset="0"/>
                <a:cs typeface="Arial" panose="020B0604020202020204" pitchFamily="34" charset="0"/>
              </a:rPr>
              <a:t>SECURE DATA HIDING IN IMAGES USING STEGANOGRAPHY</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panose="020B0604020202020204"/>
                <a:cs typeface="Arial" panose="020B0604020202020204"/>
              </a:rPr>
              <a:t>CAPSTONE PROJECT</a:t>
            </a:r>
            <a:endParaRPr b="1" dirty="0"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193802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By:SAVULA SNEHITHA</a:t>
            </a:r>
            <a:endParaRPr b="1" dirty="0" sz="2000" lang="en-US">
              <a:solidFill>
                <a:schemeClr val="accent1">
                  <a:lumMod val="75000"/>
                </a:schemeClr>
              </a:solidFill>
              <a:latin typeface="Arial" panose="020B0604020202020204" pitchFamily="34" charset="0"/>
              <a:cs typeface="Arial" panose="020B0604020202020204" pitchFamily="34" charset="0"/>
            </a:endParaRPr>
          </a:p>
          <a:p>
            <a:r>
              <a:rPr b="1" dirty="0" sz="2000" lang="en-US">
                <a:solidFill>
                  <a:schemeClr val="accent1">
                    <a:lumMod val="75000"/>
                  </a:schemeClr>
                </a:solidFill>
                <a:latin typeface="Arial" panose="020B0604020202020204"/>
                <a:cs typeface="Arial" panose="020B0604020202020204"/>
              </a:rPr>
              <a:t>Student Name : SAVULA SNEHITHA</a:t>
            </a:r>
            <a:endParaRPr b="1" dirty="0" sz="2000" lang="en-US">
              <a:solidFill>
                <a:schemeClr val="accent1">
                  <a:lumMod val="75000"/>
                </a:schemeClr>
              </a:solidFill>
              <a:latin typeface="Arial" panose="020B0604020202020204"/>
              <a:cs typeface="Arial" panose="020B0604020202020204"/>
            </a:endParaRPr>
          </a:p>
          <a:p>
            <a:r>
              <a:rPr b="1" dirty="0" sz="2000" lang="en-US">
                <a:solidFill>
                  <a:schemeClr val="accent1">
                    <a:lumMod val="75000"/>
                  </a:schemeClr>
                </a:solidFill>
                <a:latin typeface="Arial" panose="020B0604020202020204"/>
                <a:cs typeface="Arial" panose="020B0604020202020204"/>
              </a:rPr>
              <a:t>College Name &amp; Department : MALLA REDDY COLLEGE OF ENGEREENING AND TECHNOLOGY-EMERGING TECHNOLOGY(DATA SCIENCE)</a:t>
            </a:r>
            <a:endParaRPr b="1" dirty="0" sz="2000" lang="en-US">
              <a:solidFill>
                <a:schemeClr val="accent1">
                  <a:lumMod val="75000"/>
                </a:schemeClr>
              </a:solidFill>
              <a:latin typeface="Arial" panose="020B0604020202020204"/>
              <a:cs typeface="Arial" panose="020B0604020202020204"/>
            </a:endParaRPr>
          </a:p>
          <a:p>
            <a:endParaRPr b="1" dirty="0" sz="2000" lang="en-US">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Title 1"/>
          <p:cNvSpPr>
            <a:spLocks noGrp="1"/>
          </p:cNvSpPr>
          <p:nvPr>
            <p:ph type="title"/>
          </p:nvPr>
        </p:nvSpPr>
        <p:spPr/>
        <p:txBody>
          <a:bodyPr/>
          <a:p>
            <a:r>
              <a:rPr dirty="0" lang="en-IN">
                <a:solidFill>
                  <a:schemeClr val="accent1"/>
                </a:solidFill>
              </a:rPr>
              <a:t>Conclusion</a:t>
            </a:r>
            <a:endParaRPr dirty="0" lang="en-IN">
              <a:solidFill>
                <a:schemeClr val="accent1"/>
              </a:solidFill>
            </a:endParaRPr>
          </a:p>
        </p:txBody>
      </p:sp>
      <p:sp>
        <p:nvSpPr>
          <p:cNvPr id="1048611" name="Content Placeholder 2"/>
          <p:cNvSpPr>
            <a:spLocks noGrp="1"/>
          </p:cNvSpPr>
          <p:nvPr>
            <p:ph idx="1"/>
          </p:nvPr>
        </p:nvSpPr>
        <p:spPr/>
        <p:txBody>
          <a:bodyPr/>
          <a:p>
            <a:pPr>
              <a:buFont typeface="Arial" panose="020B0604020202020204" pitchFamily="34" charset="0"/>
              <a:buChar char="•"/>
            </a:pPr>
            <a:r>
              <a:rPr altLang="en-US" dirty="0" sz="1600" lang="en-US">
                <a:latin typeface="Cambria" panose="02040503050406030204" charset="0"/>
                <a:cs typeface="Cambria" panose="02040503050406030204" charset="0"/>
              </a:rPr>
              <a:t>It offers a powerful and innovative approach to enhancing data security and privacy in an increasingly interconnected world.</a:t>
            </a:r>
            <a:endParaRPr altLang="en-US" dirty="0" sz="1600" lang="en-US">
              <a:latin typeface="Cambria" panose="02040503050406030204" charset="0"/>
              <a:cs typeface="Cambria" panose="02040503050406030204" charset="0"/>
            </a:endParaRPr>
          </a:p>
          <a:p>
            <a:pPr>
              <a:buFont typeface="Arial" panose="020B0604020202020204" pitchFamily="34" charset="0"/>
              <a:buChar char="•"/>
            </a:pPr>
            <a:r>
              <a:rPr altLang="en-US" dirty="0" sz="1600" lang="en-US">
                <a:latin typeface="Cambria" panose="02040503050406030204" charset="0"/>
                <a:cs typeface="Cambria" panose="02040503050406030204" charset="0"/>
              </a:rPr>
              <a:t> By embedding sensitive information within digital images, steganography provides a covert, resilient, and efficient method of data protection, making it almost invisible to unauthorized parties.</a:t>
            </a:r>
            <a:endParaRPr altLang="en-US" dirty="0" sz="1600" lang="en-US">
              <a:latin typeface="Cambria" panose="02040503050406030204" charset="0"/>
              <a:cs typeface="Cambria" panose="02040503050406030204" charset="0"/>
            </a:endParaRPr>
          </a:p>
          <a:p>
            <a:pPr>
              <a:buFont typeface="Arial" panose="020B0604020202020204" pitchFamily="34" charset="0"/>
              <a:buChar char="•"/>
            </a:pPr>
            <a:r>
              <a:rPr altLang="en-US" dirty="0" sz="1600" lang="en-US">
                <a:latin typeface="Cambria" panose="02040503050406030204" charset="0"/>
                <a:cs typeface="Cambria" panose="02040503050406030204" charset="0"/>
              </a:rPr>
              <a:t> Its applications extend across a wide range of fields—from government agencies and businesses to digital creators and privacy-conscious individuals—demonstrating its versatility and importance in securing communication channels and protecting intellectual property. </a:t>
            </a:r>
            <a:endParaRPr altLang="en-US" dirty="0" sz="1600" lang="en-US">
              <a:latin typeface="Cambria" panose="02040503050406030204" charset="0"/>
              <a:cs typeface="Cambria" panose="02040503050406030204" charset="0"/>
            </a:endParaRPr>
          </a:p>
          <a:p>
            <a:pPr>
              <a:buFont typeface="Arial" panose="020B0604020202020204" pitchFamily="34" charset="0"/>
              <a:buChar char="•"/>
            </a:pPr>
            <a:r>
              <a:rPr altLang="en-US" dirty="0" sz="1600" lang="en-US">
                <a:latin typeface="Cambria" panose="02040503050406030204" charset="0"/>
                <a:cs typeface="Cambria" panose="02040503050406030204" charset="0"/>
              </a:rPr>
              <a:t>As technology evolves, the integration of advanced encryption and machine learning techniques could further enhance the effectiveness and robustness of steganography.</a:t>
            </a:r>
            <a:endParaRPr altLang="en-US" dirty="0" sz="1600" lang="en-US">
              <a:latin typeface="Cambria" panose="02040503050406030204" charset="0"/>
              <a:cs typeface="Cambria" panose="02040503050406030204" charset="0"/>
            </a:endParaRPr>
          </a:p>
          <a:p>
            <a:pPr>
              <a:buFont typeface="Arial" panose="020B0604020202020204" pitchFamily="34" charset="0"/>
              <a:buChar char="•"/>
            </a:pPr>
            <a:r>
              <a:rPr altLang="en-US" dirty="0" sz="1600" lang="en-US">
                <a:latin typeface="Cambria" panose="02040503050406030204" charset="0"/>
                <a:cs typeface="Cambria" panose="02040503050406030204" charset="0"/>
              </a:rPr>
              <a:t> ensuring it remains a vital tool in safeguarding sensitive information. Ultimately, steganography not only secures data but also enables the future of secure, private digital communication in both everyday and high-stakes environments.</a:t>
            </a:r>
            <a:endParaRPr altLang="en-US" dirty="0" sz="1600" lang="en-US">
              <a:latin typeface="Cambria" panose="02040503050406030204" charset="0"/>
              <a:cs typeface="Cambria" panose="02040503050406030204" charset="0"/>
            </a:endParaRPr>
          </a:p>
        </p:txBody>
      </p:sp>
      <p:sp>
        <p:nvSpPr>
          <p:cNvPr id="1048612" name="Text Box 3"/>
          <p:cNvSpPr txBox="1"/>
          <p:nvPr/>
        </p:nvSpPr>
        <p:spPr>
          <a:xfrm>
            <a:off x="7004050" y="3575050"/>
            <a:ext cx="4064000" cy="368300"/>
          </a:xfrm>
          <a:prstGeom prst="rect"/>
          <a:noFill/>
        </p:spPr>
        <p:txBody>
          <a:bodyPr rtlCol="0" wrap="square">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p>
            <a:r>
              <a:rPr dirty="0" lang="en-IN">
                <a:solidFill>
                  <a:schemeClr val="accent1"/>
                </a:solidFill>
              </a:rPr>
              <a:t>GitHub Link</a:t>
            </a:r>
            <a:endParaRPr dirty="0" lang="en-IN">
              <a:solidFill>
                <a:schemeClr val="accent1"/>
              </a:solidFill>
            </a:endParaRPr>
          </a:p>
        </p:txBody>
      </p:sp>
      <p:sp>
        <p:nvSpPr>
          <p:cNvPr id="1048614" name="Content Placeholder 2"/>
          <p:cNvSpPr>
            <a:spLocks noGrp="1"/>
          </p:cNvSpPr>
          <p:nvPr>
            <p:ph idx="1"/>
          </p:nvPr>
        </p:nvSpPr>
        <p:spPr>
          <a:xfrm>
            <a:off x="581192" y="1799296"/>
            <a:ext cx="11029615" cy="803582"/>
          </a:xfrm>
        </p:spPr>
        <p:txBody>
          <a:bodyPr/>
          <a:p>
            <a:pPr indent="0" marL="0">
              <a:buNone/>
            </a:pPr>
            <a:r>
              <a:rPr dirty="0" lang="en-IN">
                <a:hlinkClick r:id="rId1"/>
              </a:rPr>
              <a:t>https://github.com/snehi16savula/Steganography---Hiding-Text-Under-Image#cloning-the-repository</a:t>
            </a:r>
            <a:endParaRPr dirty="0" lang="en-IN"/>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Content Placeholder 2"/>
          <p:cNvSpPr>
            <a:spLocks noGrp="1"/>
          </p:cNvSpPr>
          <p:nvPr>
            <p:ph idx="1"/>
          </p:nvPr>
        </p:nvSpPr>
        <p:spPr/>
        <p:txBody>
          <a:bodyPr>
            <a:noAutofit/>
          </a:bodyPr>
          <a:p>
            <a:pPr indent="-305435" marL="305435"/>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1. </a:t>
            </a:r>
            <a:r>
              <a:rPr altLang="en-US" b="1" dirty="0" sz="1100" lang="en-US">
                <a:latin typeface="Cambria" panose="02040503050406030204" charset="0"/>
                <a:cs typeface="Cambria" panose="02040503050406030204" charset="0"/>
              </a:rPr>
              <a:t>Integration with Artificial Intelligence </a:t>
            </a:r>
            <a:r>
              <a:rPr altLang="en-US" dirty="0" sz="1100" lang="en-US">
                <a:latin typeface="Cambria" panose="02040503050406030204" charset="0"/>
                <a:cs typeface="Cambria" panose="02040503050406030204" charset="0"/>
              </a:rPr>
              <a:t>(</a:t>
            </a:r>
            <a:r>
              <a:rPr altLang="en-US" b="1" dirty="0" sz="1100" lang="en-US">
                <a:latin typeface="Cambria" panose="02040503050406030204" charset="0"/>
                <a:cs typeface="Cambria" panose="02040503050406030204" charset="0"/>
              </a:rPr>
              <a:t>AI</a:t>
            </a:r>
            <a:r>
              <a:rPr altLang="en-US" dirty="0" sz="1100" lang="en-US">
                <a:latin typeface="Cambria" panose="02040503050406030204" charset="0"/>
                <a:cs typeface="Cambria" panose="02040503050406030204" charset="0"/>
              </a:rPr>
              <a:t>) </a:t>
            </a:r>
            <a:r>
              <a:rPr altLang="en-US" b="1" dirty="0" sz="1100" lang="en-US">
                <a:latin typeface="Cambria" panose="02040503050406030204" charset="0"/>
                <a:cs typeface="Cambria" panose="02040503050406030204" charset="0"/>
              </a:rPr>
              <a:t>and Machine Learning</a:t>
            </a:r>
            <a:r>
              <a:rPr altLang="en-US" dirty="0" sz="1100" lang="en-US">
                <a:latin typeface="Cambria" panose="02040503050406030204" charset="0"/>
                <a:cs typeface="Cambria" panose="02040503050406030204" charset="0"/>
              </a:rPr>
              <a:t>:</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Smart Detection and Encoding: AI algorithms can be used to detect patterns in images for more efficient encoding and decoding of hidden data.</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Automated Data Hiding: AI can analyze an image's structure and choose the best locations for embedding hidden information.</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2. </a:t>
            </a:r>
            <a:r>
              <a:rPr altLang="en-US" b="1" dirty="0" sz="1100" lang="en-US">
                <a:latin typeface="Cambria" panose="02040503050406030204" charset="0"/>
                <a:cs typeface="Cambria" panose="02040503050406030204" charset="0"/>
              </a:rPr>
              <a:t>Enhanced Security with Quantum Cryptography</a:t>
            </a:r>
            <a:r>
              <a:rPr altLang="en-US" dirty="0" sz="1100" lang="en-US">
                <a:latin typeface="Cambria" panose="02040503050406030204" charset="0"/>
                <a:cs typeface="Cambria" panose="02040503050406030204" charset="0"/>
              </a:rPr>
              <a:t>:</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Post-Quantum Security: With the rise of quantum computing, traditional encryption methods may become vulnerable. </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Quantum-Resistant Algorithms: As quantum computers become more powerful, developing steganographic.</a:t>
            </a:r>
            <a:endParaRPr altLang="en-US" dirty="0" sz="1100" lang="en-US">
              <a:latin typeface="Cambria" panose="02040503050406030204" charset="0"/>
              <a:cs typeface="Cambria" panose="02040503050406030204" charset="0"/>
            </a:endParaRPr>
          </a:p>
          <a:p>
            <a:pPr indent="-305435" marL="305435"/>
            <a:r>
              <a:rPr altLang="en-US" b="1" dirty="0" sz="1100" lang="en-US">
                <a:latin typeface="Cambria" panose="02040503050406030204" charset="0"/>
                <a:cs typeface="Cambria" panose="02040503050406030204" charset="0"/>
              </a:rPr>
              <a:t> 3. Robustness Against Advanced Detection Techniques:</a:t>
            </a:r>
            <a:endParaRPr altLang="en-US" b="1"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Improved Anti-Detection Techniques: As automated tools become better at detecting steganography.</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Adversarial Machine Learning: Leveraging adversarial machine learning models to make hidden data.</a:t>
            </a:r>
            <a:endParaRPr altLang="en-US" dirty="0" sz="1100" lang="en-US">
              <a:latin typeface="Cambria" panose="02040503050406030204" charset="0"/>
              <a:cs typeface="Cambria" panose="02040503050406030204" charset="0"/>
            </a:endParaRPr>
          </a:p>
          <a:p>
            <a:pPr indent="-305435" marL="305435"/>
            <a:r>
              <a:rPr altLang="en-US" b="1" dirty="0" sz="1100" lang="en-US">
                <a:latin typeface="Cambria" panose="02040503050406030204" charset="0"/>
                <a:cs typeface="Cambria" panose="02040503050406030204" charset="0"/>
              </a:rPr>
              <a:t> 4. Real-Time Data Hiding and Retrieval:</a:t>
            </a:r>
            <a:endParaRPr altLang="en-US" b="1"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Streaming and Video Applications: The future of steganography may extend to real-time data hiding in video streams.</a:t>
            </a:r>
            <a:endParaRPr altLang="en-US" dirty="0" sz="1100" lang="en-US">
              <a:latin typeface="Cambria" panose="02040503050406030204" charset="0"/>
              <a:cs typeface="Cambria" panose="02040503050406030204" charset="0"/>
            </a:endParaRPr>
          </a:p>
          <a:p>
            <a:pPr indent="-305435" marL="305435"/>
            <a:r>
              <a:rPr altLang="en-US" b="1" dirty="0" sz="1100" lang="en-US">
                <a:latin typeface="Cambria" panose="02040503050406030204" charset="0"/>
                <a:cs typeface="Cambria" panose="02040503050406030204" charset="0"/>
              </a:rPr>
              <a:t>5. Cross-Platform and Multimodal Steganography:</a:t>
            </a:r>
            <a:endParaRPr altLang="en-US" b="1"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Beyond Images: Steganography could expand into other media types, such as audio, video, and 3D models, creating opportunities for multimodal data hiding. This could include hiding information in music files, video frames, or even augmented and virtual reality environments.</a:t>
            </a:r>
            <a:endParaRPr altLang="en-US" dirty="0" sz="1100" lang="en-US">
              <a:latin typeface="Cambria" panose="02040503050406030204" charset="0"/>
              <a:cs typeface="Cambria" panose="02040503050406030204" charset="0"/>
            </a:endParaRPr>
          </a:p>
          <a:p>
            <a:pPr indent="-305435" marL="305435"/>
            <a:r>
              <a:rPr altLang="en-US" dirty="0" sz="1100" lang="en-US">
                <a:latin typeface="Cambria" panose="02040503050406030204" charset="0"/>
                <a:cs typeface="Cambria" panose="02040503050406030204" charset="0"/>
              </a:rPr>
              <a:t>   - Cross-Platform Data Hiding: With the increasing use of cloud services and cross-platform applications.</a:t>
            </a:r>
            <a:endParaRPr altLang="en-US" dirty="0" sz="1100" lang="en-US">
              <a:latin typeface="Cambria" panose="02040503050406030204" charset="0"/>
              <a:cs typeface="Cambria" panose="02040503050406030204" charset="0"/>
            </a:endParaRPr>
          </a:p>
        </p:txBody>
      </p:sp>
      <p:sp>
        <p:nvSpPr>
          <p:cNvPr id="1048616"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scope(optional)</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Technology used</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mn-lt"/>
              </a:rPr>
              <a:t>Wow factor </a:t>
            </a:r>
            <a:endParaRPr dirty="0" sz="2000" lang="en-US">
              <a:latin typeface="Arial" panose="020B0604020202020204"/>
              <a:ea typeface="+mn-lt"/>
              <a:cs typeface="+mn-lt"/>
            </a:endParaRPr>
          </a:p>
          <a:p>
            <a:pPr indent="-305435" marL="305435"/>
            <a:r>
              <a:rPr b="1" dirty="0" sz="2000" lang="en-US">
                <a:latin typeface="Arial" panose="020B0604020202020204"/>
                <a:ea typeface="+mn-lt"/>
                <a:cs typeface="+mn-lt"/>
              </a:rPr>
              <a:t>End users</a:t>
            </a:r>
            <a:endParaRPr b="1" dirty="0" sz="2000" lang="en-US">
              <a:latin typeface="Arial" panose="020B0604020202020204"/>
              <a:ea typeface="+mn-lt"/>
              <a:cs typeface="+mn-lt"/>
            </a:endParaRPr>
          </a:p>
          <a:p>
            <a:pPr indent="-305435" marL="305435"/>
            <a:r>
              <a:rPr b="1" dirty="0" sz="2000" lang="en-US">
                <a:latin typeface="Arial" panose="020B0604020202020204"/>
                <a:ea typeface="+mn-lt"/>
                <a:cs typeface="+mn-lt"/>
              </a:rPr>
              <a:t>Result</a:t>
            </a:r>
            <a:endParaRPr b="1" dirty="0" sz="2000" lang="en-US">
              <a:latin typeface="Arial" panose="020B0604020202020204"/>
              <a:ea typeface="+mn-lt"/>
              <a:cs typeface="+mn-lt"/>
            </a:endParaRPr>
          </a:p>
          <a:p>
            <a:pPr indent="-305435" marL="305435"/>
            <a:r>
              <a:rPr b="1" dirty="0" sz="2000" lang="en-US">
                <a:latin typeface="Arial" panose="020B0604020202020204"/>
                <a:ea typeface="+mn-lt"/>
                <a:cs typeface="+mn-lt"/>
              </a:rPr>
              <a:t>Conclusion</a:t>
            </a:r>
            <a:endParaRPr b="1" dirty="0" sz="2000" lang="en-US">
              <a:latin typeface="Arial" panose="020B0604020202020204"/>
              <a:ea typeface="+mn-lt"/>
              <a:cs typeface="+mn-lt"/>
            </a:endParaRPr>
          </a:p>
          <a:p>
            <a:pPr indent="-305435" marL="305435"/>
            <a:r>
              <a:rPr b="1" dirty="0" sz="2000" lang="en-US">
                <a:latin typeface="Arial" panose="020B0604020202020204"/>
                <a:ea typeface="+mn-lt"/>
                <a:cs typeface="+mn-lt"/>
              </a:rPr>
              <a:t>Git-hub Link</a:t>
            </a:r>
            <a:endParaRPr b="1" dirty="0" sz="2000" lang="en-US">
              <a:latin typeface="Arial" panose="020B0604020202020204"/>
              <a:ea typeface="+mn-lt"/>
              <a:cs typeface="+mn-lt"/>
            </a:endParaRPr>
          </a:p>
          <a:p>
            <a:pPr indent="-305435" marL="305435"/>
            <a:r>
              <a:rPr b="1" dirty="0" sz="2000" lang="en-US">
                <a:latin typeface="Arial" panose="020B0604020202020204"/>
                <a:ea typeface="+mn-lt"/>
                <a:cs typeface="+mn-lt"/>
              </a:rPr>
              <a:t>Future scope</a:t>
            </a:r>
            <a:endParaRPr b="1" dirty="0" sz="2000" lang="en-US">
              <a:latin typeface="Arial" panose="020B0604020202020204"/>
              <a:ea typeface="+mn-lt"/>
              <a:cs typeface="+mn-lt"/>
            </a:endParaRPr>
          </a:p>
          <a:p>
            <a:pPr indent="0" marL="0">
              <a:buNone/>
            </a:pPr>
            <a:endParaRPr b="1" dirty="0" sz="2000" lang="en-US">
              <a:latin typeface="Arial" panose="020B0604020202020204"/>
              <a:ea typeface="+mn-lt"/>
              <a:cs typeface="+mn-lt"/>
            </a:endParaRPr>
          </a:p>
          <a:p>
            <a:pPr indent="-305435" marL="305435"/>
            <a:endParaRPr b="1" dirty="0" sz="2000" lang="en-US">
              <a:latin typeface="Arial" panose="020B0604020202020204"/>
              <a:ea typeface="+mn-lt"/>
              <a:cs typeface="+mn-lt"/>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2"/>
          <p:cNvSpPr>
            <a:spLocks noGrp="1"/>
          </p:cNvSpPr>
          <p:nvPr>
            <p:ph idx="1"/>
          </p:nvPr>
        </p:nvSpPr>
        <p:spPr/>
        <p:txBody>
          <a:bodyPr/>
          <a:p>
            <a:r>
              <a:rPr altLang="en-US" lang="en-US">
                <a:latin typeface="Cambria" panose="02040503050406030204" charset="0"/>
                <a:cs typeface="Cambria" panose="02040503050406030204" charset="0"/>
              </a:rPr>
              <a:t>It revolves around embedding sensitive or confidential information within digital images in a way that the data remains invisible to the human eye.</a:t>
            </a:r>
            <a:endParaRPr altLang="en-US" lang="en-US">
              <a:latin typeface="Cambria" panose="02040503050406030204" charset="0"/>
              <a:cs typeface="Cambria" panose="02040503050406030204" charset="0"/>
            </a:endParaRPr>
          </a:p>
          <a:p>
            <a:r>
              <a:rPr altLang="en-US" lang="en-US">
                <a:latin typeface="Cambria" panose="02040503050406030204" charset="0"/>
                <a:cs typeface="Cambria" panose="02040503050406030204" charset="0"/>
              </a:rPr>
              <a:t> while ensuring it is secure from unauthorized access or detection. </a:t>
            </a:r>
            <a:endParaRPr altLang="en-US" lang="en-US">
              <a:latin typeface="Cambria" panose="02040503050406030204" charset="0"/>
              <a:cs typeface="Cambria" panose="02040503050406030204" charset="0"/>
            </a:endParaRPr>
          </a:p>
          <a:p>
            <a:r>
              <a:rPr altLang="en-US" lang="en-US">
                <a:latin typeface="Cambria" panose="02040503050406030204" charset="0"/>
                <a:cs typeface="Cambria" panose="02040503050406030204" charset="0"/>
              </a:rPr>
              <a:t>The primary challenge is to develop methods that can efficiently hide data without affecting the image's visual quality.</a:t>
            </a:r>
            <a:endParaRPr altLang="en-US" lang="en-US">
              <a:latin typeface="Cambria" panose="02040503050406030204" charset="0"/>
              <a:cs typeface="Cambria" panose="02040503050406030204" charset="0"/>
            </a:endParaRPr>
          </a:p>
          <a:p>
            <a:r>
              <a:rPr altLang="en-US" lang="en-US">
                <a:latin typeface="Cambria" panose="02040503050406030204" charset="0"/>
                <a:cs typeface="Cambria" panose="02040503050406030204" charset="0"/>
              </a:rPr>
              <a:t>It create robust techniques that protect the data from attacks like image compression or distortion.</a:t>
            </a:r>
            <a:endParaRPr altLang="en-US" lang="en-US">
              <a:latin typeface="Cambria" panose="02040503050406030204" charset="0"/>
              <a:cs typeface="Cambria" panose="02040503050406030204" charset="0"/>
            </a:endParaRPr>
          </a:p>
          <a:p>
            <a:r>
              <a:rPr altLang="en-US" lang="en-US">
                <a:latin typeface="Cambria" panose="02040503050406030204" charset="0"/>
                <a:cs typeface="Cambria" panose="02040503050406030204" charset="0"/>
              </a:rPr>
              <a:t>Ensuring secure communication and privacy in digital media.</a:t>
            </a:r>
            <a:endParaRPr altLang="en-US" lang="en-US">
              <a:latin typeface="Cambria" panose="02040503050406030204" charset="0"/>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Technology  used</a:t>
            </a:r>
            <a:endParaRPr dirty="0"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r>
              <a:rPr altLang="en-US" b="1" dirty="0" sz="1600" lang="en-US">
                <a:latin typeface="Cambria" panose="02040503050406030204" charset="0"/>
                <a:cs typeface="Cambria" panose="02040503050406030204" charset="0"/>
                <a:sym typeface="+mn-ea"/>
              </a:rPr>
              <a:t>PROGRAMMING LANGUAGE:</a:t>
            </a:r>
            <a:endParaRPr altLang="en-US" b="1" dirty="0" sz="1600" lang="en-US">
              <a:latin typeface="Cambria" panose="02040503050406030204" charset="0"/>
              <a:cs typeface="Cambria" panose="02040503050406030204" charset="0"/>
              <a:sym typeface="+mn-ea"/>
            </a:endParaRPr>
          </a:p>
          <a:p>
            <a:pPr indent="0" marL="0">
              <a:buNone/>
            </a:pPr>
            <a:r>
              <a:rPr altLang="en-US" b="1" dirty="0" sz="1600" lang="en-US">
                <a:latin typeface="Cambria" panose="02040503050406030204" charset="0"/>
                <a:cs typeface="Cambria" panose="02040503050406030204" charset="0"/>
                <a:sym typeface="+mn-ea"/>
              </a:rPr>
              <a:t>PYTHON:</a:t>
            </a:r>
            <a:r>
              <a:rPr altLang="en-US" dirty="0" sz="1600" lang="en-US">
                <a:latin typeface="Cambria" panose="02040503050406030204" charset="0"/>
                <a:cs typeface="Cambria" panose="02040503050406030204" charset="0"/>
                <a:sym typeface="+mn-ea"/>
              </a:rPr>
              <a:t>Used for building encryption and decrtption data.</a:t>
            </a:r>
            <a:endParaRPr altLang="en-US" b="1" dirty="0" sz="1600" lang="en-US">
              <a:latin typeface="Cambria" panose="02040503050406030204" charset="0"/>
              <a:cs typeface="Cambria" panose="02040503050406030204" charset="0"/>
              <a:sym typeface="+mn-ea"/>
            </a:endParaRPr>
          </a:p>
          <a:p>
            <a:pPr indent="0" marL="0">
              <a:buNone/>
            </a:pPr>
            <a:endParaRPr altLang="en-US" b="1" dirty="0" sz="1600" lang="en-US">
              <a:latin typeface="Cambria" panose="02040503050406030204" charset="0"/>
              <a:cs typeface="Cambria" panose="02040503050406030204" charset="0"/>
              <a:sym typeface="+mn-ea"/>
            </a:endParaRPr>
          </a:p>
          <a:p>
            <a:pPr indent="0" marL="0">
              <a:buNone/>
            </a:pPr>
            <a:r>
              <a:rPr altLang="en-US" b="1" dirty="0" sz="1600" lang="en-US">
                <a:latin typeface="Cambria" panose="02040503050406030204" charset="0"/>
                <a:cs typeface="Cambria" panose="02040503050406030204" charset="0"/>
                <a:sym typeface="+mn-ea"/>
              </a:rPr>
              <a:t>Libraries and framework</a:t>
            </a:r>
            <a:endParaRPr altLang="en-US" b="1" dirty="0" sz="1600" lang="en-US">
              <a:latin typeface="Cambria" panose="02040503050406030204" charset="0"/>
              <a:cs typeface="Cambria" panose="02040503050406030204" charset="0"/>
              <a:sym typeface="+mn-ea"/>
            </a:endParaRPr>
          </a:p>
          <a:p>
            <a:pPr indent="0" marL="0">
              <a:buNone/>
            </a:pPr>
            <a:r>
              <a:rPr altLang="en-US" b="1" dirty="0" sz="1800" lang="en-US">
                <a:latin typeface="Cambria" panose="02040503050406030204" charset="0"/>
                <a:cs typeface="Cambria" panose="02040503050406030204" charset="0"/>
              </a:rPr>
              <a:t>openCV-</a:t>
            </a:r>
            <a:r>
              <a:rPr altLang="en-US" dirty="0" sz="1800" lang="en-US">
                <a:latin typeface="Cambria" panose="02040503050406030204" charset="0"/>
                <a:cs typeface="Cambria" panose="02040503050406030204" charset="0"/>
              </a:rPr>
              <a:t>handles image processing and manipulation.</a:t>
            </a:r>
            <a:endParaRPr altLang="en-US" dirty="0" sz="1800" lang="en-US">
              <a:latin typeface="Cambria" panose="02040503050406030204" charset="0"/>
              <a:cs typeface="Cambria" panose="02040503050406030204" charset="0"/>
            </a:endParaRPr>
          </a:p>
          <a:p>
            <a:pPr indent="0" marL="0">
              <a:buNone/>
            </a:pPr>
            <a:r>
              <a:rPr altLang="en-US" b="1" dirty="0" sz="1800" lang="en-US">
                <a:latin typeface="Cambria" panose="02040503050406030204" charset="0"/>
                <a:cs typeface="Cambria" panose="02040503050406030204" charset="0"/>
              </a:rPr>
              <a:t>Numpy</a:t>
            </a:r>
            <a:r>
              <a:rPr altLang="en-US" dirty="0" sz="1800" lang="en-US">
                <a:latin typeface="Cambria" panose="02040503050406030204" charset="0"/>
                <a:cs typeface="Cambria" panose="02040503050406030204" charset="0"/>
              </a:rPr>
              <a:t>-supports array basedoperations for embedding messages.</a:t>
            </a:r>
            <a:endParaRPr altLang="en-US" dirty="0" sz="1800" lang="en-US">
              <a:latin typeface="Cambria" panose="02040503050406030204" charset="0"/>
              <a:cs typeface="Cambria" panose="02040503050406030204" charset="0"/>
            </a:endParaRPr>
          </a:p>
          <a:p>
            <a:pPr indent="0" marL="0">
              <a:buNone/>
            </a:pPr>
            <a:r>
              <a:rPr altLang="en-US" b="1" dirty="0" sz="1800" lang="en-US">
                <a:latin typeface="Cambria" panose="02040503050406030204" charset="0"/>
                <a:cs typeface="Cambria" panose="02040503050406030204" charset="0"/>
              </a:rPr>
              <a:t>PyQt6-</a:t>
            </a:r>
            <a:r>
              <a:rPr altLang="en-US" dirty="0" sz="1800" lang="en-US">
                <a:latin typeface="Cambria" panose="02040503050406030204" charset="0"/>
                <a:cs typeface="Cambria" panose="02040503050406030204" charset="0"/>
              </a:rPr>
              <a:t>creates a user friendly GUI for encryption and decryption.</a:t>
            </a:r>
            <a:endParaRPr altLang="en-US" dirty="0" sz="1000" lang="en-US">
              <a:latin typeface="Cambria" panose="02040503050406030204" charset="0"/>
              <a:cs typeface="Cambria" panose="02040503050406030204" charset="0"/>
            </a:endParaRPr>
          </a:p>
          <a:p>
            <a:pPr indent="0" marL="0">
              <a:buNone/>
            </a:pPr>
            <a:endParaRPr altLang="en-US" dirty="0" sz="1000" lang="en-US">
              <a:latin typeface="Cambria" panose="02040503050406030204" charset="0"/>
              <a:cs typeface="Cambria" panose="02040503050406030204" charset="0"/>
            </a:endParaRPr>
          </a:p>
          <a:p>
            <a:pPr indent="0" marL="0">
              <a:buNone/>
            </a:pPr>
            <a:r>
              <a:rPr altLang="en-US" b="1" dirty="0" sz="1600" lang="en-US">
                <a:latin typeface="Cambria" panose="02040503050406030204" charset="0"/>
                <a:cs typeface="Cambria" panose="02040503050406030204" charset="0"/>
              </a:rPr>
              <a:t>Platforms</a:t>
            </a:r>
            <a:r>
              <a:rPr altLang="en-US" dirty="0" sz="1000" lang="en-US">
                <a:latin typeface="Cambria" panose="02040503050406030204" charset="0"/>
                <a:cs typeface="Cambria" panose="02040503050406030204" charset="0"/>
              </a:rPr>
              <a:t>:</a:t>
            </a:r>
            <a:endParaRPr altLang="en-US" dirty="0" sz="1000" lang="en-US">
              <a:latin typeface="Cambria" panose="02040503050406030204" charset="0"/>
              <a:cs typeface="Cambria" panose="02040503050406030204" charset="0"/>
            </a:endParaRPr>
          </a:p>
          <a:p>
            <a:pPr indent="0" marL="0">
              <a:buNone/>
            </a:pPr>
            <a:r>
              <a:rPr altLang="en-US" dirty="0" sz="1000" lang="en-US">
                <a:latin typeface="Cambria" panose="02040503050406030204" charset="0"/>
                <a:cs typeface="Cambria" panose="02040503050406030204" charset="0"/>
              </a:rPr>
              <a:t>   </a:t>
            </a:r>
            <a:r>
              <a:rPr altLang="en-US" dirty="0" sz="1800" lang="en-US">
                <a:latin typeface="Cambria" panose="02040503050406030204" charset="0"/>
                <a:cs typeface="Cambria" panose="02040503050406030204" charset="0"/>
              </a:rPr>
              <a:t>-runs on </a:t>
            </a:r>
            <a:r>
              <a:rPr altLang="en-US" b="1" dirty="0" sz="1800" lang="en-US">
                <a:latin typeface="Cambria" panose="02040503050406030204" charset="0"/>
                <a:cs typeface="Cambria" panose="02040503050406030204" charset="0"/>
              </a:rPr>
              <a:t>windows,Linux and macOS </a:t>
            </a:r>
            <a:r>
              <a:rPr altLang="en-US" dirty="0" sz="1800" lang="en-US">
                <a:latin typeface="Cambria" panose="02040503050406030204" charset="0"/>
                <a:cs typeface="Cambria" panose="02040503050406030204" charset="0"/>
              </a:rPr>
              <a:t>python python installed.</a:t>
            </a:r>
            <a:endParaRPr altLang="en-US" dirty="0" sz="1000" lang="en-US">
              <a:latin typeface="Cambria" panose="02040503050406030204" charset="0"/>
              <a:cs typeface="Cambria" panose="02040503050406030204" charset="0"/>
            </a:endParaRPr>
          </a:p>
          <a:p>
            <a:pPr indent="0" marL="0">
              <a:buNone/>
            </a:pPr>
            <a:endParaRPr altLang="en-US" dirty="0" sz="1000" lang="en-US">
              <a:latin typeface="Cambria" panose="02040503050406030204" charset="0"/>
              <a:cs typeface="Cambria" panose="02040503050406030204" charset="0"/>
            </a:endParaRPr>
          </a:p>
          <a:p>
            <a:pPr indent="0" marL="0">
              <a:buNone/>
            </a:pPr>
            <a:r>
              <a:rPr altLang="en-US" dirty="0" sz="1000" lang="en-US">
                <a:latin typeface="Cambria" panose="02040503050406030204" charset="0"/>
                <a:cs typeface="Cambria" panose="02040503050406030204" charset="0"/>
              </a:rPr>
              <a:t>   </a:t>
            </a:r>
            <a:endParaRPr altLang="en-US" dirty="0" sz="1000" lang="en-US">
              <a:latin typeface="Cambria" panose="02040503050406030204" charset="0"/>
              <a:cs typeface="Cambria" panose="02040503050406030204" charset="0"/>
            </a:endParaRPr>
          </a:p>
          <a:p>
            <a:pPr indent="0" marL="0">
              <a:buNone/>
            </a:pPr>
            <a:r>
              <a:rPr altLang="en-US" dirty="0" sz="1000" lang="en-US">
                <a:latin typeface="Cambria" panose="02040503050406030204" charset="0"/>
                <a:cs typeface="Cambria" panose="02040503050406030204" charset="0"/>
              </a:rPr>
              <a:t>   </a:t>
            </a:r>
            <a:endParaRPr altLang="en-US" dirty="0" sz="1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1" y="771730"/>
            <a:ext cx="11029616" cy="530296"/>
          </a:xfrm>
        </p:spPr>
        <p:txBody>
          <a:bodyPr>
            <a:noAutofit/>
          </a:bodyPr>
          <a:p>
            <a:r>
              <a:rPr b="1" dirty="0" sz="3200" lang="en-US">
                <a:solidFill>
                  <a:schemeClr val="accent1"/>
                </a:solidFill>
                <a:latin typeface="Arial" panose="020B0604020202020204"/>
                <a:ea typeface="+mj-lt"/>
                <a:cs typeface="Arial" panose="020B0604020202020204"/>
              </a:rPr>
              <a:t>Wow factors</a:t>
            </a:r>
            <a:endParaRPr dirty="0" sz="32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normAutofit fontScale="75976" lnSpcReduction="10000"/>
          </a:bodyPr>
          <a:p>
            <a:pPr indent="0" marL="0">
              <a:buNone/>
            </a:pPr>
            <a:r>
              <a:rPr altLang="en-US" dirty="0" sz="1665" lang="en-US">
                <a:solidFill>
                  <a:srgbClr val="0F0F0F"/>
                </a:solidFill>
                <a:latin typeface="Cambria" panose="02040503050406030204" charset="0"/>
                <a:cs typeface="Cambria" panose="02040503050406030204" charset="0"/>
              </a:rPr>
              <a:t>1. </a:t>
            </a:r>
            <a:r>
              <a:rPr altLang="en-US" b="1" dirty="0" sz="1665" lang="en-US">
                <a:solidFill>
                  <a:srgbClr val="0F0F0F"/>
                </a:solidFill>
                <a:latin typeface="Cambria" panose="02040503050406030204" charset="0"/>
                <a:cs typeface="Cambria" panose="02040503050406030204" charset="0"/>
              </a:rPr>
              <a:t>Invisible Data Transmission</a:t>
            </a:r>
            <a:r>
              <a:rPr altLang="en-US" dirty="0" sz="1665" lang="en-US">
                <a:solidFill>
                  <a:srgbClr val="0F0F0F"/>
                </a:solidFill>
                <a:latin typeface="Cambria" panose="02040503050406030204" charset="0"/>
                <a:cs typeface="Cambria" panose="02040503050406030204" charset="0"/>
              </a:rPr>
              <a:t>:</a:t>
            </a: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-Invisibility: The ability to hide data in plain sight within an image, without altering its visual appearance, is incredible. </a:t>
            </a:r>
            <a:endParaRPr altLang="en-US" dirty="0" sz="1665" lang="en-US">
              <a:solidFill>
                <a:srgbClr val="0F0F0F"/>
              </a:solidFill>
              <a:latin typeface="Cambria" panose="02040503050406030204" charset="0"/>
              <a:cs typeface="Cambria" panose="02040503050406030204" charset="0"/>
            </a:endParaRPr>
          </a:p>
          <a:p>
            <a:pPr indent="0" marL="0">
              <a:buNone/>
            </a:pP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2. </a:t>
            </a:r>
            <a:r>
              <a:rPr altLang="en-US" b="1" dirty="0" sz="1665" lang="en-US">
                <a:solidFill>
                  <a:srgbClr val="0F0F0F"/>
                </a:solidFill>
                <a:latin typeface="Cambria" panose="02040503050406030204" charset="0"/>
                <a:cs typeface="Cambria" panose="02040503050406030204" charset="0"/>
              </a:rPr>
              <a:t>Enhanced Security</a:t>
            </a:r>
            <a:r>
              <a:rPr altLang="en-US" dirty="0" sz="1665" lang="en-US">
                <a:solidFill>
                  <a:srgbClr val="0F0F0F"/>
                </a:solidFill>
                <a:latin typeface="Cambria" panose="02040503050406030204" charset="0"/>
                <a:cs typeface="Cambria" panose="02040503050406030204" charset="0"/>
              </a:rPr>
              <a:t>:</a:t>
            </a: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 Encryption and Obfuscation: By combining encryption and steganography, the hidden data is not only invisible.</a:t>
            </a:r>
            <a:endParaRPr altLang="en-US" dirty="0" sz="1665" lang="en-US">
              <a:solidFill>
                <a:srgbClr val="0F0F0F"/>
              </a:solidFill>
              <a:latin typeface="Cambria" panose="02040503050406030204" charset="0"/>
              <a:cs typeface="Cambria" panose="02040503050406030204" charset="0"/>
            </a:endParaRPr>
          </a:p>
          <a:p>
            <a:pPr indent="0" marL="0">
              <a:buNone/>
            </a:pP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3. </a:t>
            </a:r>
            <a:r>
              <a:rPr altLang="en-US" b="1" dirty="0" sz="1665" lang="en-US">
                <a:solidFill>
                  <a:srgbClr val="0F0F0F"/>
                </a:solidFill>
                <a:latin typeface="Cambria" panose="02040503050406030204" charset="0"/>
                <a:cs typeface="Cambria" panose="02040503050406030204" charset="0"/>
              </a:rPr>
              <a:t>Real</a:t>
            </a:r>
            <a:r>
              <a:rPr altLang="en-US" dirty="0" sz="1665" lang="en-US">
                <a:solidFill>
                  <a:srgbClr val="0F0F0F"/>
                </a:solidFill>
                <a:latin typeface="Cambria" panose="02040503050406030204" charset="0"/>
                <a:cs typeface="Cambria" panose="02040503050406030204" charset="0"/>
              </a:rPr>
              <a:t>-</a:t>
            </a:r>
            <a:r>
              <a:rPr altLang="en-US" b="1" dirty="0" sz="1665" lang="en-US">
                <a:solidFill>
                  <a:srgbClr val="0F0F0F"/>
                </a:solidFill>
                <a:latin typeface="Cambria" panose="02040503050406030204" charset="0"/>
                <a:cs typeface="Cambria" panose="02040503050406030204" charset="0"/>
              </a:rPr>
              <a:t>World Applications</a:t>
            </a:r>
            <a:r>
              <a:rPr altLang="en-US" dirty="0" sz="1665" lang="en-US">
                <a:solidFill>
                  <a:srgbClr val="0F0F0F"/>
                </a:solidFill>
                <a:latin typeface="Cambria" panose="02040503050406030204" charset="0"/>
                <a:cs typeface="Cambria" panose="02040503050406030204" charset="0"/>
              </a:rPr>
              <a:t>:</a:t>
            </a: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 Digital Forensics and Secret Communication: Steganography can be used to send secret messages.</a:t>
            </a: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 Watermarking for Copyright Protection: Artists and content creators can use steganography to hide copyright information.</a:t>
            </a:r>
            <a:endParaRPr altLang="en-US" dirty="0" sz="1665" lang="en-US">
              <a:solidFill>
                <a:srgbClr val="0F0F0F"/>
              </a:solidFill>
              <a:latin typeface="Cambria" panose="02040503050406030204" charset="0"/>
              <a:cs typeface="Cambria" panose="02040503050406030204" charset="0"/>
            </a:endParaRPr>
          </a:p>
          <a:p>
            <a:pPr indent="0" marL="0">
              <a:buNone/>
            </a:pP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4. </a:t>
            </a:r>
            <a:r>
              <a:rPr altLang="en-US" b="1" dirty="0" sz="1665" lang="en-US">
                <a:solidFill>
                  <a:srgbClr val="0F0F0F"/>
                </a:solidFill>
                <a:latin typeface="Cambria" panose="02040503050406030204" charset="0"/>
                <a:cs typeface="Cambria" panose="02040503050406030204" charset="0"/>
              </a:rPr>
              <a:t>Resilience Against Attacks</a:t>
            </a:r>
            <a:r>
              <a:rPr altLang="en-US" dirty="0" sz="1665" lang="en-US">
                <a:solidFill>
                  <a:srgbClr val="0F0F0F"/>
                </a:solidFill>
                <a:latin typeface="Cambria" panose="02040503050406030204" charset="0"/>
                <a:cs typeface="Cambria" panose="02040503050406030204" charset="0"/>
              </a:rPr>
              <a:t>:</a:t>
            </a: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 Robustness: Advanced steganography methods can make the hidden data resistant to various types of attacks like image compressiion.</a:t>
            </a:r>
            <a:endParaRPr altLang="en-US" dirty="0" sz="1665" lang="en-US">
              <a:solidFill>
                <a:srgbClr val="0F0F0F"/>
              </a:solidFill>
              <a:latin typeface="Cambria" panose="02040503050406030204" charset="0"/>
              <a:cs typeface="Cambria" panose="02040503050406030204" charset="0"/>
            </a:endParaRPr>
          </a:p>
          <a:p>
            <a:pPr indent="0" marL="0">
              <a:buNone/>
            </a:pP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5. </a:t>
            </a:r>
            <a:r>
              <a:rPr altLang="en-US" b="1" dirty="0" sz="1665" lang="en-US">
                <a:solidFill>
                  <a:srgbClr val="0F0F0F"/>
                </a:solidFill>
                <a:latin typeface="Cambria" panose="02040503050406030204" charset="0"/>
                <a:cs typeface="Cambria" panose="02040503050406030204" charset="0"/>
              </a:rPr>
              <a:t>Future </a:t>
            </a:r>
            <a:r>
              <a:rPr altLang="en-US" dirty="0" sz="1665" lang="en-US">
                <a:solidFill>
                  <a:srgbClr val="0F0F0F"/>
                </a:solidFill>
                <a:latin typeface="Cambria" panose="02040503050406030204" charset="0"/>
                <a:cs typeface="Cambria" panose="02040503050406030204" charset="0"/>
              </a:rPr>
              <a:t>of </a:t>
            </a:r>
            <a:r>
              <a:rPr altLang="en-US" b="1" dirty="0" sz="1665" lang="en-US">
                <a:solidFill>
                  <a:srgbClr val="0F0F0F"/>
                </a:solidFill>
                <a:latin typeface="Cambria" panose="02040503050406030204" charset="0"/>
                <a:cs typeface="Cambria" panose="02040503050406030204" charset="0"/>
              </a:rPr>
              <a:t>Privacy Protection</a:t>
            </a:r>
            <a:r>
              <a:rPr altLang="en-US" dirty="0" sz="1665" lang="en-US">
                <a:solidFill>
                  <a:srgbClr val="0F0F0F"/>
                </a:solidFill>
                <a:latin typeface="Cambria" panose="02040503050406030204" charset="0"/>
                <a:cs typeface="Cambria" panose="02040503050406030204" charset="0"/>
              </a:rPr>
              <a:t>:</a:t>
            </a:r>
            <a:endParaRPr altLang="en-US" dirty="0" sz="1665" lang="en-US">
              <a:solidFill>
                <a:srgbClr val="0F0F0F"/>
              </a:solidFill>
              <a:latin typeface="Cambria" panose="02040503050406030204" charset="0"/>
              <a:cs typeface="Cambria" panose="02040503050406030204" charset="0"/>
            </a:endParaRPr>
          </a:p>
          <a:p>
            <a:pPr indent="0" marL="0">
              <a:buNone/>
            </a:pPr>
            <a:r>
              <a:rPr altLang="en-US" dirty="0" sz="1665" lang="en-US">
                <a:solidFill>
                  <a:srgbClr val="0F0F0F"/>
                </a:solidFill>
                <a:latin typeface="Cambria" panose="02040503050406030204" charset="0"/>
                <a:cs typeface="Cambria" panose="02040503050406030204" charset="0"/>
              </a:rPr>
              <a:t>   - Next-Gen Privacy: As data privacy becomes increasingly important, steganography offers an innovative approach to secure and stealthy communication in the digital age. </a:t>
            </a:r>
            <a:endParaRPr altLang="en-US" dirty="0" sz="1665" lang="en-US">
              <a:solidFill>
                <a:srgbClr val="0F0F0F"/>
              </a:solidFill>
              <a:latin typeface="Cambria" panose="02040503050406030204" charset="0"/>
              <a:cs typeface="Cambria" panose="02040503050406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dirty="0" lang="en-IN">
                <a:solidFill>
                  <a:schemeClr val="accent1"/>
                </a:solidFill>
              </a:rPr>
              <a:t>End users</a:t>
            </a:r>
            <a:endParaRPr dirty="0" lang="en-IN">
              <a:solidFill>
                <a:schemeClr val="accent1"/>
              </a:solidFill>
            </a:endParaRPr>
          </a:p>
        </p:txBody>
      </p:sp>
      <p:sp>
        <p:nvSpPr>
          <p:cNvPr id="1048604" name="Content Placeholder 2"/>
          <p:cNvSpPr>
            <a:spLocks noGrp="1"/>
          </p:cNvSpPr>
          <p:nvPr>
            <p:ph idx="1"/>
          </p:nvPr>
        </p:nvSpPr>
        <p:spPr/>
        <p:txBody>
          <a:bodyPr>
            <a:noAutofit/>
          </a:bodyPr>
          <a:p>
            <a:r>
              <a:rPr altLang="en-US" dirty="0" sz="1200" lang="en-US">
                <a:latin typeface="Cambria" panose="02040503050406030204" charset="0"/>
                <a:cs typeface="Cambria" panose="02040503050406030204" charset="0"/>
              </a:rPr>
              <a:t>1.</a:t>
            </a:r>
            <a:r>
              <a:rPr altLang="en-US" b="1" dirty="0" sz="1200" lang="en-US">
                <a:latin typeface="Cambria" panose="02040503050406030204" charset="0"/>
                <a:cs typeface="Cambria" panose="02040503050406030204" charset="0"/>
              </a:rPr>
              <a:t>Government and Military Organizations</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For secure communication of sensitive data, especially in scenarios where traditional encryption methods might attract attention. </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2. </a:t>
            </a:r>
            <a:r>
              <a:rPr altLang="en-US" b="1" dirty="0" sz="1200" lang="en-US">
                <a:latin typeface="Cambria" panose="02040503050406030204" charset="0"/>
                <a:cs typeface="Cambria" panose="02040503050406030204" charset="0"/>
              </a:rPr>
              <a:t>Cybersecurity Experts</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Steganography can be used by cybersecurity professionals to test the resilience of their security systems or to covertly transfer threat intelligence between systems without detection.</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3. </a:t>
            </a:r>
            <a:r>
              <a:rPr altLang="en-US" b="1" dirty="0" sz="1200" lang="en-US">
                <a:latin typeface="Cambria" panose="02040503050406030204" charset="0"/>
                <a:cs typeface="Cambria" panose="02040503050406030204" charset="0"/>
              </a:rPr>
              <a:t>Journalists and Activists</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Hiding messages or files within images can be a means for journalists and human rights activists to safely share information in repressive environments.</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4. </a:t>
            </a:r>
            <a:r>
              <a:rPr altLang="en-US" b="1" dirty="0" sz="1200" lang="en-US">
                <a:latin typeface="Cambria" panose="02040503050406030204" charset="0"/>
                <a:cs typeface="Cambria" panose="02040503050406030204" charset="0"/>
              </a:rPr>
              <a:t>Digital Content Creators</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Content creators, such as artists or photographers, might use steganography to watermark their work with copyright information or to hide extra content within images as a part of digital storytelling.</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5. </a:t>
            </a:r>
            <a:r>
              <a:rPr altLang="en-US" b="1" dirty="0" sz="1200" lang="en-US">
                <a:latin typeface="Cambria" panose="02040503050406030204" charset="0"/>
                <a:cs typeface="Cambria" panose="02040503050406030204" charset="0"/>
              </a:rPr>
              <a:t>Healthcare Providers</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Use Case: Hospitals or medical professionals might use steganography to securely transmit patient data or sensitive medical records embedded within images.</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6. </a:t>
            </a:r>
            <a:r>
              <a:rPr altLang="en-US" b="1" dirty="0" sz="1200" lang="en-US">
                <a:latin typeface="Cambria" panose="02040503050406030204" charset="0"/>
                <a:cs typeface="Cambria" panose="02040503050406030204" charset="0"/>
              </a:rPr>
              <a:t>Social Media User</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Use Case: </a:t>
            </a:r>
            <a:r>
              <a:rPr altLang="en-US" b="1" dirty="0" sz="1200" lang="en-US">
                <a:latin typeface="Cambria" panose="02040503050406030204" charset="0"/>
                <a:cs typeface="Cambria" panose="02040503050406030204" charset="0"/>
              </a:rPr>
              <a:t>Individuals </a:t>
            </a:r>
            <a:r>
              <a:rPr altLang="en-US" dirty="0" sz="1200" lang="en-US">
                <a:latin typeface="Cambria" panose="02040503050406030204" charset="0"/>
                <a:cs typeface="Cambria" panose="02040503050406030204" charset="0"/>
              </a:rPr>
              <a:t>might use steganography to share private messages or hidden content </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7. </a:t>
            </a:r>
            <a:r>
              <a:rPr altLang="en-US" b="1" dirty="0" sz="1200" lang="en-US">
                <a:latin typeface="Cambria" panose="02040503050406030204" charset="0"/>
                <a:cs typeface="Cambria" panose="02040503050406030204" charset="0"/>
              </a:rPr>
              <a:t>Digital Forensics Experts</a:t>
            </a:r>
            <a:r>
              <a:rPr altLang="en-US" dirty="0" sz="1200" lang="en-US">
                <a:latin typeface="Cambria" panose="02040503050406030204" charset="0"/>
                <a:cs typeface="Cambria" panose="02040503050406030204" charset="0"/>
              </a:rPr>
              <a:t>:</a:t>
            </a:r>
            <a:endParaRPr altLang="en-US" dirty="0" sz="1200" lang="en-US">
              <a:latin typeface="Cambria" panose="02040503050406030204" charset="0"/>
              <a:cs typeface="Cambria" panose="02040503050406030204" charset="0"/>
            </a:endParaRPr>
          </a:p>
          <a:p>
            <a:r>
              <a:rPr altLang="en-US" dirty="0" sz="1200" lang="en-US">
                <a:latin typeface="Cambria" panose="02040503050406030204" charset="0"/>
                <a:cs typeface="Cambria" panose="02040503050406030204" charset="0"/>
              </a:rPr>
              <a:t>   - Use Case: Forensic professionals can utilize steganography to hide data in digital evidence or images while investigating cybercrimes or to track information over time.</a:t>
            </a:r>
            <a:endParaRPr altLang="en-US" dirty="0" sz="12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Picture 56"/>
          <p:cNvPicPr>
            <a:picLocks noChangeAspect="1"/>
          </p:cNvPicPr>
          <p:nvPr/>
        </p:nvPicPr>
        <p:blipFill>
          <a:blip xmlns:r="http://schemas.openxmlformats.org/officeDocument/2006/relationships" r:embed="rId1"/>
          <a:stretch>
            <a:fillRect/>
          </a:stretch>
        </p:blipFill>
        <p:spPr>
          <a:xfrm>
            <a:off x="519573" y="1732741"/>
            <a:ext cx="5099103" cy="2990396"/>
          </a:xfrm>
          <a:prstGeom prst="rect"/>
        </p:spPr>
      </p:pic>
      <p:pic>
        <p:nvPicPr>
          <p:cNvPr id="2097154" name="Picture 44"/>
          <p:cNvPicPr>
            <a:picLocks noChangeAspect="1"/>
          </p:cNvPicPr>
          <p:nvPr/>
        </p:nvPicPr>
        <p:blipFill>
          <a:blip xmlns:r="http://schemas.openxmlformats.org/officeDocument/2006/relationships" r:embed="rId2"/>
          <a:stretch>
            <a:fillRect/>
          </a:stretch>
        </p:blipFill>
        <p:spPr>
          <a:xfrm>
            <a:off x="6027174" y="1762239"/>
            <a:ext cx="5418311" cy="2990395"/>
          </a:xfrm>
          <a:prstGeom prst="rect"/>
        </p:spPr>
      </p:pic>
      <p:sp>
        <p:nvSpPr>
          <p:cNvPr id="1048608" name="TextBox 17"/>
          <p:cNvSpPr txBox="1"/>
          <p:nvPr/>
        </p:nvSpPr>
        <p:spPr>
          <a:xfrm>
            <a:off x="581192" y="644123"/>
            <a:ext cx="5211097" cy="477054"/>
          </a:xfrm>
          <a:prstGeom prst="rect"/>
          <a:noFill/>
        </p:spPr>
        <p:txBody>
          <a:bodyPr rtlCol="0" wrap="square">
            <a:spAutoFit/>
          </a:bodyPr>
          <a:p>
            <a:r>
              <a:rPr b="1" dirty="0" sz="2500" lang="en-IN">
                <a:solidFill>
                  <a:schemeClr val="accent1"/>
                </a:solidFill>
              </a:rPr>
              <a:t>Results</a:t>
            </a:r>
            <a:endParaRPr b="1" dirty="0" sz="2500" lang="en-IN">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Picture 46"/>
          <p:cNvPicPr>
            <a:picLocks noChangeAspect="1"/>
          </p:cNvPicPr>
          <p:nvPr/>
        </p:nvPicPr>
        <p:blipFill>
          <a:blip xmlns:r="http://schemas.openxmlformats.org/officeDocument/2006/relationships" r:embed="rId1"/>
          <a:stretch>
            <a:fillRect/>
          </a:stretch>
        </p:blipFill>
        <p:spPr>
          <a:xfrm>
            <a:off x="7086755" y="1186649"/>
            <a:ext cx="4601639" cy="3034800"/>
          </a:xfrm>
          <a:prstGeom prst="rect"/>
        </p:spPr>
      </p:pic>
      <p:pic>
        <p:nvPicPr>
          <p:cNvPr id="2097160" name=""/>
          <p:cNvPicPr>
            <a:picLocks/>
          </p:cNvPicPr>
          <p:nvPr/>
        </p:nvPicPr>
        <p:blipFill>
          <a:blip xmlns:r="http://schemas.openxmlformats.org/officeDocument/2006/relationships" r:embed="rId2"/>
          <a:stretch>
            <a:fillRect/>
          </a:stretch>
        </p:blipFill>
        <p:spPr>
          <a:xfrm rot="0">
            <a:off x="2099248" y="1334008"/>
            <a:ext cx="3975104" cy="363906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7" name="Picture 2"/>
          <p:cNvPicPr>
            <a:picLocks noChangeAspect="1"/>
          </p:cNvPicPr>
          <p:nvPr/>
        </p:nvPicPr>
        <p:blipFill>
          <a:blip xmlns:r="http://schemas.openxmlformats.org/officeDocument/2006/relationships" r:embed="rId1"/>
          <a:stretch>
            <a:fillRect/>
          </a:stretch>
        </p:blipFill>
        <p:spPr>
          <a:xfrm>
            <a:off x="3133093" y="1034845"/>
            <a:ext cx="5222114" cy="4788310"/>
          </a:xfrm>
          <a:prstGeom prst="rect"/>
        </p:spPr>
      </p:pic>
      <p:sp>
        <p:nvSpPr>
          <p:cNvPr id="1048609" name="Text Box 3"/>
          <p:cNvSpPr txBox="1"/>
          <p:nvPr/>
        </p:nvSpPr>
        <p:spPr>
          <a:xfrm>
            <a:off x="781050" y="2376805"/>
            <a:ext cx="4700905" cy="447675"/>
          </a:xfrm>
          <a:prstGeom prst="rect"/>
          <a:noFill/>
        </p:spPr>
        <p:txBody>
          <a:bodyPr rtlCol="0" wrap="square">
            <a:noAutofit/>
          </a:bodyPr>
          <a:p>
            <a:r>
              <a:rPr lang="en-US"/>
              <a:t>figue:encrypted image</a:t>
            </a:r>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Snehitha Savula</cp:lastModifiedBy>
  <dcterms:created xsi:type="dcterms:W3CDTF">2021-05-26T05:50:00Z</dcterms:created>
  <dcterms:modified xsi:type="dcterms:W3CDTF">2025-02-26T03:53:45Z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EB4EECB9C7CF415B951799F4A751B19F_12</vt:lpwstr>
  </property>
  <property fmtid="{D5CDD505-2E9C-101B-9397-08002B2CF9AE}" pid="4" name="KSOProductBuildVer">
    <vt:lpwstr>1033-12.2.0.20323</vt:lpwstr>
  </property>
</Properties>
</file>