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68c7a96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68c7a96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68c7a9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68c7a9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468c7a96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468c7a96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68c7a96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68c7a96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68c7a9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68c7a9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68c7a96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68c7a96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68c7a96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68c7a96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68c7a96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68c7a96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468c7a96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468c7a96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68c7a9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68c7a9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68c7a9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68c7a9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468c7a9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468c7a9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468c7a9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468c7a9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68c7a9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68c7a9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68c7a9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68c7a9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468c7a96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468c7a96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Linearizability and Ordering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(Counter, NodeId) - gives us a total order</a:t>
            </a:r>
            <a:endParaRPr/>
          </a:p>
        </p:txBody>
      </p:sp>
      <p:pic>
        <p:nvPicPr>
          <p:cNvPr id="122" name="Google Shape;122;p22"/>
          <p:cNvPicPr preferRelativeResize="0"/>
          <p:nvPr/>
        </p:nvPicPr>
        <p:blipFill>
          <a:blip r:embed="rId3">
            <a:alphaModFix/>
          </a:blip>
          <a:stretch>
            <a:fillRect/>
          </a:stretch>
        </p:blipFill>
        <p:spPr>
          <a:xfrm>
            <a:off x="440350" y="2509200"/>
            <a:ext cx="604550" cy="604550"/>
          </a:xfrm>
          <a:prstGeom prst="rect">
            <a:avLst/>
          </a:prstGeom>
          <a:noFill/>
          <a:ln>
            <a:noFill/>
          </a:ln>
        </p:spPr>
      </p:pic>
      <p:pic>
        <p:nvPicPr>
          <p:cNvPr id="123" name="Google Shape;123;p22"/>
          <p:cNvPicPr preferRelativeResize="0"/>
          <p:nvPr/>
        </p:nvPicPr>
        <p:blipFill>
          <a:blip r:embed="rId3">
            <a:alphaModFix/>
          </a:blip>
          <a:stretch>
            <a:fillRect/>
          </a:stretch>
        </p:blipFill>
        <p:spPr>
          <a:xfrm>
            <a:off x="440350" y="3313800"/>
            <a:ext cx="604550" cy="604550"/>
          </a:xfrm>
          <a:prstGeom prst="rect">
            <a:avLst/>
          </a:prstGeom>
          <a:noFill/>
          <a:ln>
            <a:noFill/>
          </a:ln>
        </p:spPr>
      </p:pic>
      <p:pic>
        <p:nvPicPr>
          <p:cNvPr id="124" name="Google Shape;124;p22"/>
          <p:cNvPicPr preferRelativeResize="0"/>
          <p:nvPr/>
        </p:nvPicPr>
        <p:blipFill>
          <a:blip r:embed="rId4">
            <a:alphaModFix/>
          </a:blip>
          <a:stretch>
            <a:fillRect/>
          </a:stretch>
        </p:blipFill>
        <p:spPr>
          <a:xfrm>
            <a:off x="387215" y="1805500"/>
            <a:ext cx="710809" cy="572700"/>
          </a:xfrm>
          <a:prstGeom prst="rect">
            <a:avLst/>
          </a:prstGeom>
          <a:noFill/>
          <a:ln>
            <a:noFill/>
          </a:ln>
        </p:spPr>
      </p:pic>
      <p:pic>
        <p:nvPicPr>
          <p:cNvPr id="125" name="Google Shape;125;p22"/>
          <p:cNvPicPr preferRelativeResize="0"/>
          <p:nvPr/>
        </p:nvPicPr>
        <p:blipFill>
          <a:blip r:embed="rId4">
            <a:alphaModFix/>
          </a:blip>
          <a:stretch>
            <a:fillRect/>
          </a:stretch>
        </p:blipFill>
        <p:spPr>
          <a:xfrm>
            <a:off x="387215" y="4086500"/>
            <a:ext cx="710809" cy="572700"/>
          </a:xfrm>
          <a:prstGeom prst="rect">
            <a:avLst/>
          </a:prstGeom>
          <a:noFill/>
          <a:ln>
            <a:noFill/>
          </a:ln>
        </p:spPr>
      </p:pic>
      <p:cxnSp>
        <p:nvCxnSpPr>
          <p:cNvPr id="126" name="Google Shape;126;p22"/>
          <p:cNvCxnSpPr/>
          <p:nvPr/>
        </p:nvCxnSpPr>
        <p:spPr>
          <a:xfrm>
            <a:off x="1741400"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27" name="Google Shape;127;p22"/>
          <p:cNvSpPr txBox="1"/>
          <p:nvPr/>
        </p:nvSpPr>
        <p:spPr>
          <a:xfrm>
            <a:off x="1496000"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(1, 1)</a:t>
            </a:r>
            <a:endParaRPr sz="1000">
              <a:solidFill>
                <a:schemeClr val="dk1"/>
              </a:solidFill>
            </a:endParaRPr>
          </a:p>
        </p:txBody>
      </p:sp>
      <p:cxnSp>
        <p:nvCxnSpPr>
          <p:cNvPr id="128" name="Google Shape;128;p22"/>
          <p:cNvCxnSpPr/>
          <p:nvPr/>
        </p:nvCxnSpPr>
        <p:spPr>
          <a:xfrm rot="10800000">
            <a:off x="174140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29" name="Google Shape;129;p22"/>
          <p:cNvSpPr txBox="1"/>
          <p:nvPr/>
        </p:nvSpPr>
        <p:spPr>
          <a:xfrm>
            <a:off x="149600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(1, 2)</a:t>
            </a:r>
            <a:endParaRPr sz="1000">
              <a:solidFill>
                <a:schemeClr val="dk1"/>
              </a:solidFill>
            </a:endParaRPr>
          </a:p>
        </p:txBody>
      </p:sp>
      <p:cxnSp>
        <p:nvCxnSpPr>
          <p:cNvPr id="130" name="Google Shape;130;p22"/>
          <p:cNvCxnSpPr/>
          <p:nvPr/>
        </p:nvCxnSpPr>
        <p:spPr>
          <a:xfrm rot="10800000">
            <a:off x="2404775"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31" name="Google Shape;131;p22"/>
          <p:cNvSpPr txBox="1"/>
          <p:nvPr/>
        </p:nvSpPr>
        <p:spPr>
          <a:xfrm>
            <a:off x="2159375"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(2, 2)</a:t>
            </a:r>
            <a:endParaRPr sz="1000">
              <a:solidFill>
                <a:schemeClr val="dk1"/>
              </a:solidFill>
            </a:endParaRPr>
          </a:p>
        </p:txBody>
      </p:sp>
      <p:cxnSp>
        <p:nvCxnSpPr>
          <p:cNvPr id="132" name="Google Shape;132;p22"/>
          <p:cNvCxnSpPr/>
          <p:nvPr/>
        </p:nvCxnSpPr>
        <p:spPr>
          <a:xfrm rot="10800000">
            <a:off x="306815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33" name="Google Shape;133;p22"/>
          <p:cNvSpPr txBox="1"/>
          <p:nvPr/>
        </p:nvSpPr>
        <p:spPr>
          <a:xfrm>
            <a:off x="282275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(3, 2)</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(Counter, NodeId) - gives us a total order</a:t>
            </a:r>
            <a:endParaRPr/>
          </a:p>
        </p:txBody>
      </p:sp>
      <p:pic>
        <p:nvPicPr>
          <p:cNvPr id="140" name="Google Shape;140;p23"/>
          <p:cNvPicPr preferRelativeResize="0"/>
          <p:nvPr/>
        </p:nvPicPr>
        <p:blipFill>
          <a:blip r:embed="rId3">
            <a:alphaModFix/>
          </a:blip>
          <a:stretch>
            <a:fillRect/>
          </a:stretch>
        </p:blipFill>
        <p:spPr>
          <a:xfrm>
            <a:off x="440350" y="2509200"/>
            <a:ext cx="604550" cy="604550"/>
          </a:xfrm>
          <a:prstGeom prst="rect">
            <a:avLst/>
          </a:prstGeom>
          <a:noFill/>
          <a:ln>
            <a:noFill/>
          </a:ln>
        </p:spPr>
      </p:pic>
      <p:pic>
        <p:nvPicPr>
          <p:cNvPr id="141" name="Google Shape;141;p23"/>
          <p:cNvPicPr preferRelativeResize="0"/>
          <p:nvPr/>
        </p:nvPicPr>
        <p:blipFill>
          <a:blip r:embed="rId3">
            <a:alphaModFix/>
          </a:blip>
          <a:stretch>
            <a:fillRect/>
          </a:stretch>
        </p:blipFill>
        <p:spPr>
          <a:xfrm>
            <a:off x="440350" y="3313800"/>
            <a:ext cx="604550" cy="6045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87215" y="1805500"/>
            <a:ext cx="710809" cy="572700"/>
          </a:xfrm>
          <a:prstGeom prst="rect">
            <a:avLst/>
          </a:prstGeom>
          <a:noFill/>
          <a:ln>
            <a:noFill/>
          </a:ln>
        </p:spPr>
      </p:pic>
      <p:pic>
        <p:nvPicPr>
          <p:cNvPr id="143" name="Google Shape;143;p23"/>
          <p:cNvPicPr preferRelativeResize="0"/>
          <p:nvPr/>
        </p:nvPicPr>
        <p:blipFill>
          <a:blip r:embed="rId4">
            <a:alphaModFix/>
          </a:blip>
          <a:stretch>
            <a:fillRect/>
          </a:stretch>
        </p:blipFill>
        <p:spPr>
          <a:xfrm>
            <a:off x="387215" y="4086500"/>
            <a:ext cx="710809" cy="572700"/>
          </a:xfrm>
          <a:prstGeom prst="rect">
            <a:avLst/>
          </a:prstGeom>
          <a:noFill/>
          <a:ln>
            <a:noFill/>
          </a:ln>
        </p:spPr>
      </p:pic>
      <p:cxnSp>
        <p:nvCxnSpPr>
          <p:cNvPr id="144" name="Google Shape;144;p23"/>
          <p:cNvCxnSpPr/>
          <p:nvPr/>
        </p:nvCxnSpPr>
        <p:spPr>
          <a:xfrm>
            <a:off x="1741400"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45" name="Google Shape;145;p23"/>
          <p:cNvSpPr txBox="1"/>
          <p:nvPr/>
        </p:nvSpPr>
        <p:spPr>
          <a:xfrm>
            <a:off x="1496000"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(1, 1)</a:t>
            </a:r>
            <a:endParaRPr sz="1000">
              <a:solidFill>
                <a:schemeClr val="dk1"/>
              </a:solidFill>
            </a:endParaRPr>
          </a:p>
        </p:txBody>
      </p:sp>
      <p:cxnSp>
        <p:nvCxnSpPr>
          <p:cNvPr id="146" name="Google Shape;146;p23"/>
          <p:cNvCxnSpPr/>
          <p:nvPr/>
        </p:nvCxnSpPr>
        <p:spPr>
          <a:xfrm rot="10800000">
            <a:off x="174140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47" name="Google Shape;147;p23"/>
          <p:cNvSpPr txBox="1"/>
          <p:nvPr/>
        </p:nvSpPr>
        <p:spPr>
          <a:xfrm>
            <a:off x="149600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(1, 2)</a:t>
            </a:r>
            <a:endParaRPr sz="1000">
              <a:solidFill>
                <a:schemeClr val="dk1"/>
              </a:solidFill>
            </a:endParaRPr>
          </a:p>
        </p:txBody>
      </p:sp>
      <p:cxnSp>
        <p:nvCxnSpPr>
          <p:cNvPr id="148" name="Google Shape;148;p23"/>
          <p:cNvCxnSpPr/>
          <p:nvPr/>
        </p:nvCxnSpPr>
        <p:spPr>
          <a:xfrm rot="10800000">
            <a:off x="2404775"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49" name="Google Shape;149;p23"/>
          <p:cNvSpPr txBox="1"/>
          <p:nvPr/>
        </p:nvSpPr>
        <p:spPr>
          <a:xfrm>
            <a:off x="2159375"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(2, 2)</a:t>
            </a:r>
            <a:endParaRPr sz="1000">
              <a:solidFill>
                <a:schemeClr val="dk1"/>
              </a:solidFill>
            </a:endParaRPr>
          </a:p>
        </p:txBody>
      </p:sp>
      <p:cxnSp>
        <p:nvCxnSpPr>
          <p:cNvPr id="150" name="Google Shape;150;p23"/>
          <p:cNvCxnSpPr/>
          <p:nvPr/>
        </p:nvCxnSpPr>
        <p:spPr>
          <a:xfrm rot="10800000">
            <a:off x="306815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51" name="Google Shape;151;p23"/>
          <p:cNvSpPr txBox="1"/>
          <p:nvPr/>
        </p:nvSpPr>
        <p:spPr>
          <a:xfrm>
            <a:off x="282275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(3, 2)</a:t>
            </a:r>
            <a:endParaRPr sz="1000">
              <a:solidFill>
                <a:schemeClr val="dk1"/>
              </a:solidFill>
            </a:endParaRPr>
          </a:p>
        </p:txBody>
      </p:sp>
      <p:cxnSp>
        <p:nvCxnSpPr>
          <p:cNvPr id="152" name="Google Shape;152;p23"/>
          <p:cNvCxnSpPr>
            <a:endCxn id="153" idx="0"/>
          </p:cNvCxnSpPr>
          <p:nvPr/>
        </p:nvCxnSpPr>
        <p:spPr>
          <a:xfrm>
            <a:off x="3783100" y="2016948"/>
            <a:ext cx="0" cy="1254900"/>
          </a:xfrm>
          <a:prstGeom prst="straightConnector1">
            <a:avLst/>
          </a:prstGeom>
          <a:noFill/>
          <a:ln cap="flat" cmpd="sng" w="28575">
            <a:solidFill>
              <a:schemeClr val="dk1"/>
            </a:solidFill>
            <a:prstDash val="solid"/>
            <a:round/>
            <a:headEnd len="med" w="med" type="none"/>
            <a:tailEnd len="med" w="med" type="triangle"/>
          </a:ln>
        </p:spPr>
      </p:cxnSp>
      <p:sp>
        <p:nvSpPr>
          <p:cNvPr id="153" name="Google Shape;153;p23"/>
          <p:cNvSpPr txBox="1"/>
          <p:nvPr/>
        </p:nvSpPr>
        <p:spPr>
          <a:xfrm>
            <a:off x="3537700" y="3271848"/>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(4, 2)</a:t>
            </a:r>
            <a:endParaRPr sz="1000">
              <a:solidFill>
                <a:schemeClr val="dk1"/>
              </a:solidFill>
            </a:endParaRPr>
          </a:p>
        </p:txBody>
      </p:sp>
      <p:cxnSp>
        <p:nvCxnSpPr>
          <p:cNvPr id="154" name="Google Shape;154;p23"/>
          <p:cNvCxnSpPr/>
          <p:nvPr/>
        </p:nvCxnSpPr>
        <p:spPr>
          <a:xfrm>
            <a:off x="4538375"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55" name="Google Shape;155;p23"/>
          <p:cNvSpPr txBox="1"/>
          <p:nvPr/>
        </p:nvSpPr>
        <p:spPr>
          <a:xfrm>
            <a:off x="4292975"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(5, 1)</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a:t>
            </a:r>
            <a:endParaRPr/>
          </a:p>
        </p:txBody>
      </p:sp>
      <p:sp>
        <p:nvSpPr>
          <p:cNvPr id="161" name="Google Shape;16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(Counter, NodeId) - gives us a total order</a:t>
            </a:r>
            <a:endParaRPr/>
          </a:p>
        </p:txBody>
      </p:sp>
      <p:pic>
        <p:nvPicPr>
          <p:cNvPr id="162" name="Google Shape;162;p24"/>
          <p:cNvPicPr preferRelativeResize="0"/>
          <p:nvPr/>
        </p:nvPicPr>
        <p:blipFill>
          <a:blip r:embed="rId3">
            <a:alphaModFix/>
          </a:blip>
          <a:stretch>
            <a:fillRect/>
          </a:stretch>
        </p:blipFill>
        <p:spPr>
          <a:xfrm>
            <a:off x="440350" y="2509200"/>
            <a:ext cx="604550" cy="604550"/>
          </a:xfrm>
          <a:prstGeom prst="rect">
            <a:avLst/>
          </a:prstGeom>
          <a:noFill/>
          <a:ln>
            <a:noFill/>
          </a:ln>
        </p:spPr>
      </p:pic>
      <p:pic>
        <p:nvPicPr>
          <p:cNvPr id="163" name="Google Shape;163;p24"/>
          <p:cNvPicPr preferRelativeResize="0"/>
          <p:nvPr/>
        </p:nvPicPr>
        <p:blipFill>
          <a:blip r:embed="rId3">
            <a:alphaModFix/>
          </a:blip>
          <a:stretch>
            <a:fillRect/>
          </a:stretch>
        </p:blipFill>
        <p:spPr>
          <a:xfrm>
            <a:off x="440350" y="3313800"/>
            <a:ext cx="604550" cy="604550"/>
          </a:xfrm>
          <a:prstGeom prst="rect">
            <a:avLst/>
          </a:prstGeom>
          <a:noFill/>
          <a:ln>
            <a:noFill/>
          </a:ln>
        </p:spPr>
      </p:pic>
      <p:pic>
        <p:nvPicPr>
          <p:cNvPr id="164" name="Google Shape;164;p24"/>
          <p:cNvPicPr preferRelativeResize="0"/>
          <p:nvPr/>
        </p:nvPicPr>
        <p:blipFill>
          <a:blip r:embed="rId4">
            <a:alphaModFix/>
          </a:blip>
          <a:stretch>
            <a:fillRect/>
          </a:stretch>
        </p:blipFill>
        <p:spPr>
          <a:xfrm>
            <a:off x="387215" y="1805500"/>
            <a:ext cx="710809" cy="572700"/>
          </a:xfrm>
          <a:prstGeom prst="rect">
            <a:avLst/>
          </a:prstGeom>
          <a:noFill/>
          <a:ln>
            <a:noFill/>
          </a:ln>
        </p:spPr>
      </p:pic>
      <p:pic>
        <p:nvPicPr>
          <p:cNvPr id="165" name="Google Shape;165;p24"/>
          <p:cNvPicPr preferRelativeResize="0"/>
          <p:nvPr/>
        </p:nvPicPr>
        <p:blipFill>
          <a:blip r:embed="rId4">
            <a:alphaModFix/>
          </a:blip>
          <a:stretch>
            <a:fillRect/>
          </a:stretch>
        </p:blipFill>
        <p:spPr>
          <a:xfrm>
            <a:off x="387215" y="4086500"/>
            <a:ext cx="710809" cy="572700"/>
          </a:xfrm>
          <a:prstGeom prst="rect">
            <a:avLst/>
          </a:prstGeom>
          <a:noFill/>
          <a:ln>
            <a:noFill/>
          </a:ln>
        </p:spPr>
      </p:pic>
      <p:cxnSp>
        <p:nvCxnSpPr>
          <p:cNvPr id="166" name="Google Shape;166;p24"/>
          <p:cNvCxnSpPr/>
          <p:nvPr/>
        </p:nvCxnSpPr>
        <p:spPr>
          <a:xfrm>
            <a:off x="1741400"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67" name="Google Shape;167;p24"/>
          <p:cNvSpPr txBox="1"/>
          <p:nvPr/>
        </p:nvSpPr>
        <p:spPr>
          <a:xfrm>
            <a:off x="1496000"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(1, 1)</a:t>
            </a:r>
            <a:endParaRPr sz="1000">
              <a:solidFill>
                <a:schemeClr val="dk1"/>
              </a:solidFill>
            </a:endParaRPr>
          </a:p>
        </p:txBody>
      </p:sp>
      <p:cxnSp>
        <p:nvCxnSpPr>
          <p:cNvPr id="168" name="Google Shape;168;p24"/>
          <p:cNvCxnSpPr/>
          <p:nvPr/>
        </p:nvCxnSpPr>
        <p:spPr>
          <a:xfrm rot="10800000">
            <a:off x="174140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69" name="Google Shape;169;p24"/>
          <p:cNvSpPr txBox="1"/>
          <p:nvPr/>
        </p:nvSpPr>
        <p:spPr>
          <a:xfrm>
            <a:off x="149600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(1, 2)</a:t>
            </a:r>
            <a:endParaRPr sz="1000">
              <a:solidFill>
                <a:schemeClr val="dk1"/>
              </a:solidFill>
            </a:endParaRPr>
          </a:p>
        </p:txBody>
      </p:sp>
      <p:cxnSp>
        <p:nvCxnSpPr>
          <p:cNvPr id="170" name="Google Shape;170;p24"/>
          <p:cNvCxnSpPr/>
          <p:nvPr/>
        </p:nvCxnSpPr>
        <p:spPr>
          <a:xfrm rot="10800000">
            <a:off x="2404775"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71" name="Google Shape;171;p24"/>
          <p:cNvSpPr txBox="1"/>
          <p:nvPr/>
        </p:nvSpPr>
        <p:spPr>
          <a:xfrm>
            <a:off x="2159375"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(2, 2)</a:t>
            </a:r>
            <a:endParaRPr sz="1000">
              <a:solidFill>
                <a:schemeClr val="dk1"/>
              </a:solidFill>
            </a:endParaRPr>
          </a:p>
        </p:txBody>
      </p:sp>
      <p:cxnSp>
        <p:nvCxnSpPr>
          <p:cNvPr id="172" name="Google Shape;172;p24"/>
          <p:cNvCxnSpPr/>
          <p:nvPr/>
        </p:nvCxnSpPr>
        <p:spPr>
          <a:xfrm rot="10800000">
            <a:off x="306815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73" name="Google Shape;173;p24"/>
          <p:cNvSpPr txBox="1"/>
          <p:nvPr/>
        </p:nvSpPr>
        <p:spPr>
          <a:xfrm>
            <a:off x="282275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(3, 2)</a:t>
            </a:r>
            <a:endParaRPr sz="1000">
              <a:solidFill>
                <a:schemeClr val="dk1"/>
              </a:solidFill>
            </a:endParaRPr>
          </a:p>
        </p:txBody>
      </p:sp>
      <p:cxnSp>
        <p:nvCxnSpPr>
          <p:cNvPr id="174" name="Google Shape;174;p24"/>
          <p:cNvCxnSpPr>
            <a:endCxn id="175" idx="0"/>
          </p:cNvCxnSpPr>
          <p:nvPr/>
        </p:nvCxnSpPr>
        <p:spPr>
          <a:xfrm>
            <a:off x="3783100" y="2016948"/>
            <a:ext cx="0" cy="1254900"/>
          </a:xfrm>
          <a:prstGeom prst="straightConnector1">
            <a:avLst/>
          </a:prstGeom>
          <a:noFill/>
          <a:ln cap="flat" cmpd="sng" w="28575">
            <a:solidFill>
              <a:schemeClr val="dk1"/>
            </a:solidFill>
            <a:prstDash val="solid"/>
            <a:round/>
            <a:headEnd len="med" w="med" type="none"/>
            <a:tailEnd len="med" w="med" type="triangle"/>
          </a:ln>
        </p:spPr>
      </p:cxnSp>
      <p:sp>
        <p:nvSpPr>
          <p:cNvPr id="175" name="Google Shape;175;p24"/>
          <p:cNvSpPr txBox="1"/>
          <p:nvPr/>
        </p:nvSpPr>
        <p:spPr>
          <a:xfrm>
            <a:off x="3537700" y="3271848"/>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(4, 2)</a:t>
            </a:r>
            <a:endParaRPr sz="1000">
              <a:solidFill>
                <a:schemeClr val="dk1"/>
              </a:solidFill>
            </a:endParaRPr>
          </a:p>
        </p:txBody>
      </p:sp>
      <p:cxnSp>
        <p:nvCxnSpPr>
          <p:cNvPr id="176" name="Google Shape;176;p24"/>
          <p:cNvCxnSpPr/>
          <p:nvPr/>
        </p:nvCxnSpPr>
        <p:spPr>
          <a:xfrm>
            <a:off x="4538375"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77" name="Google Shape;177;p24"/>
          <p:cNvSpPr txBox="1"/>
          <p:nvPr/>
        </p:nvSpPr>
        <p:spPr>
          <a:xfrm>
            <a:off x="4292975"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(5, 1)</a:t>
            </a:r>
            <a:endParaRPr sz="1000">
              <a:solidFill>
                <a:schemeClr val="dk1"/>
              </a:solidFill>
            </a:endParaRPr>
          </a:p>
        </p:txBody>
      </p:sp>
      <p:sp>
        <p:nvSpPr>
          <p:cNvPr id="178" name="Google Shape;178;p24"/>
          <p:cNvSpPr txBox="1"/>
          <p:nvPr/>
        </p:nvSpPr>
        <p:spPr>
          <a:xfrm>
            <a:off x="5412450" y="1304375"/>
            <a:ext cx="3106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Every client and replica keeps track of the highest counter it has seen and if it sees a higher one, it skips to that number. Use an arbitrary tiebreaking order for nodeIds if the counters are the same.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 order:</a:t>
            </a:r>
            <a:endParaRPr>
              <a:solidFill>
                <a:schemeClr val="dk1"/>
              </a:solidFill>
            </a:endParaRPr>
          </a:p>
          <a:p>
            <a:pPr indent="0" lvl="0" marL="0" rtl="0" algn="l">
              <a:spcBef>
                <a:spcPts val="0"/>
              </a:spcBef>
              <a:spcAft>
                <a:spcPts val="0"/>
              </a:spcAft>
              <a:buNone/>
            </a:pPr>
            <a:r>
              <a:rPr lang="en">
                <a:solidFill>
                  <a:schemeClr val="dk1"/>
                </a:solidFill>
              </a:rPr>
              <a:t>(1, 1)</a:t>
            </a:r>
            <a:endParaRPr>
              <a:solidFill>
                <a:schemeClr val="dk1"/>
              </a:solidFill>
            </a:endParaRPr>
          </a:p>
          <a:p>
            <a:pPr indent="0" lvl="0" marL="0" rtl="0" algn="l">
              <a:spcBef>
                <a:spcPts val="0"/>
              </a:spcBef>
              <a:spcAft>
                <a:spcPts val="0"/>
              </a:spcAft>
              <a:buNone/>
            </a:pPr>
            <a:r>
              <a:rPr lang="en">
                <a:solidFill>
                  <a:schemeClr val="dk1"/>
                </a:solidFill>
              </a:rPr>
              <a:t>(1, 2)</a:t>
            </a:r>
            <a:endParaRPr>
              <a:solidFill>
                <a:schemeClr val="dk1"/>
              </a:solidFill>
            </a:endParaRPr>
          </a:p>
          <a:p>
            <a:pPr indent="0" lvl="0" marL="0" rtl="0" algn="l">
              <a:spcBef>
                <a:spcPts val="0"/>
              </a:spcBef>
              <a:spcAft>
                <a:spcPts val="0"/>
              </a:spcAft>
              <a:buNone/>
            </a:pPr>
            <a:r>
              <a:rPr lang="en">
                <a:solidFill>
                  <a:schemeClr val="dk1"/>
                </a:solidFill>
              </a:rPr>
              <a:t>(2, 2)</a:t>
            </a:r>
            <a:endParaRPr>
              <a:solidFill>
                <a:schemeClr val="dk1"/>
              </a:solidFill>
            </a:endParaRPr>
          </a:p>
          <a:p>
            <a:pPr indent="0" lvl="0" marL="0" rtl="0" algn="l">
              <a:spcBef>
                <a:spcPts val="0"/>
              </a:spcBef>
              <a:spcAft>
                <a:spcPts val="0"/>
              </a:spcAft>
              <a:buNone/>
            </a:pPr>
            <a:r>
              <a:rPr lang="en">
                <a:solidFill>
                  <a:schemeClr val="dk1"/>
                </a:solidFill>
              </a:rPr>
              <a:t>(3, 2)</a:t>
            </a:r>
            <a:endParaRPr>
              <a:solidFill>
                <a:schemeClr val="dk1"/>
              </a:solidFill>
            </a:endParaRPr>
          </a:p>
          <a:p>
            <a:pPr indent="0" lvl="0" marL="0" rtl="0" algn="l">
              <a:spcBef>
                <a:spcPts val="0"/>
              </a:spcBef>
              <a:spcAft>
                <a:spcPts val="0"/>
              </a:spcAft>
              <a:buNone/>
            </a:pPr>
            <a:r>
              <a:rPr lang="en">
                <a:solidFill>
                  <a:schemeClr val="dk1"/>
                </a:solidFill>
              </a:rPr>
              <a:t>(4, 2)</a:t>
            </a:r>
            <a:endParaRPr>
              <a:solidFill>
                <a:schemeClr val="dk1"/>
              </a:solidFill>
            </a:endParaRPr>
          </a:p>
          <a:p>
            <a:pPr indent="0" lvl="0" marL="0" rtl="0" algn="l">
              <a:spcBef>
                <a:spcPts val="0"/>
              </a:spcBef>
              <a:spcAft>
                <a:spcPts val="0"/>
              </a:spcAft>
              <a:buNone/>
            </a:pPr>
            <a:r>
              <a:rPr lang="en">
                <a:solidFill>
                  <a:schemeClr val="dk1"/>
                </a:solidFill>
              </a:rPr>
              <a:t>(5, 1)</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Timestamps Tradeoffs</a:t>
            </a:r>
            <a:endParaRPr/>
          </a:p>
        </p:txBody>
      </p:sp>
      <p:sp>
        <p:nvSpPr>
          <p:cNvPr id="184" name="Google Shape;18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Lamport Timestamps vs. Version Vectors:</a:t>
            </a:r>
            <a:endParaRPr/>
          </a:p>
          <a:p>
            <a:pPr indent="-342900" lvl="0" marL="457200" rtl="0" algn="l">
              <a:spcBef>
                <a:spcPts val="1200"/>
              </a:spcBef>
              <a:spcAft>
                <a:spcPts val="0"/>
              </a:spcAft>
              <a:buSzPts val="1800"/>
              <a:buChar char="●"/>
            </a:pPr>
            <a:r>
              <a:rPr lang="en"/>
              <a:t>Lamport Timestamps take less space (O(1) vs. O(n))</a:t>
            </a:r>
            <a:endParaRPr/>
          </a:p>
          <a:p>
            <a:pPr indent="-342900" lvl="0" marL="457200" rtl="0" algn="l">
              <a:spcBef>
                <a:spcPts val="0"/>
              </a:spcBef>
              <a:spcAft>
                <a:spcPts val="0"/>
              </a:spcAft>
              <a:buSzPts val="1800"/>
              <a:buChar char="●"/>
            </a:pPr>
            <a:r>
              <a:rPr lang="en"/>
              <a:t>Version Vectors can express concurrent operations since they are a partial ordering, whereas Lamport Timestamps do not since they are a total order</a:t>
            </a:r>
            <a:endParaRPr/>
          </a:p>
          <a:p>
            <a:pPr indent="-317500" lvl="1" marL="914400" rtl="0" algn="l">
              <a:spcBef>
                <a:spcPts val="0"/>
              </a:spcBef>
              <a:spcAft>
                <a:spcPts val="0"/>
              </a:spcAft>
              <a:buSzPts val="1400"/>
              <a:buChar char="○"/>
            </a:pPr>
            <a:r>
              <a:rPr lang="en"/>
              <a:t>Leads to data loss since one operation arbitrarily kept over another</a:t>
            </a:r>
            <a:endParaRPr/>
          </a:p>
          <a:p>
            <a:pPr indent="-317500" lvl="1" marL="914400" rtl="0" algn="l">
              <a:spcBef>
                <a:spcPts val="0"/>
              </a:spcBef>
              <a:spcAft>
                <a:spcPts val="0"/>
              </a:spcAft>
              <a:buSzPts val="1400"/>
              <a:buChar char="○"/>
            </a:pPr>
            <a:r>
              <a:rPr lang="en"/>
              <a:t>No ability for custom merging/sibling logic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 Pitfalls</a:t>
            </a:r>
            <a:endParaRPr/>
          </a:p>
        </p:txBody>
      </p:sp>
      <p:sp>
        <p:nvSpPr>
          <p:cNvPr id="190" name="Google Shape;19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Lamport Timestamps provide us with a total ordering for operations, they are insufficient as they only give us this order retroactively:</a:t>
            </a:r>
            <a:endParaRPr/>
          </a:p>
          <a:p>
            <a:pPr indent="0" lvl="0" marL="0" rtl="0" algn="l">
              <a:spcBef>
                <a:spcPts val="1200"/>
              </a:spcBef>
              <a:spcAft>
                <a:spcPts val="1200"/>
              </a:spcAft>
              <a:buNone/>
            </a:pPr>
            <a:r>
              <a:rPr lang="en" sz="1400">
                <a:solidFill>
                  <a:schemeClr val="dk1"/>
                </a:solidFill>
              </a:rPr>
              <a:t>Imagine my friend and I both want to claim the username fupa_sniffer_21, and both make writes to different replicas concurrently - using Lamport Timestamps both replicas will converge to the same state, but they will not know which operation “comes first” until all of the operations and their corresponding timestamps are sent to them.  In the moment, both me and my friend will receive success messages on write.</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Order Broadcast</a:t>
            </a:r>
            <a:endParaRPr/>
          </a:p>
        </p:txBody>
      </p:sp>
      <p:sp>
        <p:nvSpPr>
          <p:cNvPr id="196" name="Google Shape;19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not enough to order operations, rather each replica needs to </a:t>
            </a:r>
            <a:r>
              <a:rPr lang="en"/>
              <a:t>receive</a:t>
            </a:r>
            <a:r>
              <a:rPr lang="en"/>
              <a:t> every operation in the correct order as it happens:</a:t>
            </a:r>
            <a:endParaRPr/>
          </a:p>
          <a:p>
            <a:pPr indent="-342900" lvl="0" marL="457200" rtl="0" algn="l">
              <a:spcBef>
                <a:spcPts val="1200"/>
              </a:spcBef>
              <a:spcAft>
                <a:spcPts val="0"/>
              </a:spcAft>
              <a:buSzPts val="1800"/>
              <a:buChar char="●"/>
            </a:pPr>
            <a:r>
              <a:rPr lang="en"/>
              <a:t>Messages delivered to every node without being lost (keep retrying if it is lost)</a:t>
            </a:r>
            <a:endParaRPr/>
          </a:p>
          <a:p>
            <a:pPr indent="-342900" lvl="0" marL="457200" rtl="0" algn="l">
              <a:spcBef>
                <a:spcPts val="0"/>
              </a:spcBef>
              <a:spcAft>
                <a:spcPts val="0"/>
              </a:spcAft>
              <a:buSzPts val="1800"/>
              <a:buChar char="●"/>
            </a:pPr>
            <a:r>
              <a:rPr lang="en"/>
              <a:t>Messages delivered in the same order to every node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protocol that satisfies this properties is known as total order broadcast, useful for creating a replicated 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Order Broadcast and Linearizability</a:t>
            </a:r>
            <a:endParaRPr/>
          </a:p>
        </p:txBody>
      </p:sp>
      <p:sp>
        <p:nvSpPr>
          <p:cNvPr id="202" name="Google Shape;20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Writes:</a:t>
            </a:r>
            <a:endParaRPr/>
          </a:p>
          <a:p>
            <a:pPr indent="-342900" lvl="0" marL="457200" rtl="0" algn="l">
              <a:spcBef>
                <a:spcPts val="1200"/>
              </a:spcBef>
              <a:spcAft>
                <a:spcPts val="0"/>
              </a:spcAft>
              <a:buSzPts val="1800"/>
              <a:buChar char="●"/>
            </a:pPr>
            <a:r>
              <a:rPr lang="en"/>
              <a:t>Add them in the log, replicas perform the writes in the correct order </a:t>
            </a:r>
            <a:endParaRPr/>
          </a:p>
          <a:p>
            <a:pPr indent="-317500" lvl="1" marL="914400" rtl="0" algn="l">
              <a:spcBef>
                <a:spcPts val="0"/>
              </a:spcBef>
              <a:spcAft>
                <a:spcPts val="0"/>
              </a:spcAft>
              <a:buSzPts val="1400"/>
              <a:buChar char="○"/>
            </a:pPr>
            <a:r>
              <a:rPr lang="en"/>
              <a:t>Uniqueness constraint example: database performs first write to username, has error for any subsequent writes to username in 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Reads:</a:t>
            </a:r>
            <a:endParaRPr/>
          </a:p>
          <a:p>
            <a:pPr indent="-342900" lvl="0" marL="457200" rtl="0" algn="l">
              <a:spcBef>
                <a:spcPts val="1200"/>
              </a:spcBef>
              <a:spcAft>
                <a:spcPts val="0"/>
              </a:spcAft>
              <a:buSzPts val="1800"/>
              <a:buChar char="●"/>
            </a:pPr>
            <a:r>
              <a:rPr lang="en"/>
              <a:t>Add them in the log, database will read up to date value consistent with timing of read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Consensus</a:t>
            </a:r>
            <a:endParaRPr/>
          </a:p>
        </p:txBody>
      </p:sp>
      <p:sp>
        <p:nvSpPr>
          <p:cNvPr id="208" name="Google Shape;20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total order broadcast can be used to create linearizable storage, and linearizable storage can be used to create total order broadcast, we have not said how to create either of these.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Ultimately, doing so is equivalent to solving the consensus problem, we will discuss some ways of doing so in future videos.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Linearizability and Ordering Summary</a:t>
            </a:r>
            <a:endParaRPr/>
          </a:p>
        </p:txBody>
      </p:sp>
      <p:sp>
        <p:nvSpPr>
          <p:cNvPr id="214" name="Google Shape;21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Linearizability: As if there were only one copy of the data among replicas, strong consistency</a:t>
            </a:r>
            <a:endParaRPr/>
          </a:p>
          <a:p>
            <a:pPr indent="0" lvl="0" marL="0" rtl="0" algn="l">
              <a:spcBef>
                <a:spcPts val="1200"/>
              </a:spcBef>
              <a:spcAft>
                <a:spcPts val="0"/>
              </a:spcAft>
              <a:buNone/>
            </a:pPr>
            <a:r>
              <a:rPr lang="en"/>
              <a:t>Ordering: Easy in single leader replication (assuming no partitions), requires lamport timestamps otherwise.  However, even Lamport Timestamps can only describe order of operations retroactively.  To do so, we need </a:t>
            </a:r>
            <a:r>
              <a:rPr lang="en">
                <a:solidFill>
                  <a:schemeClr val="dk1"/>
                </a:solidFill>
              </a:rPr>
              <a:t>Total Order Broadcast</a:t>
            </a:r>
            <a:r>
              <a:rPr lang="en"/>
              <a:t>.</a:t>
            </a:r>
            <a:endParaRPr/>
          </a:p>
          <a:p>
            <a:pPr indent="0" lvl="0" marL="0" rtl="0" algn="l">
              <a:spcBef>
                <a:spcPts val="1200"/>
              </a:spcBef>
              <a:spcAft>
                <a:spcPts val="0"/>
              </a:spcAft>
              <a:buNone/>
            </a:pPr>
            <a:r>
              <a:rPr lang="en"/>
              <a:t>While Total Order Broadcast and Linearizability are not the same, they can both be reduced to the consensus problem.</a:t>
            </a:r>
            <a:endParaRPr/>
          </a:p>
          <a:p>
            <a:pPr indent="0" lvl="0" marL="0" rtl="0" algn="l">
              <a:spcBef>
                <a:spcPts val="1200"/>
              </a:spcBef>
              <a:spcAft>
                <a:spcPts val="1200"/>
              </a:spcAft>
              <a:buNone/>
            </a:pPr>
            <a:r>
              <a:rPr lang="en"/>
              <a:t>If you can avoid having to deal with strong consistency, eventual consistency often suffices and takes a far lesser toll on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Linearizability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Linearizability = Strong Consistency</a:t>
            </a:r>
            <a:endParaRPr/>
          </a:p>
          <a:p>
            <a:pPr indent="0" lvl="0" marL="0" rtl="0" algn="l">
              <a:spcBef>
                <a:spcPts val="1200"/>
              </a:spcBef>
              <a:spcAft>
                <a:spcPts val="0"/>
              </a:spcAft>
              <a:buNone/>
            </a:pPr>
            <a:r>
              <a:rPr lang="en"/>
              <a:t>Once a write is committed to one replica for a given object, all reads (regardless of replica) of that object afterwards will show the results of the write (not be stale).  To a user, it seems as if there is just one copy of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Do not confuse linearizability with serializability, this does not have anything to do with transactions!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linearizability useful?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want just ONE of something:</a:t>
            </a:r>
            <a:endParaRPr/>
          </a:p>
          <a:p>
            <a:pPr indent="-342900" lvl="0" marL="457200" rtl="0" algn="l">
              <a:spcBef>
                <a:spcPts val="1200"/>
              </a:spcBef>
              <a:spcAft>
                <a:spcPts val="0"/>
              </a:spcAft>
              <a:buSzPts val="1800"/>
              <a:buChar char="●"/>
            </a:pPr>
            <a:r>
              <a:rPr lang="en"/>
              <a:t>One node can hold a lock (no read to the lock should be stale)</a:t>
            </a:r>
            <a:endParaRPr/>
          </a:p>
          <a:p>
            <a:pPr indent="-342900" lvl="0" marL="457200" rtl="0" algn="l">
              <a:spcBef>
                <a:spcPts val="0"/>
              </a:spcBef>
              <a:spcAft>
                <a:spcPts val="0"/>
              </a:spcAft>
              <a:buSzPts val="1800"/>
              <a:buChar char="●"/>
            </a:pPr>
            <a:r>
              <a:rPr lang="en"/>
              <a:t>Uniqueness constraints in database (Only I get to have the username goldenshowerlover100)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Linearizability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Always up to date results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Huge performance hit (once we see how to implement linearizability this will make more sense)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Linearizability and Ordering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are to act as if there is only one copy of the data, this means that there should be a </a:t>
            </a:r>
            <a:r>
              <a:rPr lang="en">
                <a:solidFill>
                  <a:schemeClr val="dk1"/>
                </a:solidFill>
              </a:rPr>
              <a:t>total order</a:t>
            </a:r>
            <a:r>
              <a:rPr lang="en"/>
              <a:t> of the operations on the data: </a:t>
            </a:r>
            <a:endParaRPr/>
          </a:p>
          <a:p>
            <a:pPr indent="0" lvl="0" marL="0" rtl="0" algn="l">
              <a:spcBef>
                <a:spcPts val="1200"/>
              </a:spcBef>
              <a:spcAft>
                <a:spcPts val="0"/>
              </a:spcAft>
              <a:buNone/>
            </a:pPr>
            <a:r>
              <a:rPr lang="en"/>
              <a:t>The state of the database should be able to be expressed by all the operations in some set order (no operations happen concurrently, but rather one at a time, the order needs to be the same for all replicas)</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This order preserves causality: if write A happens before write B, A should be before B in the total order</a:t>
            </a:r>
            <a:endParaRPr sz="1400">
              <a:solidFill>
                <a:schemeClr val="dk1"/>
              </a:solidFill>
            </a:endParaRPr>
          </a:p>
          <a:p>
            <a:pPr indent="0" lvl="0" marL="0" rtl="0" algn="l">
              <a:spcBef>
                <a:spcPts val="1200"/>
              </a:spcBef>
              <a:spcAft>
                <a:spcPts val="1200"/>
              </a:spcAft>
              <a:buNone/>
            </a:pPr>
            <a:r>
              <a:rPr lang="en" sz="1400">
                <a:solidFill>
                  <a:schemeClr val="dk1"/>
                </a:solidFill>
              </a:rPr>
              <a:t>Similarly, if writes A and B are concurrent, it doesn’t matter where A and B are in the total order relative to one another, but each replica must have them in the same order</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Order vs Partial Order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Order: A &lt; B &lt; C &lt; D &lt; E</a:t>
            </a:r>
            <a:endParaRPr/>
          </a:p>
          <a:p>
            <a:pPr indent="0" lvl="0" marL="0" rtl="0" algn="l">
              <a:spcBef>
                <a:spcPts val="1200"/>
              </a:spcBef>
              <a:spcAft>
                <a:spcPts val="0"/>
              </a:spcAft>
              <a:buNone/>
            </a:pPr>
            <a:r>
              <a:rPr lang="en"/>
              <a:t>Partial Order: A, B &lt; C &lt; D, 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You can express causality with just a partial order (see version vectors, concurrent operations do not need to be ordered)!  However, in this case, the replicas may have inconsistent data:</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Replica 1 does A then B</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Replica 2 does B then A</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create an ordering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a:t>
            </a:r>
            <a:r>
              <a:rPr lang="en"/>
              <a:t> Leader Replication:</a:t>
            </a:r>
            <a:endParaRPr/>
          </a:p>
          <a:p>
            <a:pPr indent="-342900" lvl="0" marL="457200" rtl="0" algn="l">
              <a:spcBef>
                <a:spcPts val="1200"/>
              </a:spcBef>
              <a:spcAft>
                <a:spcPts val="0"/>
              </a:spcAft>
              <a:buSzPts val="1800"/>
              <a:buChar char="●"/>
            </a:pPr>
            <a:r>
              <a:rPr lang="en"/>
              <a:t>Write ahead log does this for you</a:t>
            </a:r>
            <a:endParaRPr/>
          </a:p>
          <a:p>
            <a:pPr indent="0" lvl="0" marL="0" rtl="0" algn="l">
              <a:spcBef>
                <a:spcPts val="1200"/>
              </a:spcBef>
              <a:spcAft>
                <a:spcPts val="0"/>
              </a:spcAft>
              <a:buNone/>
            </a:pPr>
            <a:r>
              <a:rPr lang="en"/>
              <a:t>Leaderless or Multileader Replication:</a:t>
            </a:r>
            <a:endParaRPr/>
          </a:p>
          <a:p>
            <a:pPr indent="-342900" lvl="0" marL="457200" rtl="0" algn="l">
              <a:spcBef>
                <a:spcPts val="1200"/>
              </a:spcBef>
              <a:spcAft>
                <a:spcPts val="0"/>
              </a:spcAft>
              <a:buSzPts val="1800"/>
              <a:buChar char="●"/>
            </a:pPr>
            <a:r>
              <a:rPr lang="en"/>
              <a:t>Lamport Timestamps</a:t>
            </a:r>
            <a:endParaRPr/>
          </a:p>
          <a:p>
            <a:pPr indent="-342900" lvl="0" marL="457200" rtl="0" algn="l">
              <a:spcBef>
                <a:spcPts val="0"/>
              </a:spcBef>
              <a:spcAft>
                <a:spcPts val="0"/>
              </a:spcAft>
              <a:buSzPts val="1800"/>
              <a:buChar char="●"/>
            </a:pPr>
            <a:r>
              <a:rPr lang="en"/>
              <a:t>Version vectors work too (but can take a lot of space if many nodes)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(Counter, NodeId) - gives us a total order</a:t>
            </a:r>
            <a:endParaRPr/>
          </a:p>
        </p:txBody>
      </p:sp>
      <p:pic>
        <p:nvPicPr>
          <p:cNvPr id="98" name="Google Shape;98;p20"/>
          <p:cNvPicPr preferRelativeResize="0"/>
          <p:nvPr/>
        </p:nvPicPr>
        <p:blipFill>
          <a:blip r:embed="rId3">
            <a:alphaModFix/>
          </a:blip>
          <a:stretch>
            <a:fillRect/>
          </a:stretch>
        </p:blipFill>
        <p:spPr>
          <a:xfrm>
            <a:off x="440350" y="2509200"/>
            <a:ext cx="604550" cy="604550"/>
          </a:xfrm>
          <a:prstGeom prst="rect">
            <a:avLst/>
          </a:prstGeom>
          <a:noFill/>
          <a:ln>
            <a:noFill/>
          </a:ln>
        </p:spPr>
      </p:pic>
      <p:pic>
        <p:nvPicPr>
          <p:cNvPr id="99" name="Google Shape;99;p20"/>
          <p:cNvPicPr preferRelativeResize="0"/>
          <p:nvPr/>
        </p:nvPicPr>
        <p:blipFill>
          <a:blip r:embed="rId3">
            <a:alphaModFix/>
          </a:blip>
          <a:stretch>
            <a:fillRect/>
          </a:stretch>
        </p:blipFill>
        <p:spPr>
          <a:xfrm>
            <a:off x="440350" y="3313800"/>
            <a:ext cx="604550" cy="604550"/>
          </a:xfrm>
          <a:prstGeom prst="rect">
            <a:avLst/>
          </a:prstGeom>
          <a:noFill/>
          <a:ln>
            <a:noFill/>
          </a:ln>
        </p:spPr>
      </p:pic>
      <p:pic>
        <p:nvPicPr>
          <p:cNvPr id="100" name="Google Shape;100;p20"/>
          <p:cNvPicPr preferRelativeResize="0"/>
          <p:nvPr/>
        </p:nvPicPr>
        <p:blipFill>
          <a:blip r:embed="rId4">
            <a:alphaModFix/>
          </a:blip>
          <a:stretch>
            <a:fillRect/>
          </a:stretch>
        </p:blipFill>
        <p:spPr>
          <a:xfrm>
            <a:off x="387215" y="1805500"/>
            <a:ext cx="710809" cy="572700"/>
          </a:xfrm>
          <a:prstGeom prst="rect">
            <a:avLst/>
          </a:prstGeom>
          <a:noFill/>
          <a:ln>
            <a:noFill/>
          </a:ln>
        </p:spPr>
      </p:pic>
      <p:pic>
        <p:nvPicPr>
          <p:cNvPr id="101" name="Google Shape;101;p20"/>
          <p:cNvPicPr preferRelativeResize="0"/>
          <p:nvPr/>
        </p:nvPicPr>
        <p:blipFill>
          <a:blip r:embed="rId4">
            <a:alphaModFix/>
          </a:blip>
          <a:stretch>
            <a:fillRect/>
          </a:stretch>
        </p:blipFill>
        <p:spPr>
          <a:xfrm>
            <a:off x="387215" y="4086500"/>
            <a:ext cx="710809"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Lamport Timestamp</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(Counter, NodeId) - gives us a total order</a:t>
            </a:r>
            <a:endParaRPr/>
          </a:p>
        </p:txBody>
      </p:sp>
      <p:pic>
        <p:nvPicPr>
          <p:cNvPr id="108" name="Google Shape;108;p21"/>
          <p:cNvPicPr preferRelativeResize="0"/>
          <p:nvPr/>
        </p:nvPicPr>
        <p:blipFill>
          <a:blip r:embed="rId3">
            <a:alphaModFix/>
          </a:blip>
          <a:stretch>
            <a:fillRect/>
          </a:stretch>
        </p:blipFill>
        <p:spPr>
          <a:xfrm>
            <a:off x="440350" y="2509200"/>
            <a:ext cx="604550" cy="604550"/>
          </a:xfrm>
          <a:prstGeom prst="rect">
            <a:avLst/>
          </a:prstGeom>
          <a:noFill/>
          <a:ln>
            <a:noFill/>
          </a:ln>
        </p:spPr>
      </p:pic>
      <p:pic>
        <p:nvPicPr>
          <p:cNvPr id="109" name="Google Shape;109;p21"/>
          <p:cNvPicPr preferRelativeResize="0"/>
          <p:nvPr/>
        </p:nvPicPr>
        <p:blipFill>
          <a:blip r:embed="rId3">
            <a:alphaModFix/>
          </a:blip>
          <a:stretch>
            <a:fillRect/>
          </a:stretch>
        </p:blipFill>
        <p:spPr>
          <a:xfrm>
            <a:off x="440350" y="3313800"/>
            <a:ext cx="604550" cy="604550"/>
          </a:xfrm>
          <a:prstGeom prst="rect">
            <a:avLst/>
          </a:prstGeom>
          <a:noFill/>
          <a:ln>
            <a:noFill/>
          </a:ln>
        </p:spPr>
      </p:pic>
      <p:pic>
        <p:nvPicPr>
          <p:cNvPr id="110" name="Google Shape;110;p21"/>
          <p:cNvPicPr preferRelativeResize="0"/>
          <p:nvPr/>
        </p:nvPicPr>
        <p:blipFill>
          <a:blip r:embed="rId4">
            <a:alphaModFix/>
          </a:blip>
          <a:stretch>
            <a:fillRect/>
          </a:stretch>
        </p:blipFill>
        <p:spPr>
          <a:xfrm>
            <a:off x="387215" y="1805500"/>
            <a:ext cx="710809" cy="572700"/>
          </a:xfrm>
          <a:prstGeom prst="rect">
            <a:avLst/>
          </a:prstGeom>
          <a:noFill/>
          <a:ln>
            <a:noFill/>
          </a:ln>
        </p:spPr>
      </p:pic>
      <p:pic>
        <p:nvPicPr>
          <p:cNvPr id="111" name="Google Shape;111;p21"/>
          <p:cNvPicPr preferRelativeResize="0"/>
          <p:nvPr/>
        </p:nvPicPr>
        <p:blipFill>
          <a:blip r:embed="rId4">
            <a:alphaModFix/>
          </a:blip>
          <a:stretch>
            <a:fillRect/>
          </a:stretch>
        </p:blipFill>
        <p:spPr>
          <a:xfrm>
            <a:off x="387215" y="4086500"/>
            <a:ext cx="710809" cy="572700"/>
          </a:xfrm>
          <a:prstGeom prst="rect">
            <a:avLst/>
          </a:prstGeom>
          <a:noFill/>
          <a:ln>
            <a:noFill/>
          </a:ln>
        </p:spPr>
      </p:pic>
      <p:cxnSp>
        <p:nvCxnSpPr>
          <p:cNvPr id="112" name="Google Shape;112;p21"/>
          <p:cNvCxnSpPr/>
          <p:nvPr/>
        </p:nvCxnSpPr>
        <p:spPr>
          <a:xfrm>
            <a:off x="1741400" y="20170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13" name="Google Shape;113;p21"/>
          <p:cNvSpPr txBox="1"/>
          <p:nvPr/>
        </p:nvSpPr>
        <p:spPr>
          <a:xfrm>
            <a:off x="1496000" y="2642125"/>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(1, 1)</a:t>
            </a:r>
            <a:endParaRPr sz="1000">
              <a:solidFill>
                <a:schemeClr val="dk1"/>
              </a:solidFill>
            </a:endParaRPr>
          </a:p>
        </p:txBody>
      </p:sp>
      <p:cxnSp>
        <p:nvCxnSpPr>
          <p:cNvPr id="114" name="Google Shape;114;p21"/>
          <p:cNvCxnSpPr/>
          <p:nvPr/>
        </p:nvCxnSpPr>
        <p:spPr>
          <a:xfrm rot="10800000">
            <a:off x="1741400" y="3610550"/>
            <a:ext cx="0" cy="665700"/>
          </a:xfrm>
          <a:prstGeom prst="straightConnector1">
            <a:avLst/>
          </a:prstGeom>
          <a:noFill/>
          <a:ln cap="flat" cmpd="sng" w="28575">
            <a:solidFill>
              <a:schemeClr val="dk1"/>
            </a:solidFill>
            <a:prstDash val="solid"/>
            <a:round/>
            <a:headEnd len="med" w="med" type="none"/>
            <a:tailEnd len="med" w="med" type="triangle"/>
          </a:ln>
        </p:spPr>
      </p:cxnSp>
      <p:sp>
        <p:nvSpPr>
          <p:cNvPr id="115" name="Google Shape;115;p21"/>
          <p:cNvSpPr txBox="1"/>
          <p:nvPr/>
        </p:nvSpPr>
        <p:spPr>
          <a:xfrm>
            <a:off x="1496000" y="3271850"/>
            <a:ext cx="49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(1, 2)</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