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1e161764e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21e161764e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1e161764e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21e161764e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468c7a9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468c7a9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1e16176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1e16176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1e161764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1e161764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1e161764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1e161764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1e161764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1e161764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21e161764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21e161764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1e161764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21e161764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1e161764e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21e161764e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Two Phase Commit</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Heterogenous vs. Database Internal Transactions</a:t>
            </a:r>
            <a:endParaRPr/>
          </a:p>
        </p:txBody>
      </p:sp>
      <p:sp>
        <p:nvSpPr>
          <p:cNvPr id="157" name="Google Shape;15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Heterogenous transactions: 2PC </a:t>
            </a:r>
            <a:r>
              <a:rPr lang="en"/>
              <a:t>running</a:t>
            </a:r>
            <a:r>
              <a:rPr lang="en"/>
              <a:t> on different types of software (using an API called XA) - since XA needs to work on many different types of storage systems it cannot be very optimized for performance.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Database internal transactions: 2PC running on the same type of software, can be significantly optimized to do things like run serializable snapshot isolation or detect deadlocks amongst nodes, still it is the case that all nodes need to respond for transactions to be committed or aborted.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Phase Commit Summary</a:t>
            </a:r>
            <a:endParaRPr/>
          </a:p>
        </p:txBody>
      </p:sp>
      <p:sp>
        <p:nvSpPr>
          <p:cNvPr id="163" name="Google Shape;16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Used for distributed atomic transaction, by using a single coordinator node to:</a:t>
            </a:r>
            <a:endParaRPr/>
          </a:p>
          <a:p>
            <a:pPr indent="-342900" lvl="0" marL="457200" rtl="0" algn="l">
              <a:spcBef>
                <a:spcPts val="1200"/>
              </a:spcBef>
              <a:spcAft>
                <a:spcPts val="0"/>
              </a:spcAft>
              <a:buSzPts val="1800"/>
              <a:buChar char="●"/>
            </a:pPr>
            <a:r>
              <a:rPr lang="en"/>
              <a:t>Ask all nodes if they are able to commit a transaction</a:t>
            </a:r>
            <a:endParaRPr/>
          </a:p>
          <a:p>
            <a:pPr indent="-342900" lvl="0" marL="457200" rtl="0" algn="l">
              <a:spcBef>
                <a:spcPts val="0"/>
              </a:spcBef>
              <a:spcAft>
                <a:spcPts val="0"/>
              </a:spcAft>
              <a:buSzPts val="1800"/>
              <a:buChar char="●"/>
            </a:pPr>
            <a:r>
              <a:rPr lang="en"/>
              <a:t>If so, inform all nodes that they should go ahead and commit it</a:t>
            </a:r>
            <a:endParaRPr/>
          </a:p>
          <a:p>
            <a:pPr indent="0" lvl="0" marL="0" rtl="0" algn="l">
              <a:spcBef>
                <a:spcPts val="1200"/>
              </a:spcBef>
              <a:spcAft>
                <a:spcPts val="0"/>
              </a:spcAft>
              <a:buNone/>
            </a:pPr>
            <a:r>
              <a:rPr lang="en"/>
              <a:t>This is nice, but 2PC lacks fault tolerance!  If the coordinator node is down, the whole system cannot proceed - if a participant node is down, the transaction cannot be committed or aborted until the coordinator node can reach it.</a:t>
            </a:r>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1200"/>
              </a:spcAft>
              <a:buNone/>
            </a:pPr>
            <a:r>
              <a:rPr lang="en" sz="1400">
                <a:solidFill>
                  <a:schemeClr val="dk1"/>
                </a:solidFill>
              </a:rPr>
              <a:t>Next, we will examine some consensus algorithms that actually display a </a:t>
            </a:r>
            <a:r>
              <a:rPr lang="en" sz="1400">
                <a:solidFill>
                  <a:schemeClr val="dk1"/>
                </a:solidFill>
              </a:rPr>
              <a:t>degrees</a:t>
            </a:r>
            <a:r>
              <a:rPr lang="en" sz="1400">
                <a:solidFill>
                  <a:schemeClr val="dk1"/>
                </a:solidFill>
              </a:rPr>
              <a:t> of fault tolerance!</a:t>
            </a:r>
            <a:endParaRPr sz="14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Phase Commit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 algorithm that achieves consensus - also helps solve </a:t>
            </a:r>
            <a:r>
              <a:rPr lang="en">
                <a:solidFill>
                  <a:schemeClr val="dk1"/>
                </a:solidFill>
              </a:rPr>
              <a:t>atomic commit</a:t>
            </a:r>
            <a:r>
              <a:rPr lang="en"/>
              <a: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Atomic commit: If we want distributed transactions that touch multiple partitions, we need each write to either succeed or fail.  This is easy enough to do on a single machine, but when the transaction spans multiple nodes connected via a network, they need to all agree on whether the transaction is committed or aborted (consensus).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do we need atomic commit?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keep things from getting out of sync due to partially completed transactions:</a:t>
            </a:r>
            <a:endParaRPr/>
          </a:p>
          <a:p>
            <a:pPr indent="-342900" lvl="0" marL="457200" rtl="0" algn="l">
              <a:spcBef>
                <a:spcPts val="1200"/>
              </a:spcBef>
              <a:spcAft>
                <a:spcPts val="0"/>
              </a:spcAft>
              <a:buSzPts val="1800"/>
              <a:buChar char="●"/>
            </a:pPr>
            <a:r>
              <a:rPr lang="en"/>
              <a:t>Cross partition transactions</a:t>
            </a:r>
            <a:endParaRPr/>
          </a:p>
          <a:p>
            <a:pPr indent="-342900" lvl="0" marL="457200" rtl="0" algn="l">
              <a:spcBef>
                <a:spcPts val="0"/>
              </a:spcBef>
              <a:spcAft>
                <a:spcPts val="0"/>
              </a:spcAft>
              <a:buSzPts val="1800"/>
              <a:buChar char="●"/>
            </a:pPr>
            <a:r>
              <a:rPr lang="en"/>
              <a:t>Global secondary indexes</a:t>
            </a:r>
            <a:endParaRPr/>
          </a:p>
          <a:p>
            <a:pPr indent="-342900" lvl="0" marL="457200" rtl="0" algn="l">
              <a:spcBef>
                <a:spcPts val="0"/>
              </a:spcBef>
              <a:spcAft>
                <a:spcPts val="0"/>
              </a:spcAft>
              <a:buSzPts val="1800"/>
              <a:buChar char="●"/>
            </a:pPr>
            <a:r>
              <a:rPr lang="en"/>
              <a:t>Keeping other derived data consistent like data warehouses or caches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Phase Commit</a:t>
            </a:r>
            <a:endParaRPr/>
          </a:p>
        </p:txBody>
      </p:sp>
      <p:pic>
        <p:nvPicPr>
          <p:cNvPr id="73" name="Google Shape;73;p16"/>
          <p:cNvPicPr preferRelativeResize="0"/>
          <p:nvPr/>
        </p:nvPicPr>
        <p:blipFill>
          <a:blip r:embed="rId3">
            <a:alphaModFix/>
          </a:blip>
          <a:stretch>
            <a:fillRect/>
          </a:stretch>
        </p:blipFill>
        <p:spPr>
          <a:xfrm>
            <a:off x="1596738" y="1855600"/>
            <a:ext cx="572700" cy="572700"/>
          </a:xfrm>
          <a:prstGeom prst="rect">
            <a:avLst/>
          </a:prstGeom>
          <a:noFill/>
          <a:ln>
            <a:noFill/>
          </a:ln>
        </p:spPr>
      </p:pic>
      <p:pic>
        <p:nvPicPr>
          <p:cNvPr id="74" name="Google Shape;74;p16"/>
          <p:cNvPicPr preferRelativeResize="0"/>
          <p:nvPr/>
        </p:nvPicPr>
        <p:blipFill>
          <a:blip r:embed="rId3">
            <a:alphaModFix/>
          </a:blip>
          <a:stretch>
            <a:fillRect/>
          </a:stretch>
        </p:blipFill>
        <p:spPr>
          <a:xfrm>
            <a:off x="1596750" y="2571750"/>
            <a:ext cx="572700" cy="572700"/>
          </a:xfrm>
          <a:prstGeom prst="rect">
            <a:avLst/>
          </a:prstGeom>
          <a:noFill/>
          <a:ln>
            <a:noFill/>
          </a:ln>
        </p:spPr>
      </p:pic>
      <p:pic>
        <p:nvPicPr>
          <p:cNvPr id="75" name="Google Shape;75;p16"/>
          <p:cNvPicPr preferRelativeResize="0"/>
          <p:nvPr/>
        </p:nvPicPr>
        <p:blipFill>
          <a:blip r:embed="rId4">
            <a:alphaModFix/>
          </a:blip>
          <a:stretch>
            <a:fillRect/>
          </a:stretch>
        </p:blipFill>
        <p:spPr>
          <a:xfrm>
            <a:off x="1672712" y="1111488"/>
            <a:ext cx="420774" cy="650348"/>
          </a:xfrm>
          <a:prstGeom prst="rect">
            <a:avLst/>
          </a:prstGeom>
          <a:noFill/>
          <a:ln>
            <a:noFill/>
          </a:ln>
        </p:spPr>
      </p:pic>
      <p:sp>
        <p:nvSpPr>
          <p:cNvPr id="76" name="Google Shape;76;p16"/>
          <p:cNvSpPr txBox="1"/>
          <p:nvPr/>
        </p:nvSpPr>
        <p:spPr>
          <a:xfrm>
            <a:off x="255475" y="1236563"/>
            <a:ext cx="128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Coordinator</a:t>
            </a:r>
            <a:endParaRPr>
              <a:solidFill>
                <a:schemeClr val="dk1"/>
              </a:solidFill>
            </a:endParaRPr>
          </a:p>
        </p:txBody>
      </p:sp>
      <p:sp>
        <p:nvSpPr>
          <p:cNvPr id="77" name="Google Shape;77;p16"/>
          <p:cNvSpPr txBox="1"/>
          <p:nvPr/>
        </p:nvSpPr>
        <p:spPr>
          <a:xfrm>
            <a:off x="255475" y="1947288"/>
            <a:ext cx="128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Partition 1</a:t>
            </a:r>
            <a:endParaRPr>
              <a:solidFill>
                <a:schemeClr val="dk1"/>
              </a:solidFill>
            </a:endParaRPr>
          </a:p>
        </p:txBody>
      </p:sp>
      <p:sp>
        <p:nvSpPr>
          <p:cNvPr id="78" name="Google Shape;78;p16"/>
          <p:cNvSpPr txBox="1"/>
          <p:nvPr/>
        </p:nvSpPr>
        <p:spPr>
          <a:xfrm>
            <a:off x="255475" y="2657988"/>
            <a:ext cx="128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Partition 2</a:t>
            </a:r>
            <a:endParaRPr>
              <a:solidFill>
                <a:schemeClr val="dk1"/>
              </a:solidFill>
            </a:endParaRPr>
          </a:p>
        </p:txBody>
      </p:sp>
      <p:sp>
        <p:nvSpPr>
          <p:cNvPr id="79" name="Google Shape;79;p16"/>
          <p:cNvSpPr txBox="1"/>
          <p:nvPr/>
        </p:nvSpPr>
        <p:spPr>
          <a:xfrm>
            <a:off x="376525" y="3422275"/>
            <a:ext cx="84558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AutoNum type="arabicParenR"/>
            </a:pPr>
            <a:r>
              <a:rPr lang="en">
                <a:solidFill>
                  <a:schemeClr val="dk1"/>
                </a:solidFill>
              </a:rPr>
              <a:t>The database partitions have received the request to write, 2PC will now begin.</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Phase Commit</a:t>
            </a:r>
            <a:endParaRPr/>
          </a:p>
        </p:txBody>
      </p:sp>
      <p:pic>
        <p:nvPicPr>
          <p:cNvPr id="85" name="Google Shape;85;p17"/>
          <p:cNvPicPr preferRelativeResize="0"/>
          <p:nvPr/>
        </p:nvPicPr>
        <p:blipFill>
          <a:blip r:embed="rId3">
            <a:alphaModFix/>
          </a:blip>
          <a:stretch>
            <a:fillRect/>
          </a:stretch>
        </p:blipFill>
        <p:spPr>
          <a:xfrm>
            <a:off x="1596738" y="1855600"/>
            <a:ext cx="572700" cy="572700"/>
          </a:xfrm>
          <a:prstGeom prst="rect">
            <a:avLst/>
          </a:prstGeom>
          <a:noFill/>
          <a:ln>
            <a:noFill/>
          </a:ln>
        </p:spPr>
      </p:pic>
      <p:pic>
        <p:nvPicPr>
          <p:cNvPr id="86" name="Google Shape;86;p17"/>
          <p:cNvPicPr preferRelativeResize="0"/>
          <p:nvPr/>
        </p:nvPicPr>
        <p:blipFill>
          <a:blip r:embed="rId3">
            <a:alphaModFix/>
          </a:blip>
          <a:stretch>
            <a:fillRect/>
          </a:stretch>
        </p:blipFill>
        <p:spPr>
          <a:xfrm>
            <a:off x="1596750" y="2571750"/>
            <a:ext cx="572700" cy="572700"/>
          </a:xfrm>
          <a:prstGeom prst="rect">
            <a:avLst/>
          </a:prstGeom>
          <a:noFill/>
          <a:ln>
            <a:noFill/>
          </a:ln>
        </p:spPr>
      </p:pic>
      <p:pic>
        <p:nvPicPr>
          <p:cNvPr id="87" name="Google Shape;87;p17"/>
          <p:cNvPicPr preferRelativeResize="0"/>
          <p:nvPr/>
        </p:nvPicPr>
        <p:blipFill>
          <a:blip r:embed="rId4">
            <a:alphaModFix/>
          </a:blip>
          <a:stretch>
            <a:fillRect/>
          </a:stretch>
        </p:blipFill>
        <p:spPr>
          <a:xfrm>
            <a:off x="1672712" y="1111488"/>
            <a:ext cx="420774" cy="650348"/>
          </a:xfrm>
          <a:prstGeom prst="rect">
            <a:avLst/>
          </a:prstGeom>
          <a:noFill/>
          <a:ln>
            <a:noFill/>
          </a:ln>
        </p:spPr>
      </p:pic>
      <p:sp>
        <p:nvSpPr>
          <p:cNvPr id="88" name="Google Shape;88;p17"/>
          <p:cNvSpPr txBox="1"/>
          <p:nvPr/>
        </p:nvSpPr>
        <p:spPr>
          <a:xfrm>
            <a:off x="255475" y="1236563"/>
            <a:ext cx="128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Coordinator</a:t>
            </a:r>
            <a:endParaRPr>
              <a:solidFill>
                <a:schemeClr val="dk1"/>
              </a:solidFill>
            </a:endParaRPr>
          </a:p>
        </p:txBody>
      </p:sp>
      <p:sp>
        <p:nvSpPr>
          <p:cNvPr id="89" name="Google Shape;89;p17"/>
          <p:cNvSpPr txBox="1"/>
          <p:nvPr/>
        </p:nvSpPr>
        <p:spPr>
          <a:xfrm>
            <a:off x="255475" y="1947288"/>
            <a:ext cx="128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Partition 1</a:t>
            </a:r>
            <a:endParaRPr>
              <a:solidFill>
                <a:schemeClr val="dk1"/>
              </a:solidFill>
            </a:endParaRPr>
          </a:p>
        </p:txBody>
      </p:sp>
      <p:sp>
        <p:nvSpPr>
          <p:cNvPr id="90" name="Google Shape;90;p17"/>
          <p:cNvSpPr txBox="1"/>
          <p:nvPr/>
        </p:nvSpPr>
        <p:spPr>
          <a:xfrm>
            <a:off x="255475" y="2657988"/>
            <a:ext cx="128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Partition 2</a:t>
            </a:r>
            <a:endParaRPr>
              <a:solidFill>
                <a:schemeClr val="dk1"/>
              </a:solidFill>
            </a:endParaRPr>
          </a:p>
        </p:txBody>
      </p:sp>
      <p:sp>
        <p:nvSpPr>
          <p:cNvPr id="91" name="Google Shape;91;p17"/>
          <p:cNvSpPr txBox="1"/>
          <p:nvPr/>
        </p:nvSpPr>
        <p:spPr>
          <a:xfrm>
            <a:off x="376525" y="3422275"/>
            <a:ext cx="84558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AutoNum type="arabicParenR"/>
            </a:pPr>
            <a:r>
              <a:rPr lang="en">
                <a:solidFill>
                  <a:schemeClr val="dk1"/>
                </a:solidFill>
              </a:rPr>
              <a:t>The database partitions have received the request to write, 2PC will now begin.</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The coordinator sends out a prepare request to all nodes:</a:t>
            </a:r>
            <a:endParaRPr>
              <a:solidFill>
                <a:schemeClr val="dk1"/>
              </a:solidFill>
            </a:endParaRPr>
          </a:p>
        </p:txBody>
      </p:sp>
      <p:cxnSp>
        <p:nvCxnSpPr>
          <p:cNvPr id="92" name="Google Shape;92;p17"/>
          <p:cNvCxnSpPr/>
          <p:nvPr/>
        </p:nvCxnSpPr>
        <p:spPr>
          <a:xfrm>
            <a:off x="2615450" y="1385050"/>
            <a:ext cx="141300" cy="753000"/>
          </a:xfrm>
          <a:prstGeom prst="straightConnector1">
            <a:avLst/>
          </a:prstGeom>
          <a:noFill/>
          <a:ln cap="flat" cmpd="sng" w="28575">
            <a:solidFill>
              <a:schemeClr val="dk1"/>
            </a:solidFill>
            <a:prstDash val="solid"/>
            <a:round/>
            <a:headEnd len="med" w="med" type="none"/>
            <a:tailEnd len="med" w="med" type="triangle"/>
          </a:ln>
        </p:spPr>
      </p:cxnSp>
      <p:cxnSp>
        <p:nvCxnSpPr>
          <p:cNvPr id="93" name="Google Shape;93;p17"/>
          <p:cNvCxnSpPr/>
          <p:nvPr/>
        </p:nvCxnSpPr>
        <p:spPr>
          <a:xfrm>
            <a:off x="2474150" y="1385050"/>
            <a:ext cx="336300" cy="1512900"/>
          </a:xfrm>
          <a:prstGeom prst="straightConnector1">
            <a:avLst/>
          </a:prstGeom>
          <a:noFill/>
          <a:ln cap="flat" cmpd="sng" w="28575">
            <a:solidFill>
              <a:schemeClr val="dk1"/>
            </a:solidFill>
            <a:prstDash val="solid"/>
            <a:round/>
            <a:headEnd len="med" w="med" type="none"/>
            <a:tailEnd len="med" w="med" type="triangle"/>
          </a:ln>
        </p:spPr>
      </p:cxnSp>
      <p:sp>
        <p:nvSpPr>
          <p:cNvPr id="94" name="Google Shape;94;p17"/>
          <p:cNvSpPr txBox="1"/>
          <p:nvPr/>
        </p:nvSpPr>
        <p:spPr>
          <a:xfrm>
            <a:off x="2226700" y="1017725"/>
            <a:ext cx="1109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prepare</a:t>
            </a:r>
            <a:endParaRPr sz="10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Phase Commit</a:t>
            </a:r>
            <a:endParaRPr/>
          </a:p>
        </p:txBody>
      </p:sp>
      <p:pic>
        <p:nvPicPr>
          <p:cNvPr id="100" name="Google Shape;100;p18"/>
          <p:cNvPicPr preferRelativeResize="0"/>
          <p:nvPr/>
        </p:nvPicPr>
        <p:blipFill>
          <a:blip r:embed="rId3">
            <a:alphaModFix/>
          </a:blip>
          <a:stretch>
            <a:fillRect/>
          </a:stretch>
        </p:blipFill>
        <p:spPr>
          <a:xfrm>
            <a:off x="1596738" y="1855600"/>
            <a:ext cx="572700" cy="572700"/>
          </a:xfrm>
          <a:prstGeom prst="rect">
            <a:avLst/>
          </a:prstGeom>
          <a:noFill/>
          <a:ln>
            <a:noFill/>
          </a:ln>
        </p:spPr>
      </p:pic>
      <p:pic>
        <p:nvPicPr>
          <p:cNvPr id="101" name="Google Shape;101;p18"/>
          <p:cNvPicPr preferRelativeResize="0"/>
          <p:nvPr/>
        </p:nvPicPr>
        <p:blipFill>
          <a:blip r:embed="rId3">
            <a:alphaModFix/>
          </a:blip>
          <a:stretch>
            <a:fillRect/>
          </a:stretch>
        </p:blipFill>
        <p:spPr>
          <a:xfrm>
            <a:off x="1596750" y="2571750"/>
            <a:ext cx="572700" cy="572700"/>
          </a:xfrm>
          <a:prstGeom prst="rect">
            <a:avLst/>
          </a:prstGeom>
          <a:noFill/>
          <a:ln>
            <a:noFill/>
          </a:ln>
        </p:spPr>
      </p:pic>
      <p:pic>
        <p:nvPicPr>
          <p:cNvPr id="102" name="Google Shape;102;p18"/>
          <p:cNvPicPr preferRelativeResize="0"/>
          <p:nvPr/>
        </p:nvPicPr>
        <p:blipFill>
          <a:blip r:embed="rId4">
            <a:alphaModFix/>
          </a:blip>
          <a:stretch>
            <a:fillRect/>
          </a:stretch>
        </p:blipFill>
        <p:spPr>
          <a:xfrm>
            <a:off x="1672712" y="1111488"/>
            <a:ext cx="420774" cy="650348"/>
          </a:xfrm>
          <a:prstGeom prst="rect">
            <a:avLst/>
          </a:prstGeom>
          <a:noFill/>
          <a:ln>
            <a:noFill/>
          </a:ln>
        </p:spPr>
      </p:pic>
      <p:sp>
        <p:nvSpPr>
          <p:cNvPr id="103" name="Google Shape;103;p18"/>
          <p:cNvSpPr txBox="1"/>
          <p:nvPr/>
        </p:nvSpPr>
        <p:spPr>
          <a:xfrm>
            <a:off x="255475" y="1236563"/>
            <a:ext cx="128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Coordinator</a:t>
            </a:r>
            <a:endParaRPr>
              <a:solidFill>
                <a:schemeClr val="dk1"/>
              </a:solidFill>
            </a:endParaRPr>
          </a:p>
        </p:txBody>
      </p:sp>
      <p:sp>
        <p:nvSpPr>
          <p:cNvPr id="104" name="Google Shape;104;p18"/>
          <p:cNvSpPr txBox="1"/>
          <p:nvPr/>
        </p:nvSpPr>
        <p:spPr>
          <a:xfrm>
            <a:off x="255475" y="1947288"/>
            <a:ext cx="128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Partition 1</a:t>
            </a:r>
            <a:endParaRPr>
              <a:solidFill>
                <a:schemeClr val="dk1"/>
              </a:solidFill>
            </a:endParaRPr>
          </a:p>
        </p:txBody>
      </p:sp>
      <p:sp>
        <p:nvSpPr>
          <p:cNvPr id="105" name="Google Shape;105;p18"/>
          <p:cNvSpPr txBox="1"/>
          <p:nvPr/>
        </p:nvSpPr>
        <p:spPr>
          <a:xfrm>
            <a:off x="255475" y="2657988"/>
            <a:ext cx="128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Partition 2</a:t>
            </a:r>
            <a:endParaRPr>
              <a:solidFill>
                <a:schemeClr val="dk1"/>
              </a:solidFill>
            </a:endParaRPr>
          </a:p>
        </p:txBody>
      </p:sp>
      <p:sp>
        <p:nvSpPr>
          <p:cNvPr id="106" name="Google Shape;106;p18"/>
          <p:cNvSpPr txBox="1"/>
          <p:nvPr/>
        </p:nvSpPr>
        <p:spPr>
          <a:xfrm>
            <a:off x="376525" y="3422275"/>
            <a:ext cx="84558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AutoNum type="arabicParenR"/>
            </a:pPr>
            <a:r>
              <a:rPr lang="en">
                <a:solidFill>
                  <a:schemeClr val="dk1"/>
                </a:solidFill>
              </a:rPr>
              <a:t>The database partitions have received the request to write, 2PC will now begin.</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The coordinator sends out a prepare request to all nodes:</a:t>
            </a:r>
            <a:endParaRPr>
              <a:solidFill>
                <a:schemeClr val="dk1"/>
              </a:solidFill>
            </a:endParaRPr>
          </a:p>
          <a:p>
            <a:pPr indent="-317500" lvl="1" marL="914400" rtl="0" algn="l">
              <a:spcBef>
                <a:spcPts val="0"/>
              </a:spcBef>
              <a:spcAft>
                <a:spcPts val="0"/>
              </a:spcAft>
              <a:buClr>
                <a:schemeClr val="dk1"/>
              </a:buClr>
              <a:buSzPts val="1400"/>
              <a:buAutoNum type="alphaLcParenR"/>
            </a:pPr>
            <a:r>
              <a:rPr lang="en">
                <a:solidFill>
                  <a:schemeClr val="dk1"/>
                </a:solidFill>
              </a:rPr>
              <a:t>Waits for a response from each node</a:t>
            </a:r>
            <a:endParaRPr>
              <a:solidFill>
                <a:schemeClr val="dk1"/>
              </a:solidFill>
            </a:endParaRPr>
          </a:p>
        </p:txBody>
      </p:sp>
      <p:cxnSp>
        <p:nvCxnSpPr>
          <p:cNvPr id="107" name="Google Shape;107;p18"/>
          <p:cNvCxnSpPr/>
          <p:nvPr/>
        </p:nvCxnSpPr>
        <p:spPr>
          <a:xfrm>
            <a:off x="2474150" y="1385050"/>
            <a:ext cx="336300" cy="1512900"/>
          </a:xfrm>
          <a:prstGeom prst="straightConnector1">
            <a:avLst/>
          </a:prstGeom>
          <a:noFill/>
          <a:ln cap="flat" cmpd="sng" w="28575">
            <a:solidFill>
              <a:schemeClr val="dk1"/>
            </a:solidFill>
            <a:prstDash val="solid"/>
            <a:round/>
            <a:headEnd len="med" w="med" type="none"/>
            <a:tailEnd len="med" w="med" type="triangle"/>
          </a:ln>
        </p:spPr>
      </p:cxnSp>
      <p:sp>
        <p:nvSpPr>
          <p:cNvPr id="108" name="Google Shape;108;p18"/>
          <p:cNvSpPr txBox="1"/>
          <p:nvPr/>
        </p:nvSpPr>
        <p:spPr>
          <a:xfrm>
            <a:off x="2226700" y="1017725"/>
            <a:ext cx="1109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prepare</a:t>
            </a:r>
            <a:endParaRPr sz="1000">
              <a:solidFill>
                <a:schemeClr val="dk1"/>
              </a:solidFill>
            </a:endParaRPr>
          </a:p>
        </p:txBody>
      </p:sp>
      <p:cxnSp>
        <p:nvCxnSpPr>
          <p:cNvPr id="109" name="Google Shape;109;p18"/>
          <p:cNvCxnSpPr/>
          <p:nvPr/>
        </p:nvCxnSpPr>
        <p:spPr>
          <a:xfrm>
            <a:off x="2586200" y="1385050"/>
            <a:ext cx="163800" cy="732900"/>
          </a:xfrm>
          <a:prstGeom prst="straightConnector1">
            <a:avLst/>
          </a:prstGeom>
          <a:noFill/>
          <a:ln cap="flat" cmpd="sng" w="28575">
            <a:solidFill>
              <a:schemeClr val="dk1"/>
            </a:solidFill>
            <a:prstDash val="solid"/>
            <a:round/>
            <a:headEnd len="med" w="med" type="none"/>
            <a:tailEnd len="med" w="med" type="triangle"/>
          </a:ln>
        </p:spPr>
      </p:cxnSp>
      <p:cxnSp>
        <p:nvCxnSpPr>
          <p:cNvPr id="110" name="Google Shape;110;p18"/>
          <p:cNvCxnSpPr/>
          <p:nvPr/>
        </p:nvCxnSpPr>
        <p:spPr>
          <a:xfrm flipH="1" rot="10800000">
            <a:off x="2750000" y="1405300"/>
            <a:ext cx="537900" cy="663300"/>
          </a:xfrm>
          <a:prstGeom prst="straightConnector1">
            <a:avLst/>
          </a:prstGeom>
          <a:noFill/>
          <a:ln cap="flat" cmpd="sng" w="28575">
            <a:solidFill>
              <a:schemeClr val="dk1"/>
            </a:solidFill>
            <a:prstDash val="solid"/>
            <a:round/>
            <a:headEnd len="med" w="med" type="none"/>
            <a:tailEnd len="med" w="med" type="triangle"/>
          </a:ln>
        </p:spPr>
      </p:cxnSp>
      <p:cxnSp>
        <p:nvCxnSpPr>
          <p:cNvPr id="111" name="Google Shape;111;p18"/>
          <p:cNvCxnSpPr/>
          <p:nvPr/>
        </p:nvCxnSpPr>
        <p:spPr>
          <a:xfrm flipH="1" rot="10800000">
            <a:off x="2810450" y="1432200"/>
            <a:ext cx="1001700" cy="1471200"/>
          </a:xfrm>
          <a:prstGeom prst="straightConnector1">
            <a:avLst/>
          </a:prstGeom>
          <a:noFill/>
          <a:ln cap="flat" cmpd="sng" w="28575">
            <a:solidFill>
              <a:schemeClr val="dk1"/>
            </a:solidFill>
            <a:prstDash val="solid"/>
            <a:round/>
            <a:headEnd len="med" w="med" type="none"/>
            <a:tailEnd len="med" w="med" type="triangle"/>
          </a:ln>
        </p:spPr>
      </p:cxnSp>
      <p:sp>
        <p:nvSpPr>
          <p:cNvPr id="112" name="Google Shape;112;p18"/>
          <p:cNvSpPr txBox="1"/>
          <p:nvPr/>
        </p:nvSpPr>
        <p:spPr>
          <a:xfrm>
            <a:off x="3065950" y="1111500"/>
            <a:ext cx="1109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ok</a:t>
            </a:r>
            <a:endParaRPr sz="1000">
              <a:solidFill>
                <a:schemeClr val="dk1"/>
              </a:solidFill>
            </a:endParaRPr>
          </a:p>
        </p:txBody>
      </p:sp>
      <p:sp>
        <p:nvSpPr>
          <p:cNvPr id="113" name="Google Shape;113;p18"/>
          <p:cNvSpPr txBox="1"/>
          <p:nvPr/>
        </p:nvSpPr>
        <p:spPr>
          <a:xfrm>
            <a:off x="3620700" y="1111500"/>
            <a:ext cx="1109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ok</a:t>
            </a:r>
            <a:endParaRPr sz="10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Two Phase Commit</a:t>
            </a:r>
            <a:endParaRPr/>
          </a:p>
        </p:txBody>
      </p:sp>
      <p:pic>
        <p:nvPicPr>
          <p:cNvPr id="119" name="Google Shape;119;p19"/>
          <p:cNvPicPr preferRelativeResize="0"/>
          <p:nvPr/>
        </p:nvPicPr>
        <p:blipFill>
          <a:blip r:embed="rId3">
            <a:alphaModFix/>
          </a:blip>
          <a:stretch>
            <a:fillRect/>
          </a:stretch>
        </p:blipFill>
        <p:spPr>
          <a:xfrm>
            <a:off x="1596738" y="1855600"/>
            <a:ext cx="572700" cy="572700"/>
          </a:xfrm>
          <a:prstGeom prst="rect">
            <a:avLst/>
          </a:prstGeom>
          <a:noFill/>
          <a:ln>
            <a:noFill/>
          </a:ln>
        </p:spPr>
      </p:pic>
      <p:pic>
        <p:nvPicPr>
          <p:cNvPr id="120" name="Google Shape;120;p19"/>
          <p:cNvPicPr preferRelativeResize="0"/>
          <p:nvPr/>
        </p:nvPicPr>
        <p:blipFill>
          <a:blip r:embed="rId3">
            <a:alphaModFix/>
          </a:blip>
          <a:stretch>
            <a:fillRect/>
          </a:stretch>
        </p:blipFill>
        <p:spPr>
          <a:xfrm>
            <a:off x="1596750" y="2571750"/>
            <a:ext cx="572700" cy="572700"/>
          </a:xfrm>
          <a:prstGeom prst="rect">
            <a:avLst/>
          </a:prstGeom>
          <a:noFill/>
          <a:ln>
            <a:noFill/>
          </a:ln>
        </p:spPr>
      </p:pic>
      <p:pic>
        <p:nvPicPr>
          <p:cNvPr id="121" name="Google Shape;121;p19"/>
          <p:cNvPicPr preferRelativeResize="0"/>
          <p:nvPr/>
        </p:nvPicPr>
        <p:blipFill>
          <a:blip r:embed="rId4">
            <a:alphaModFix/>
          </a:blip>
          <a:stretch>
            <a:fillRect/>
          </a:stretch>
        </p:blipFill>
        <p:spPr>
          <a:xfrm>
            <a:off x="1672712" y="1111488"/>
            <a:ext cx="420774" cy="650348"/>
          </a:xfrm>
          <a:prstGeom prst="rect">
            <a:avLst/>
          </a:prstGeom>
          <a:noFill/>
          <a:ln>
            <a:noFill/>
          </a:ln>
        </p:spPr>
      </p:pic>
      <p:sp>
        <p:nvSpPr>
          <p:cNvPr id="122" name="Google Shape;122;p19"/>
          <p:cNvSpPr txBox="1"/>
          <p:nvPr/>
        </p:nvSpPr>
        <p:spPr>
          <a:xfrm>
            <a:off x="255475" y="1236563"/>
            <a:ext cx="128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Coordinator</a:t>
            </a:r>
            <a:endParaRPr>
              <a:solidFill>
                <a:schemeClr val="dk1"/>
              </a:solidFill>
            </a:endParaRPr>
          </a:p>
        </p:txBody>
      </p:sp>
      <p:sp>
        <p:nvSpPr>
          <p:cNvPr id="123" name="Google Shape;123;p19"/>
          <p:cNvSpPr txBox="1"/>
          <p:nvPr/>
        </p:nvSpPr>
        <p:spPr>
          <a:xfrm>
            <a:off x="255475" y="1947288"/>
            <a:ext cx="128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Partition 1</a:t>
            </a:r>
            <a:endParaRPr>
              <a:solidFill>
                <a:schemeClr val="dk1"/>
              </a:solidFill>
            </a:endParaRPr>
          </a:p>
        </p:txBody>
      </p:sp>
      <p:sp>
        <p:nvSpPr>
          <p:cNvPr id="124" name="Google Shape;124;p19"/>
          <p:cNvSpPr txBox="1"/>
          <p:nvPr/>
        </p:nvSpPr>
        <p:spPr>
          <a:xfrm>
            <a:off x="255475" y="2657988"/>
            <a:ext cx="128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Partition 2</a:t>
            </a:r>
            <a:endParaRPr>
              <a:solidFill>
                <a:schemeClr val="dk1"/>
              </a:solidFill>
            </a:endParaRPr>
          </a:p>
        </p:txBody>
      </p:sp>
      <p:sp>
        <p:nvSpPr>
          <p:cNvPr id="125" name="Google Shape;125;p19"/>
          <p:cNvSpPr txBox="1"/>
          <p:nvPr/>
        </p:nvSpPr>
        <p:spPr>
          <a:xfrm>
            <a:off x="376525" y="3422275"/>
            <a:ext cx="84558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AutoNum type="arabicParenR"/>
            </a:pPr>
            <a:r>
              <a:rPr lang="en">
                <a:solidFill>
                  <a:schemeClr val="dk1"/>
                </a:solidFill>
              </a:rPr>
              <a:t>The database partitions have received the request to write, 2PC will now begin.</a:t>
            </a:r>
            <a:endParaRPr>
              <a:solidFill>
                <a:schemeClr val="dk1"/>
              </a:solidFill>
            </a:endParaRPr>
          </a:p>
          <a:p>
            <a:pPr indent="-317500" lvl="0" marL="457200" rtl="0" algn="l">
              <a:spcBef>
                <a:spcPts val="0"/>
              </a:spcBef>
              <a:spcAft>
                <a:spcPts val="0"/>
              </a:spcAft>
              <a:buClr>
                <a:schemeClr val="dk1"/>
              </a:buClr>
              <a:buSzPts val="1400"/>
              <a:buAutoNum type="arabicParenR"/>
            </a:pPr>
            <a:r>
              <a:rPr lang="en">
                <a:solidFill>
                  <a:schemeClr val="dk1"/>
                </a:solidFill>
              </a:rPr>
              <a:t>The coordinator sends out a prepare request to all nodes:</a:t>
            </a:r>
            <a:endParaRPr>
              <a:solidFill>
                <a:schemeClr val="dk1"/>
              </a:solidFill>
            </a:endParaRPr>
          </a:p>
          <a:p>
            <a:pPr indent="-317500" lvl="1" marL="914400" rtl="0" algn="l">
              <a:spcBef>
                <a:spcPts val="0"/>
              </a:spcBef>
              <a:spcAft>
                <a:spcPts val="0"/>
              </a:spcAft>
              <a:buClr>
                <a:schemeClr val="dk1"/>
              </a:buClr>
              <a:buSzPts val="1400"/>
              <a:buAutoNum type="alphaLcParenR"/>
            </a:pPr>
            <a:r>
              <a:rPr lang="en">
                <a:solidFill>
                  <a:schemeClr val="dk1"/>
                </a:solidFill>
              </a:rPr>
              <a:t>Waits for a response from each node</a:t>
            </a:r>
            <a:endParaRPr>
              <a:solidFill>
                <a:schemeClr val="dk1"/>
              </a:solidFill>
            </a:endParaRPr>
          </a:p>
          <a:p>
            <a:pPr indent="-317500" lvl="1" marL="914400" rtl="0" algn="l">
              <a:spcBef>
                <a:spcPts val="0"/>
              </a:spcBef>
              <a:spcAft>
                <a:spcPts val="0"/>
              </a:spcAft>
              <a:buClr>
                <a:schemeClr val="dk1"/>
              </a:buClr>
              <a:buSzPts val="1400"/>
              <a:buAutoNum type="alphaLcParenR"/>
            </a:pPr>
            <a:r>
              <a:rPr lang="en">
                <a:solidFill>
                  <a:schemeClr val="dk1"/>
                </a:solidFill>
              </a:rPr>
              <a:t>If not every partition responds with an “OK”, send result of “abort” to all nodes</a:t>
            </a:r>
            <a:endParaRPr>
              <a:solidFill>
                <a:schemeClr val="dk1"/>
              </a:solidFill>
            </a:endParaRPr>
          </a:p>
          <a:p>
            <a:pPr indent="-317500" lvl="1" marL="914400" rtl="0" algn="l">
              <a:spcBef>
                <a:spcPts val="0"/>
              </a:spcBef>
              <a:spcAft>
                <a:spcPts val="0"/>
              </a:spcAft>
              <a:buClr>
                <a:schemeClr val="dk1"/>
              </a:buClr>
              <a:buSzPts val="1400"/>
              <a:buAutoNum type="alphaLcParenR"/>
            </a:pPr>
            <a:r>
              <a:rPr lang="en">
                <a:solidFill>
                  <a:schemeClr val="dk1"/>
                </a:solidFill>
              </a:rPr>
              <a:t>If all partitions respond with “OK”, send result of “commit” to all nodes</a:t>
            </a:r>
            <a:endParaRPr>
              <a:solidFill>
                <a:schemeClr val="dk1"/>
              </a:solidFill>
            </a:endParaRPr>
          </a:p>
        </p:txBody>
      </p:sp>
      <p:cxnSp>
        <p:nvCxnSpPr>
          <p:cNvPr id="126" name="Google Shape;126;p19"/>
          <p:cNvCxnSpPr/>
          <p:nvPr/>
        </p:nvCxnSpPr>
        <p:spPr>
          <a:xfrm>
            <a:off x="2474150" y="1385050"/>
            <a:ext cx="336300" cy="1512900"/>
          </a:xfrm>
          <a:prstGeom prst="straightConnector1">
            <a:avLst/>
          </a:prstGeom>
          <a:noFill/>
          <a:ln cap="flat" cmpd="sng" w="28575">
            <a:solidFill>
              <a:schemeClr val="dk1"/>
            </a:solidFill>
            <a:prstDash val="solid"/>
            <a:round/>
            <a:headEnd len="med" w="med" type="none"/>
            <a:tailEnd len="med" w="med" type="triangle"/>
          </a:ln>
        </p:spPr>
      </p:cxnSp>
      <p:sp>
        <p:nvSpPr>
          <p:cNvPr id="127" name="Google Shape;127;p19"/>
          <p:cNvSpPr txBox="1"/>
          <p:nvPr/>
        </p:nvSpPr>
        <p:spPr>
          <a:xfrm>
            <a:off x="2226700" y="1017725"/>
            <a:ext cx="1109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prepare</a:t>
            </a:r>
            <a:endParaRPr sz="1000">
              <a:solidFill>
                <a:schemeClr val="dk1"/>
              </a:solidFill>
            </a:endParaRPr>
          </a:p>
        </p:txBody>
      </p:sp>
      <p:cxnSp>
        <p:nvCxnSpPr>
          <p:cNvPr id="128" name="Google Shape;128;p19"/>
          <p:cNvCxnSpPr/>
          <p:nvPr/>
        </p:nvCxnSpPr>
        <p:spPr>
          <a:xfrm>
            <a:off x="2586200" y="1385050"/>
            <a:ext cx="163800" cy="732900"/>
          </a:xfrm>
          <a:prstGeom prst="straightConnector1">
            <a:avLst/>
          </a:prstGeom>
          <a:noFill/>
          <a:ln cap="flat" cmpd="sng" w="28575">
            <a:solidFill>
              <a:schemeClr val="dk1"/>
            </a:solidFill>
            <a:prstDash val="solid"/>
            <a:round/>
            <a:headEnd len="med" w="med" type="none"/>
            <a:tailEnd len="med" w="med" type="triangle"/>
          </a:ln>
        </p:spPr>
      </p:cxnSp>
      <p:cxnSp>
        <p:nvCxnSpPr>
          <p:cNvPr id="129" name="Google Shape;129;p19"/>
          <p:cNvCxnSpPr/>
          <p:nvPr/>
        </p:nvCxnSpPr>
        <p:spPr>
          <a:xfrm flipH="1" rot="10800000">
            <a:off x="2750000" y="1405300"/>
            <a:ext cx="537900" cy="663300"/>
          </a:xfrm>
          <a:prstGeom prst="straightConnector1">
            <a:avLst/>
          </a:prstGeom>
          <a:noFill/>
          <a:ln cap="flat" cmpd="sng" w="28575">
            <a:solidFill>
              <a:schemeClr val="dk1"/>
            </a:solidFill>
            <a:prstDash val="solid"/>
            <a:round/>
            <a:headEnd len="med" w="med" type="none"/>
            <a:tailEnd len="med" w="med" type="triangle"/>
          </a:ln>
        </p:spPr>
      </p:cxnSp>
      <p:cxnSp>
        <p:nvCxnSpPr>
          <p:cNvPr id="130" name="Google Shape;130;p19"/>
          <p:cNvCxnSpPr/>
          <p:nvPr/>
        </p:nvCxnSpPr>
        <p:spPr>
          <a:xfrm flipH="1" rot="10800000">
            <a:off x="2810450" y="1432200"/>
            <a:ext cx="1001700" cy="1471200"/>
          </a:xfrm>
          <a:prstGeom prst="straightConnector1">
            <a:avLst/>
          </a:prstGeom>
          <a:noFill/>
          <a:ln cap="flat" cmpd="sng" w="28575">
            <a:solidFill>
              <a:schemeClr val="dk1"/>
            </a:solidFill>
            <a:prstDash val="solid"/>
            <a:round/>
            <a:headEnd len="med" w="med" type="none"/>
            <a:tailEnd len="med" w="med" type="triangle"/>
          </a:ln>
        </p:spPr>
      </p:cxnSp>
      <p:sp>
        <p:nvSpPr>
          <p:cNvPr id="131" name="Google Shape;131;p19"/>
          <p:cNvSpPr txBox="1"/>
          <p:nvPr/>
        </p:nvSpPr>
        <p:spPr>
          <a:xfrm>
            <a:off x="3065950" y="1111500"/>
            <a:ext cx="1109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ok</a:t>
            </a:r>
            <a:endParaRPr sz="1000">
              <a:solidFill>
                <a:schemeClr val="dk1"/>
              </a:solidFill>
            </a:endParaRPr>
          </a:p>
        </p:txBody>
      </p:sp>
      <p:sp>
        <p:nvSpPr>
          <p:cNvPr id="132" name="Google Shape;132;p19"/>
          <p:cNvSpPr txBox="1"/>
          <p:nvPr/>
        </p:nvSpPr>
        <p:spPr>
          <a:xfrm>
            <a:off x="3620700" y="1111500"/>
            <a:ext cx="1109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ok</a:t>
            </a:r>
            <a:endParaRPr sz="1000">
              <a:solidFill>
                <a:schemeClr val="dk1"/>
              </a:solidFill>
            </a:endParaRPr>
          </a:p>
        </p:txBody>
      </p:sp>
      <p:cxnSp>
        <p:nvCxnSpPr>
          <p:cNvPr id="133" name="Google Shape;133;p19"/>
          <p:cNvCxnSpPr/>
          <p:nvPr/>
        </p:nvCxnSpPr>
        <p:spPr>
          <a:xfrm>
            <a:off x="4738750" y="1385050"/>
            <a:ext cx="336300" cy="1512900"/>
          </a:xfrm>
          <a:prstGeom prst="straightConnector1">
            <a:avLst/>
          </a:prstGeom>
          <a:noFill/>
          <a:ln cap="flat" cmpd="sng" w="28575">
            <a:solidFill>
              <a:schemeClr val="dk1"/>
            </a:solidFill>
            <a:prstDash val="solid"/>
            <a:round/>
            <a:headEnd len="med" w="med" type="none"/>
            <a:tailEnd len="med" w="med" type="triangle"/>
          </a:ln>
        </p:spPr>
      </p:cxnSp>
      <p:sp>
        <p:nvSpPr>
          <p:cNvPr id="134" name="Google Shape;134;p19"/>
          <p:cNvSpPr txBox="1"/>
          <p:nvPr/>
        </p:nvSpPr>
        <p:spPr>
          <a:xfrm>
            <a:off x="4378000" y="1032038"/>
            <a:ext cx="1109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result=commit</a:t>
            </a:r>
            <a:endParaRPr sz="1000">
              <a:solidFill>
                <a:schemeClr val="dk1"/>
              </a:solidFill>
            </a:endParaRPr>
          </a:p>
        </p:txBody>
      </p:sp>
      <p:cxnSp>
        <p:nvCxnSpPr>
          <p:cNvPr id="135" name="Google Shape;135;p19"/>
          <p:cNvCxnSpPr/>
          <p:nvPr/>
        </p:nvCxnSpPr>
        <p:spPr>
          <a:xfrm>
            <a:off x="4850800" y="1385050"/>
            <a:ext cx="163800" cy="732900"/>
          </a:xfrm>
          <a:prstGeom prst="straightConnector1">
            <a:avLst/>
          </a:prstGeom>
          <a:noFill/>
          <a:ln cap="flat" cmpd="sng" w="28575">
            <a:solidFill>
              <a:schemeClr val="dk1"/>
            </a:solidFill>
            <a:prstDash val="solid"/>
            <a:round/>
            <a:headEnd len="med" w="med" type="none"/>
            <a:tailEnd len="med" w="med" type="triangle"/>
          </a:ln>
        </p:spPr>
      </p:cxnSp>
      <p:cxnSp>
        <p:nvCxnSpPr>
          <p:cNvPr id="136" name="Google Shape;136;p19"/>
          <p:cNvCxnSpPr/>
          <p:nvPr/>
        </p:nvCxnSpPr>
        <p:spPr>
          <a:xfrm flipH="1" rot="10800000">
            <a:off x="5014600" y="1405300"/>
            <a:ext cx="537900" cy="663300"/>
          </a:xfrm>
          <a:prstGeom prst="straightConnector1">
            <a:avLst/>
          </a:prstGeom>
          <a:noFill/>
          <a:ln cap="flat" cmpd="sng" w="28575">
            <a:solidFill>
              <a:schemeClr val="dk1"/>
            </a:solidFill>
            <a:prstDash val="solid"/>
            <a:round/>
            <a:headEnd len="med" w="med" type="none"/>
            <a:tailEnd len="med" w="med" type="triangle"/>
          </a:ln>
        </p:spPr>
      </p:cxnSp>
      <p:cxnSp>
        <p:nvCxnSpPr>
          <p:cNvPr id="137" name="Google Shape;137;p19"/>
          <p:cNvCxnSpPr/>
          <p:nvPr/>
        </p:nvCxnSpPr>
        <p:spPr>
          <a:xfrm flipH="1" rot="10800000">
            <a:off x="5075050" y="1432200"/>
            <a:ext cx="1001700" cy="1471200"/>
          </a:xfrm>
          <a:prstGeom prst="straightConnector1">
            <a:avLst/>
          </a:prstGeom>
          <a:noFill/>
          <a:ln cap="flat" cmpd="sng" w="28575">
            <a:solidFill>
              <a:schemeClr val="dk1"/>
            </a:solidFill>
            <a:prstDash val="solid"/>
            <a:round/>
            <a:headEnd len="med" w="med" type="none"/>
            <a:tailEnd len="med" w="med" type="triangle"/>
          </a:ln>
        </p:spPr>
      </p:cxnSp>
      <p:sp>
        <p:nvSpPr>
          <p:cNvPr id="138" name="Google Shape;138;p19"/>
          <p:cNvSpPr txBox="1"/>
          <p:nvPr/>
        </p:nvSpPr>
        <p:spPr>
          <a:xfrm>
            <a:off x="5330550" y="1111500"/>
            <a:ext cx="1109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ok</a:t>
            </a:r>
            <a:endParaRPr sz="1000">
              <a:solidFill>
                <a:schemeClr val="dk1"/>
              </a:solidFill>
            </a:endParaRPr>
          </a:p>
        </p:txBody>
      </p:sp>
      <p:sp>
        <p:nvSpPr>
          <p:cNvPr id="139" name="Google Shape;139;p19"/>
          <p:cNvSpPr txBox="1"/>
          <p:nvPr/>
        </p:nvSpPr>
        <p:spPr>
          <a:xfrm>
            <a:off x="5885300" y="1111500"/>
            <a:ext cx="1109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ok</a:t>
            </a:r>
            <a:endParaRPr sz="10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Two Phase Commit Works</a:t>
            </a:r>
            <a:endParaRPr/>
          </a:p>
        </p:txBody>
      </p:sp>
      <p:sp>
        <p:nvSpPr>
          <p:cNvPr id="145" name="Google Shape;14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Each transaction has a unique ID from the single coordinator node</a:t>
            </a:r>
            <a:endParaRPr/>
          </a:p>
          <a:p>
            <a:pPr indent="-342900" lvl="0" marL="457200" rtl="0" algn="l">
              <a:spcBef>
                <a:spcPts val="0"/>
              </a:spcBef>
              <a:spcAft>
                <a:spcPts val="0"/>
              </a:spcAft>
              <a:buSzPts val="1800"/>
              <a:buChar char="●"/>
            </a:pPr>
            <a:r>
              <a:rPr lang="en"/>
              <a:t>Each node executes its own local transaction per </a:t>
            </a:r>
            <a:r>
              <a:rPr lang="en"/>
              <a:t>distributed</a:t>
            </a:r>
            <a:r>
              <a:rPr lang="en"/>
              <a:t> transaction</a:t>
            </a:r>
            <a:endParaRPr/>
          </a:p>
          <a:p>
            <a:pPr indent="-317500" lvl="1" marL="914400" rtl="0" algn="l">
              <a:spcBef>
                <a:spcPts val="0"/>
              </a:spcBef>
              <a:spcAft>
                <a:spcPts val="0"/>
              </a:spcAft>
              <a:buSzPts val="1400"/>
              <a:buChar char="○"/>
            </a:pPr>
            <a:r>
              <a:rPr lang="en"/>
              <a:t>This gives ACID properties like local atomicity and serializability</a:t>
            </a:r>
            <a:endParaRPr/>
          </a:p>
          <a:p>
            <a:pPr indent="-342900" lvl="0" marL="457200" rtl="0" algn="l">
              <a:spcBef>
                <a:spcPts val="0"/>
              </a:spcBef>
              <a:spcAft>
                <a:spcPts val="0"/>
              </a:spcAft>
              <a:buSzPts val="1800"/>
              <a:buChar char="●"/>
            </a:pPr>
            <a:r>
              <a:rPr lang="en"/>
              <a:t>When a node responds OK to the prepare phase, it says that it will guaranteed be able to commit said transaction under any circumstances once it </a:t>
            </a:r>
            <a:r>
              <a:rPr lang="en"/>
              <a:t>receives</a:t>
            </a:r>
            <a:r>
              <a:rPr lang="en"/>
              <a:t> word to do so</a:t>
            </a:r>
            <a:endParaRPr/>
          </a:p>
          <a:p>
            <a:pPr indent="-342900" lvl="0" marL="457200" rtl="0" algn="l">
              <a:spcBef>
                <a:spcPts val="0"/>
              </a:spcBef>
              <a:spcAft>
                <a:spcPts val="0"/>
              </a:spcAft>
              <a:buSzPts val="1800"/>
              <a:buChar char="●"/>
            </a:pPr>
            <a:r>
              <a:rPr lang="en"/>
              <a:t>Coordinator node has internal log of whether each transaction should be committed or aborted in the event that it fails before sending result</a:t>
            </a:r>
            <a:endParaRPr/>
          </a:p>
          <a:p>
            <a:pPr indent="-317500" lvl="1" marL="914400" rtl="0" algn="l">
              <a:spcBef>
                <a:spcPts val="0"/>
              </a:spcBef>
              <a:spcAft>
                <a:spcPts val="0"/>
              </a:spcAft>
              <a:buSzPts val="1400"/>
              <a:buChar char="○"/>
            </a:pPr>
            <a:r>
              <a:rPr lang="en"/>
              <a:t>Known as the commit point, after receiving prepare responses, coordinator must retry forever to commit or abort transaction on all nodes until they all respond with OK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Issues with Two Phase Commit</a:t>
            </a:r>
            <a:endParaRPr/>
          </a:p>
        </p:txBody>
      </p:sp>
      <p:sp>
        <p:nvSpPr>
          <p:cNvPr id="151" name="Google Shape;15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2PC is not fault tolerant:</a:t>
            </a:r>
            <a:endParaRPr/>
          </a:p>
          <a:p>
            <a:pPr indent="-342900" lvl="0" marL="457200" rtl="0" algn="l">
              <a:spcBef>
                <a:spcPts val="1200"/>
              </a:spcBef>
              <a:spcAft>
                <a:spcPts val="0"/>
              </a:spcAft>
              <a:buSzPts val="1800"/>
              <a:buChar char="●"/>
            </a:pPr>
            <a:r>
              <a:rPr lang="en"/>
              <a:t>If a partition fails after the prepare phase, the coordinator must try forever to reach it</a:t>
            </a:r>
            <a:endParaRPr/>
          </a:p>
          <a:p>
            <a:pPr indent="-342900" lvl="0" marL="457200" rtl="0" algn="l">
              <a:spcBef>
                <a:spcPts val="0"/>
              </a:spcBef>
              <a:spcAft>
                <a:spcPts val="0"/>
              </a:spcAft>
              <a:buSzPts val="1800"/>
              <a:buChar char="●"/>
            </a:pPr>
            <a:r>
              <a:rPr lang="en"/>
              <a:t>If the single coordinator node fails, everything breaks down</a:t>
            </a:r>
            <a:endParaRPr/>
          </a:p>
          <a:p>
            <a:pPr indent="-317500" lvl="1" marL="914400" rtl="0" algn="l">
              <a:spcBef>
                <a:spcPts val="0"/>
              </a:spcBef>
              <a:spcAft>
                <a:spcPts val="0"/>
              </a:spcAft>
              <a:buSzPts val="1400"/>
              <a:buChar char="○"/>
            </a:pPr>
            <a:r>
              <a:rPr lang="en"/>
              <a:t>System is completely blocked, nodes cannot abort a transaction as other ones may have committed it, there is no way to know</a:t>
            </a:r>
            <a:endParaRPr/>
          </a:p>
          <a:p>
            <a:pPr indent="-317500" lvl="1" marL="914400" rtl="0" algn="l">
              <a:spcBef>
                <a:spcPts val="0"/>
              </a:spcBef>
              <a:spcAft>
                <a:spcPts val="0"/>
              </a:spcAft>
              <a:buSzPts val="1400"/>
              <a:buChar char="○"/>
            </a:pPr>
            <a:r>
              <a:rPr lang="en"/>
              <a:t>“In doubt” nodes holding onto locks for relevant rows, prevents reading them (recall two phase locking)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