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62b89a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62b89a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83889e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83889e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83889e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83889e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83889e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83889e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83889e3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83889e3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83889e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83889e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Gossip Protocol</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many systems, we want to be able to pass information around from node to node in order to achieve a broadcasting of information.  This can be useful in many types of clusters, but the reason I’m covering it here is because Cassandra uses a gossip protocol in order to have nodes communicate with one another which nodes they believe are active and which have failed.  Very useful when trying to communicate across many nodes, without using some sort of centralized coordination service which requires extra infrastructure.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Gossip Protocol Visualized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Pick a few (let’s say 2) nodes randomly, and broadcast the message to them!</a:t>
            </a:r>
            <a:endParaRPr/>
          </a:p>
        </p:txBody>
      </p:sp>
      <p:sp>
        <p:nvSpPr>
          <p:cNvPr id="68" name="Google Shape;68;p15"/>
          <p:cNvSpPr/>
          <p:nvPr/>
        </p:nvSpPr>
        <p:spPr>
          <a:xfrm>
            <a:off x="1028700" y="22255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2035000" y="1854713"/>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638300" y="23151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257300" y="329230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2182900" y="26109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709600" y="299650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435725" y="242385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888875" y="211567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745025" y="29067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1947600" y="34088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423575" y="4047575"/>
            <a:ext cx="67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After a few rounds, there is a high probability each node will receive a message!</a:t>
            </a:r>
            <a:endParaRPr sz="1200">
              <a:solidFill>
                <a:schemeClr val="dk1"/>
              </a:solidFill>
            </a:endParaRPr>
          </a:p>
        </p:txBody>
      </p:sp>
      <p:cxnSp>
        <p:nvCxnSpPr>
          <p:cNvPr id="79" name="Google Shape;79;p15"/>
          <p:cNvCxnSpPr>
            <a:stCxn id="68" idx="7"/>
            <a:endCxn id="69" idx="2"/>
          </p:cNvCxnSpPr>
          <p:nvPr/>
        </p:nvCxnSpPr>
        <p:spPr>
          <a:xfrm flipH="1" rot="10800000">
            <a:off x="1292704" y="2002719"/>
            <a:ext cx="742200" cy="266100"/>
          </a:xfrm>
          <a:prstGeom prst="straightConnector1">
            <a:avLst/>
          </a:prstGeom>
          <a:noFill/>
          <a:ln cap="flat" cmpd="sng" w="9525">
            <a:solidFill>
              <a:schemeClr val="dk1"/>
            </a:solidFill>
            <a:prstDash val="solid"/>
            <a:round/>
            <a:headEnd len="med" w="med" type="none"/>
            <a:tailEnd len="med" w="med" type="triangle"/>
          </a:ln>
        </p:spPr>
      </p:cxnSp>
      <p:cxnSp>
        <p:nvCxnSpPr>
          <p:cNvPr id="80" name="Google Shape;80;p15"/>
          <p:cNvCxnSpPr>
            <a:stCxn id="68" idx="5"/>
            <a:endCxn id="71" idx="0"/>
          </p:cNvCxnSpPr>
          <p:nvPr/>
        </p:nvCxnSpPr>
        <p:spPr>
          <a:xfrm>
            <a:off x="1292704" y="2477981"/>
            <a:ext cx="119100" cy="814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Gossip Protocol Visualized</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Pick a few (let’s say 2) nodes randomly, and broadcast the message to them!</a:t>
            </a:r>
            <a:endParaRPr/>
          </a:p>
        </p:txBody>
      </p:sp>
      <p:sp>
        <p:nvSpPr>
          <p:cNvPr id="87" name="Google Shape;87;p16"/>
          <p:cNvSpPr/>
          <p:nvPr/>
        </p:nvSpPr>
        <p:spPr>
          <a:xfrm>
            <a:off x="1028700" y="22255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035000" y="1854713"/>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1638300" y="23151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257300" y="32923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182900" y="26109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709600" y="299650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435725" y="242385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888875" y="211567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745025" y="29067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1947600" y="34088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423575" y="4047575"/>
            <a:ext cx="67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After a few rounds, there is a high probability each node will receive a message!</a:t>
            </a:r>
            <a:endParaRPr sz="1200">
              <a:solidFill>
                <a:schemeClr val="dk1"/>
              </a:solidFill>
            </a:endParaRPr>
          </a:p>
        </p:txBody>
      </p:sp>
      <p:cxnSp>
        <p:nvCxnSpPr>
          <p:cNvPr id="98" name="Google Shape;98;p16"/>
          <p:cNvCxnSpPr>
            <a:stCxn id="90" idx="6"/>
            <a:endCxn id="96" idx="2"/>
          </p:cNvCxnSpPr>
          <p:nvPr/>
        </p:nvCxnSpPr>
        <p:spPr>
          <a:xfrm>
            <a:off x="1566600" y="3440200"/>
            <a:ext cx="381000" cy="116400"/>
          </a:xfrm>
          <a:prstGeom prst="straightConnector1">
            <a:avLst/>
          </a:prstGeom>
          <a:noFill/>
          <a:ln cap="flat" cmpd="sng" w="9525">
            <a:solidFill>
              <a:schemeClr val="dk1"/>
            </a:solidFill>
            <a:prstDash val="solid"/>
            <a:round/>
            <a:headEnd len="med" w="med" type="none"/>
            <a:tailEnd len="med" w="med" type="triangle"/>
          </a:ln>
        </p:spPr>
      </p:cxnSp>
      <p:cxnSp>
        <p:nvCxnSpPr>
          <p:cNvPr id="99" name="Google Shape;99;p16"/>
          <p:cNvCxnSpPr>
            <a:stCxn id="90" idx="0"/>
            <a:endCxn id="89" idx="3"/>
          </p:cNvCxnSpPr>
          <p:nvPr/>
        </p:nvCxnSpPr>
        <p:spPr>
          <a:xfrm flipH="1" rot="10800000">
            <a:off x="1411950" y="2567500"/>
            <a:ext cx="271500" cy="724800"/>
          </a:xfrm>
          <a:prstGeom prst="straightConnector1">
            <a:avLst/>
          </a:prstGeom>
          <a:noFill/>
          <a:ln cap="flat" cmpd="sng" w="9525">
            <a:solidFill>
              <a:schemeClr val="dk1"/>
            </a:solidFill>
            <a:prstDash val="solid"/>
            <a:round/>
            <a:headEnd len="med" w="med" type="none"/>
            <a:tailEnd len="med" w="med" type="triangle"/>
          </a:ln>
        </p:spPr>
      </p:cxnSp>
      <p:cxnSp>
        <p:nvCxnSpPr>
          <p:cNvPr id="100" name="Google Shape;100;p16"/>
          <p:cNvCxnSpPr>
            <a:stCxn id="88" idx="6"/>
            <a:endCxn id="94" idx="1"/>
          </p:cNvCxnSpPr>
          <p:nvPr/>
        </p:nvCxnSpPr>
        <p:spPr>
          <a:xfrm>
            <a:off x="2344300" y="2002613"/>
            <a:ext cx="589800" cy="156300"/>
          </a:xfrm>
          <a:prstGeom prst="straightConnector1">
            <a:avLst/>
          </a:prstGeom>
          <a:noFill/>
          <a:ln cap="flat" cmpd="sng" w="9525">
            <a:solidFill>
              <a:schemeClr val="dk1"/>
            </a:solidFill>
            <a:prstDash val="solid"/>
            <a:round/>
            <a:headEnd len="med" w="med" type="none"/>
            <a:tailEnd len="med" w="med" type="triangle"/>
          </a:ln>
        </p:spPr>
      </p:cxnSp>
      <p:cxnSp>
        <p:nvCxnSpPr>
          <p:cNvPr id="101" name="Google Shape;101;p16"/>
          <p:cNvCxnSpPr>
            <a:stCxn id="88" idx="2"/>
            <a:endCxn id="87" idx="7"/>
          </p:cNvCxnSpPr>
          <p:nvPr/>
        </p:nvCxnSpPr>
        <p:spPr>
          <a:xfrm flipH="1">
            <a:off x="1292800" y="2002613"/>
            <a:ext cx="742200" cy="266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Gossip Protocol Visualized</a:t>
            </a:r>
            <a:endParaRPr/>
          </a:p>
        </p:txBody>
      </p:sp>
      <p:sp>
        <p:nvSpPr>
          <p:cNvPr id="107" name="Google Shape;10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Pick a few (let’s say 2) nodes randomly, and broadcast the message to them!</a:t>
            </a:r>
            <a:endParaRPr/>
          </a:p>
        </p:txBody>
      </p:sp>
      <p:sp>
        <p:nvSpPr>
          <p:cNvPr id="108" name="Google Shape;108;p17"/>
          <p:cNvSpPr/>
          <p:nvPr/>
        </p:nvSpPr>
        <p:spPr>
          <a:xfrm>
            <a:off x="1028700" y="22255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2035000" y="1854713"/>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1638300" y="231512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1257300" y="32923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2182900" y="26109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2709600" y="299650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3435725" y="2423850"/>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888875" y="211567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3745025" y="2906725"/>
            <a:ext cx="309300" cy="295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1947600" y="340882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423575" y="4047575"/>
            <a:ext cx="67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After a few rounds, there is a high probability each node will receive a message!</a:t>
            </a:r>
            <a:endParaRPr sz="1200">
              <a:solidFill>
                <a:schemeClr val="dk1"/>
              </a:solidFill>
            </a:endParaRPr>
          </a:p>
        </p:txBody>
      </p:sp>
      <p:cxnSp>
        <p:nvCxnSpPr>
          <p:cNvPr id="119" name="Google Shape;119;p17"/>
          <p:cNvCxnSpPr>
            <a:stCxn id="115" idx="4"/>
          </p:cNvCxnSpPr>
          <p:nvPr/>
        </p:nvCxnSpPr>
        <p:spPr>
          <a:xfrm flipH="1">
            <a:off x="2905525" y="2411475"/>
            <a:ext cx="138000" cy="628500"/>
          </a:xfrm>
          <a:prstGeom prst="straightConnector1">
            <a:avLst/>
          </a:prstGeom>
          <a:noFill/>
          <a:ln cap="flat" cmpd="sng" w="9525">
            <a:solidFill>
              <a:schemeClr val="dk1"/>
            </a:solidFill>
            <a:prstDash val="solid"/>
            <a:round/>
            <a:headEnd len="med" w="med" type="none"/>
            <a:tailEnd len="med" w="med" type="triangle"/>
          </a:ln>
        </p:spPr>
      </p:cxnSp>
      <p:cxnSp>
        <p:nvCxnSpPr>
          <p:cNvPr id="120" name="Google Shape;120;p17"/>
          <p:cNvCxnSpPr>
            <a:stCxn id="115" idx="6"/>
            <a:endCxn id="114" idx="1"/>
          </p:cNvCxnSpPr>
          <p:nvPr/>
        </p:nvCxnSpPr>
        <p:spPr>
          <a:xfrm>
            <a:off x="3198175" y="2263575"/>
            <a:ext cx="282900" cy="203700"/>
          </a:xfrm>
          <a:prstGeom prst="straightConnector1">
            <a:avLst/>
          </a:prstGeom>
          <a:noFill/>
          <a:ln cap="flat" cmpd="sng" w="9525">
            <a:solidFill>
              <a:schemeClr val="dk1"/>
            </a:solidFill>
            <a:prstDash val="solid"/>
            <a:round/>
            <a:headEnd len="med" w="med" type="none"/>
            <a:tailEnd len="med" w="med" type="triangle"/>
          </a:ln>
        </p:spPr>
      </p:cxnSp>
      <p:cxnSp>
        <p:nvCxnSpPr>
          <p:cNvPr id="121" name="Google Shape;121;p17"/>
          <p:cNvCxnSpPr>
            <a:stCxn id="117" idx="0"/>
            <a:endCxn id="112" idx="4"/>
          </p:cNvCxnSpPr>
          <p:nvPr/>
        </p:nvCxnSpPr>
        <p:spPr>
          <a:xfrm flipH="1" rot="10800000">
            <a:off x="2102250" y="2906625"/>
            <a:ext cx="235200" cy="5022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17"/>
          <p:cNvCxnSpPr>
            <a:stCxn id="117" idx="0"/>
            <a:endCxn id="110" idx="4"/>
          </p:cNvCxnSpPr>
          <p:nvPr/>
        </p:nvCxnSpPr>
        <p:spPr>
          <a:xfrm rot="10800000">
            <a:off x="1792950" y="2610825"/>
            <a:ext cx="309300" cy="798000"/>
          </a:xfrm>
          <a:prstGeom prst="straightConnector1">
            <a:avLst/>
          </a:prstGeom>
          <a:noFill/>
          <a:ln cap="flat" cmpd="sng" w="9525">
            <a:solidFill>
              <a:schemeClr val="dk1"/>
            </a:solidFill>
            <a:prstDash val="solid"/>
            <a:round/>
            <a:headEnd len="med" w="med" type="none"/>
            <a:tailEnd len="med" w="med" type="triangle"/>
          </a:ln>
        </p:spPr>
      </p:cxnSp>
      <p:cxnSp>
        <p:nvCxnSpPr>
          <p:cNvPr id="123" name="Google Shape;123;p17"/>
          <p:cNvCxnSpPr>
            <a:stCxn id="110" idx="6"/>
            <a:endCxn id="116" idx="1"/>
          </p:cNvCxnSpPr>
          <p:nvPr/>
        </p:nvCxnSpPr>
        <p:spPr>
          <a:xfrm>
            <a:off x="1947600" y="2463025"/>
            <a:ext cx="1842600" cy="486900"/>
          </a:xfrm>
          <a:prstGeom prst="straightConnector1">
            <a:avLst/>
          </a:prstGeom>
          <a:noFill/>
          <a:ln cap="flat" cmpd="sng" w="9525">
            <a:solidFill>
              <a:schemeClr val="dk1"/>
            </a:solidFill>
            <a:prstDash val="solid"/>
            <a:round/>
            <a:headEnd len="med" w="med" type="none"/>
            <a:tailEnd len="med" w="med" type="triangle"/>
          </a:ln>
        </p:spPr>
      </p:cxnSp>
      <p:cxnSp>
        <p:nvCxnSpPr>
          <p:cNvPr id="124" name="Google Shape;124;p17"/>
          <p:cNvCxnSpPr>
            <a:stCxn id="110" idx="0"/>
            <a:endCxn id="109" idx="3"/>
          </p:cNvCxnSpPr>
          <p:nvPr/>
        </p:nvCxnSpPr>
        <p:spPr>
          <a:xfrm flipH="1" rot="10800000">
            <a:off x="1792950" y="2107225"/>
            <a:ext cx="287400" cy="207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Gossip Protocol Visualized</a:t>
            </a:r>
            <a:endParaRPr/>
          </a:p>
        </p:txBody>
      </p:sp>
      <p:sp>
        <p:nvSpPr>
          <p:cNvPr id="130" name="Google Shape;13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Pick a few (let’s say 2) nodes randomly, and broadcast the message to them!</a:t>
            </a:r>
            <a:endParaRPr/>
          </a:p>
        </p:txBody>
      </p:sp>
      <p:sp>
        <p:nvSpPr>
          <p:cNvPr id="131" name="Google Shape;131;p18"/>
          <p:cNvSpPr/>
          <p:nvPr/>
        </p:nvSpPr>
        <p:spPr>
          <a:xfrm>
            <a:off x="1028700" y="22255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035000" y="1854713"/>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1638300" y="231512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1257300" y="32923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2182900" y="261092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709600" y="299650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435725" y="2423850"/>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888875" y="211567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745025" y="290672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1947600" y="3408825"/>
            <a:ext cx="309300" cy="295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423575" y="4047575"/>
            <a:ext cx="67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After a few rounds, there is a high probability each node will receive a message!</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Gossip Protocol in Cassandra</a:t>
            </a:r>
            <a:endParaRPr/>
          </a:p>
        </p:txBody>
      </p:sp>
      <p:sp>
        <p:nvSpPr>
          <p:cNvPr id="147" name="Google Shape;14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pass details about node membership/failure in a cluster:</a:t>
            </a:r>
            <a:endParaRPr/>
          </a:p>
          <a:p>
            <a:pPr indent="-342900" lvl="0" marL="457200" rtl="0" algn="l">
              <a:spcBef>
                <a:spcPts val="1200"/>
              </a:spcBef>
              <a:spcAft>
                <a:spcPts val="0"/>
              </a:spcAft>
              <a:buSzPts val="1800"/>
              <a:buChar char="●"/>
            </a:pPr>
            <a:r>
              <a:rPr lang="en"/>
              <a:t>Each node is gossiping with other nodes regarding its own local load</a:t>
            </a:r>
            <a:endParaRPr/>
          </a:p>
          <a:p>
            <a:pPr indent="-342900" lvl="0" marL="457200" rtl="0" algn="l">
              <a:spcBef>
                <a:spcPts val="0"/>
              </a:spcBef>
              <a:spcAft>
                <a:spcPts val="0"/>
              </a:spcAft>
              <a:buSzPts val="1800"/>
              <a:buChar char="●"/>
            </a:pPr>
            <a:r>
              <a:rPr lang="en"/>
              <a:t>Each node is gossiping with other nodes about heartbeats it receives from all other nodes, which contain a timestamp</a:t>
            </a:r>
            <a:endParaRPr/>
          </a:p>
          <a:p>
            <a:pPr indent="-342900" lvl="0" marL="457200" rtl="0" algn="l">
              <a:spcBef>
                <a:spcPts val="0"/>
              </a:spcBef>
              <a:spcAft>
                <a:spcPts val="0"/>
              </a:spcAft>
              <a:buSzPts val="1800"/>
              <a:buChar char="●"/>
            </a:pPr>
            <a:r>
              <a:rPr lang="en"/>
              <a:t>Other nodes, upon receiving gossip, use the timestamps to keep only the most recent messages and then pass them on</a:t>
            </a:r>
            <a:endParaRPr/>
          </a:p>
          <a:p>
            <a:pPr indent="-342900" lvl="0" marL="457200" rtl="0" algn="l">
              <a:spcBef>
                <a:spcPts val="0"/>
              </a:spcBef>
              <a:spcAft>
                <a:spcPts val="0"/>
              </a:spcAft>
              <a:buSzPts val="1800"/>
              <a:buChar char="●"/>
            </a:pPr>
            <a:r>
              <a:rPr lang="en"/>
              <a:t>All nodes use the most recent heartbeat timestamp to determine if other nodes in the cluster are down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Gossip Protocol Conclusion</a:t>
            </a:r>
            <a:endParaRPr/>
          </a:p>
        </p:txBody>
      </p:sp>
      <p:sp>
        <p:nvSpPr>
          <p:cNvPr id="153" name="Google Shape;15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Good for quickly broadcasting messages to many nodes with relatively low overhead/coordination!  Useful in large clusters to perform things like failure detection by gossiping all of the heartbeats that they have received.  Note that gossip protocols do not ensure any ordering of messages, they are just throwing as many around as possible - for ordering you need some </a:t>
            </a:r>
            <a:r>
              <a:rPr lang="en"/>
              <a:t>other</a:t>
            </a:r>
            <a:r>
              <a:rPr lang="en"/>
              <a:t> way of doing so (e.g. timestamps in Cassandra, or maybe a vector clock).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