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29ECC9-2E9F-4A6E-A048-15C91ABFDE7F}">
  <a:tblStyle styleId="{0429ECC9-2E9F-4A6E-A048-15C91ABFDE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edae83ab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edae83ab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edae83ab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edae83a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edae83a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edae83a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edae83ab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edae83ab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edae83ab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edae83ab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0529a65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0529a65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edae83ab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edae83ab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0529a65a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0529a65a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0529a68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0529a68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0529a65a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0529a65a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dae83ab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dae83a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edae83ab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edae83ab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0529a65a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0529a65a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edae83ab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edae83ab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0529a683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0529a683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0529a683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0529a683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0529a683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0529a683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0529a683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0529a683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edae83ab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edae83ab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edae83ab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edae83ab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edae83ab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edae83ab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edae83a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edae83a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edae83a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edae83a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edae83ab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edae83ab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0529a65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0529a65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529a65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529a65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0529a65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0529a65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0529a65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0529a65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Database Design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Better database implementation</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Hashmap, O(1) reads and writes</a:t>
            </a:r>
            <a:endParaRPr/>
          </a:p>
          <a:p>
            <a:pPr indent="0" lvl="0" marL="0" rtl="0" algn="l">
              <a:spcBef>
                <a:spcPts val="1200"/>
              </a:spcBef>
              <a:spcAft>
                <a:spcPts val="1200"/>
              </a:spcAft>
              <a:buNone/>
            </a:pPr>
            <a:r>
              <a:rPr lang="en"/>
              <a:t>However, this does not scale because the second there is too much data we are in trouble, hashmap has to go on disk which becomes slow</a:t>
            </a:r>
            <a:endParaRPr/>
          </a:p>
        </p:txBody>
      </p:sp>
      <p:pic>
        <p:nvPicPr>
          <p:cNvPr id="122" name="Google Shape;122;p22"/>
          <p:cNvPicPr preferRelativeResize="0"/>
          <p:nvPr/>
        </p:nvPicPr>
        <p:blipFill>
          <a:blip r:embed="rId3">
            <a:alphaModFix/>
          </a:blip>
          <a:stretch>
            <a:fillRect/>
          </a:stretch>
        </p:blipFill>
        <p:spPr>
          <a:xfrm>
            <a:off x="2474250" y="2571753"/>
            <a:ext cx="4309776" cy="224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Indexes - making read times much faster</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Keep extra data on each write to improve database read times</a:t>
            </a:r>
            <a:endParaRPr/>
          </a:p>
        </p:txBody>
      </p:sp>
      <p:pic>
        <p:nvPicPr>
          <p:cNvPr id="129" name="Google Shape;129;p23"/>
          <p:cNvPicPr preferRelativeResize="0"/>
          <p:nvPr/>
        </p:nvPicPr>
        <p:blipFill>
          <a:blip r:embed="rId3">
            <a:alphaModFix/>
          </a:blip>
          <a:stretch>
            <a:fillRect/>
          </a:stretch>
        </p:blipFill>
        <p:spPr>
          <a:xfrm>
            <a:off x="5401694" y="2221475"/>
            <a:ext cx="3077825" cy="1836525"/>
          </a:xfrm>
          <a:prstGeom prst="rect">
            <a:avLst/>
          </a:prstGeom>
          <a:noFill/>
          <a:ln>
            <a:noFill/>
          </a:ln>
        </p:spPr>
      </p:pic>
      <p:sp>
        <p:nvSpPr>
          <p:cNvPr id="130" name="Google Shape;130;p23"/>
          <p:cNvSpPr txBox="1"/>
          <p:nvPr/>
        </p:nvSpPr>
        <p:spPr>
          <a:xfrm>
            <a:off x="430400" y="2229550"/>
            <a:ext cx="46707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Pro: Faster reads</a:t>
            </a:r>
            <a:endParaRPr sz="1800">
              <a:solidFill>
                <a:schemeClr val="lt2"/>
              </a:solidFill>
            </a:endParaRPr>
          </a:p>
          <a:p>
            <a:pPr indent="0" lvl="0" marL="0" rtl="0" algn="l">
              <a:lnSpc>
                <a:spcPct val="115000"/>
              </a:lnSpc>
              <a:spcBef>
                <a:spcPts val="1200"/>
              </a:spcBef>
              <a:spcAft>
                <a:spcPts val="1200"/>
              </a:spcAft>
              <a:buNone/>
            </a:pPr>
            <a:r>
              <a:rPr lang="en" sz="1800">
                <a:solidFill>
                  <a:schemeClr val="lt2"/>
                </a:solidFill>
              </a:rPr>
              <a:t>Con: Slower writes (only use indexes if you need them, do not declare an index for every field)</a:t>
            </a:r>
            <a:endParaRPr sz="1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index implementations</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Hash Indexes</a:t>
            </a:r>
            <a:endParaRPr/>
          </a:p>
          <a:p>
            <a:pPr indent="-342900" lvl="0" marL="457200" rtl="0" algn="l">
              <a:spcBef>
                <a:spcPts val="0"/>
              </a:spcBef>
              <a:spcAft>
                <a:spcPts val="0"/>
              </a:spcAft>
              <a:buSzPts val="1800"/>
              <a:buChar char="●"/>
            </a:pPr>
            <a:r>
              <a:rPr lang="en"/>
              <a:t>LSM trees + SSTables</a:t>
            </a:r>
            <a:endParaRPr/>
          </a:p>
          <a:p>
            <a:pPr indent="-342900" lvl="0" marL="457200" rtl="0" algn="l">
              <a:spcBef>
                <a:spcPts val="0"/>
              </a:spcBef>
              <a:spcAft>
                <a:spcPts val="0"/>
              </a:spcAft>
              <a:buSzPts val="1800"/>
              <a:buChar char="●"/>
            </a:pPr>
            <a:r>
              <a:rPr lang="en"/>
              <a:t>B Trees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Index</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Keep an in memory hash table of the key mapped to the memory location of the corresponding data, occasionally write to disk for persistence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3" name="Google Shape;143;p25"/>
          <p:cNvSpPr txBox="1"/>
          <p:nvPr/>
        </p:nvSpPr>
        <p:spPr>
          <a:xfrm>
            <a:off x="403400" y="2198600"/>
            <a:ext cx="39333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Pros: Easy to implement and very fast (disks are slow, RAM is fast)</a:t>
            </a:r>
            <a:endParaRPr sz="1800">
              <a:solidFill>
                <a:schemeClr val="lt2"/>
              </a:solidFill>
            </a:endParaRPr>
          </a:p>
          <a:p>
            <a:pPr indent="0" lvl="0" marL="0" rtl="0" algn="l">
              <a:lnSpc>
                <a:spcPct val="115000"/>
              </a:lnSpc>
              <a:spcBef>
                <a:spcPts val="1200"/>
              </a:spcBef>
              <a:spcAft>
                <a:spcPts val="1200"/>
              </a:spcAft>
              <a:buNone/>
            </a:pPr>
            <a:r>
              <a:rPr lang="en" sz="1800">
                <a:solidFill>
                  <a:schemeClr val="lt2"/>
                </a:solidFill>
              </a:rPr>
              <a:t>Cons: All of the keys must fit in memory, bad for range queries</a:t>
            </a:r>
            <a:endParaRPr/>
          </a:p>
        </p:txBody>
      </p:sp>
      <p:sp>
        <p:nvSpPr>
          <p:cNvPr id="144" name="Google Shape;144;p25"/>
          <p:cNvSpPr txBox="1"/>
          <p:nvPr/>
        </p:nvSpPr>
        <p:spPr>
          <a:xfrm>
            <a:off x="4914900" y="2346500"/>
            <a:ext cx="33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45" name="Google Shape;145;p25"/>
          <p:cNvGraphicFramePr/>
          <p:nvPr/>
        </p:nvGraphicFramePr>
        <p:xfrm>
          <a:off x="5450538" y="2265800"/>
          <a:ext cx="3000000" cy="3000000"/>
        </p:xfrm>
        <a:graphic>
          <a:graphicData uri="http://schemas.openxmlformats.org/drawingml/2006/table">
            <a:tbl>
              <a:tblPr>
                <a:noFill/>
                <a:tableStyleId>{0429ECC9-2E9F-4A6E-A048-15C91ABFDE7F}</a:tableStyleId>
              </a:tblPr>
              <a:tblGrid>
                <a:gridCol w="1286450"/>
                <a:gridCol w="1340225"/>
              </a:tblGrid>
              <a:tr h="436550">
                <a:tc>
                  <a:txBody>
                    <a:bodyPr/>
                    <a:lstStyle/>
                    <a:p>
                      <a:pPr indent="0" lvl="0" marL="0" rtl="0" algn="l">
                        <a:spcBef>
                          <a:spcPts val="0"/>
                        </a:spcBef>
                        <a:spcAft>
                          <a:spcPts val="0"/>
                        </a:spcAft>
                        <a:buNone/>
                      </a:pPr>
                      <a:r>
                        <a:rPr lang="en">
                          <a:solidFill>
                            <a:schemeClr val="dk1"/>
                          </a:solidFill>
                        </a:rPr>
                        <a:t>Key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Offset on Disk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0x04444511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kobe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0x01112365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0x06128989</a:t>
                      </a:r>
                      <a:endParaRPr>
                        <a:solidFill>
                          <a:schemeClr val="dk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Write first goes to an in-memory balanced binary search tree (memtable), eventually written to disk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2" name="Google Shape;152;p26"/>
          <p:cNvSpPr txBox="1"/>
          <p:nvPr/>
        </p:nvSpPr>
        <p:spPr>
          <a:xfrm>
            <a:off x="311700" y="2081075"/>
            <a:ext cx="4317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When tree becomes too large, write the contents of it (sorted by key name) to an SSTable file</a:t>
            </a:r>
            <a:endParaRPr sz="1800">
              <a:solidFill>
                <a:schemeClr val="lt2"/>
              </a:solidFill>
            </a:endParaRPr>
          </a:p>
        </p:txBody>
      </p:sp>
      <p:sp>
        <p:nvSpPr>
          <p:cNvPr id="153" name="Google Shape;153;p26"/>
          <p:cNvSpPr txBox="1"/>
          <p:nvPr/>
        </p:nvSpPr>
        <p:spPr>
          <a:xfrm>
            <a:off x="423325" y="3788575"/>
            <a:ext cx="7514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To increase persistence, keep log on disk of memtable writes to restore it in the event of a crash.</a:t>
            </a:r>
            <a:endParaRPr/>
          </a:p>
        </p:txBody>
      </p:sp>
      <p:sp>
        <p:nvSpPr>
          <p:cNvPr id="154" name="Google Shape;154;p26"/>
          <p:cNvSpPr txBox="1"/>
          <p:nvPr/>
        </p:nvSpPr>
        <p:spPr>
          <a:xfrm>
            <a:off x="4941800" y="1680875"/>
            <a:ext cx="31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5" name="Google Shape;155;p26"/>
          <p:cNvSpPr/>
          <p:nvPr/>
        </p:nvSpPr>
        <p:spPr>
          <a:xfrm>
            <a:off x="5903275" y="1766675"/>
            <a:ext cx="8874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brees</a:t>
            </a:r>
            <a:endParaRPr/>
          </a:p>
        </p:txBody>
      </p:sp>
      <p:sp>
        <p:nvSpPr>
          <p:cNvPr id="156" name="Google Shape;156;p26"/>
          <p:cNvSpPr/>
          <p:nvPr/>
        </p:nvSpPr>
        <p:spPr>
          <a:xfrm>
            <a:off x="5114375" y="2135675"/>
            <a:ext cx="1165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manning</a:t>
            </a:r>
            <a:endParaRPr/>
          </a:p>
        </p:txBody>
      </p:sp>
      <p:sp>
        <p:nvSpPr>
          <p:cNvPr id="157" name="Google Shape;157;p26"/>
          <p:cNvSpPr/>
          <p:nvPr/>
        </p:nvSpPr>
        <p:spPr>
          <a:xfrm>
            <a:off x="6512875" y="2135675"/>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montana</a:t>
            </a:r>
            <a:endParaRPr/>
          </a:p>
        </p:txBody>
      </p:sp>
      <p:sp>
        <p:nvSpPr>
          <p:cNvPr id="158" name="Google Shape;158;p26"/>
          <p:cNvSpPr/>
          <p:nvPr/>
        </p:nvSpPr>
        <p:spPr>
          <a:xfrm>
            <a:off x="7066450" y="2571750"/>
            <a:ext cx="7866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favre</a:t>
            </a:r>
            <a:endParaRPr/>
          </a:p>
        </p:txBody>
      </p:sp>
      <p:sp>
        <p:nvSpPr>
          <p:cNvPr id="159" name="Google Shape;159;p26"/>
          <p:cNvSpPr/>
          <p:nvPr/>
        </p:nvSpPr>
        <p:spPr>
          <a:xfrm>
            <a:off x="4793876" y="2571750"/>
            <a:ext cx="934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brady</a:t>
            </a:r>
            <a:endParaRPr/>
          </a:p>
        </p:txBody>
      </p:sp>
      <p:sp>
        <p:nvSpPr>
          <p:cNvPr id="160" name="Google Shape;160;p26"/>
          <p:cNvSpPr/>
          <p:nvPr/>
        </p:nvSpPr>
        <p:spPr>
          <a:xfrm>
            <a:off x="5835938" y="2571750"/>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rodgers</a:t>
            </a:r>
            <a:endParaRPr/>
          </a:p>
        </p:txBody>
      </p:sp>
      <p:cxnSp>
        <p:nvCxnSpPr>
          <p:cNvPr id="161" name="Google Shape;161;p26"/>
          <p:cNvCxnSpPr/>
          <p:nvPr/>
        </p:nvCxnSpPr>
        <p:spPr>
          <a:xfrm flipH="1">
            <a:off x="5856075" y="2003600"/>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62" name="Google Shape;162;p26"/>
          <p:cNvCxnSpPr/>
          <p:nvPr/>
        </p:nvCxnSpPr>
        <p:spPr>
          <a:xfrm flipH="1">
            <a:off x="5369725" y="2397363"/>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63" name="Google Shape;163;p26"/>
          <p:cNvCxnSpPr/>
          <p:nvPr/>
        </p:nvCxnSpPr>
        <p:spPr>
          <a:xfrm>
            <a:off x="5883100" y="2386850"/>
            <a:ext cx="80700" cy="151800"/>
          </a:xfrm>
          <a:prstGeom prst="straightConnector1">
            <a:avLst/>
          </a:prstGeom>
          <a:noFill/>
          <a:ln cap="flat" cmpd="sng" w="38100">
            <a:solidFill>
              <a:schemeClr val="dk1"/>
            </a:solidFill>
            <a:prstDash val="solid"/>
            <a:round/>
            <a:headEnd len="med" w="med" type="none"/>
            <a:tailEnd len="med" w="med" type="none"/>
          </a:ln>
        </p:spPr>
      </p:cxnSp>
      <p:cxnSp>
        <p:nvCxnSpPr>
          <p:cNvPr id="164" name="Google Shape;164;p26"/>
          <p:cNvCxnSpPr/>
          <p:nvPr/>
        </p:nvCxnSpPr>
        <p:spPr>
          <a:xfrm>
            <a:off x="6736975" y="2003600"/>
            <a:ext cx="181500" cy="147900"/>
          </a:xfrm>
          <a:prstGeom prst="straightConnector1">
            <a:avLst/>
          </a:prstGeom>
          <a:noFill/>
          <a:ln cap="flat" cmpd="sng" w="38100">
            <a:solidFill>
              <a:schemeClr val="dk1"/>
            </a:solidFill>
            <a:prstDash val="solid"/>
            <a:round/>
            <a:headEnd len="med" w="med" type="none"/>
            <a:tailEnd len="med" w="med" type="none"/>
          </a:ln>
        </p:spPr>
      </p:cxnSp>
      <p:cxnSp>
        <p:nvCxnSpPr>
          <p:cNvPr id="165" name="Google Shape;165;p26"/>
          <p:cNvCxnSpPr>
            <a:stCxn id="157" idx="2"/>
          </p:cNvCxnSpPr>
          <p:nvPr/>
        </p:nvCxnSpPr>
        <p:spPr>
          <a:xfrm>
            <a:off x="7071025" y="2364275"/>
            <a:ext cx="150000" cy="163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a:t>
            </a:r>
            <a:endParaRPr/>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Write first goes to an in-memory balanced binary search tree (memtable), eventually written to disk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2" name="Google Shape;172;p27"/>
          <p:cNvSpPr txBox="1"/>
          <p:nvPr/>
        </p:nvSpPr>
        <p:spPr>
          <a:xfrm>
            <a:off x="311700" y="2081075"/>
            <a:ext cx="4317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When tree becomes too large, write the contents of it (sorted by key name) to an SSTable file</a:t>
            </a:r>
            <a:endParaRPr sz="1800">
              <a:solidFill>
                <a:schemeClr val="lt2"/>
              </a:solidFill>
            </a:endParaRPr>
          </a:p>
        </p:txBody>
      </p:sp>
      <p:sp>
        <p:nvSpPr>
          <p:cNvPr id="173" name="Google Shape;173;p27"/>
          <p:cNvSpPr txBox="1"/>
          <p:nvPr/>
        </p:nvSpPr>
        <p:spPr>
          <a:xfrm>
            <a:off x="423325" y="3788575"/>
            <a:ext cx="7514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To increase persistence, keep log on disk of memtable writes to restore it in the event of a crash.</a:t>
            </a:r>
            <a:endParaRPr/>
          </a:p>
        </p:txBody>
      </p:sp>
      <p:sp>
        <p:nvSpPr>
          <p:cNvPr id="174" name="Google Shape;174;p27"/>
          <p:cNvSpPr txBox="1"/>
          <p:nvPr/>
        </p:nvSpPr>
        <p:spPr>
          <a:xfrm>
            <a:off x="4941800" y="1680875"/>
            <a:ext cx="31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p27"/>
          <p:cNvSpPr/>
          <p:nvPr/>
        </p:nvSpPr>
        <p:spPr>
          <a:xfrm>
            <a:off x="5903275" y="1766675"/>
            <a:ext cx="8874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brees</a:t>
            </a:r>
            <a:endParaRPr/>
          </a:p>
        </p:txBody>
      </p:sp>
      <p:sp>
        <p:nvSpPr>
          <p:cNvPr id="176" name="Google Shape;176;p27"/>
          <p:cNvSpPr/>
          <p:nvPr/>
        </p:nvSpPr>
        <p:spPr>
          <a:xfrm>
            <a:off x="5114375" y="2135675"/>
            <a:ext cx="1165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manning</a:t>
            </a:r>
            <a:endParaRPr/>
          </a:p>
        </p:txBody>
      </p:sp>
      <p:sp>
        <p:nvSpPr>
          <p:cNvPr id="177" name="Google Shape;177;p27"/>
          <p:cNvSpPr/>
          <p:nvPr/>
        </p:nvSpPr>
        <p:spPr>
          <a:xfrm>
            <a:off x="6512875" y="2135675"/>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montana</a:t>
            </a:r>
            <a:endParaRPr/>
          </a:p>
        </p:txBody>
      </p:sp>
      <p:sp>
        <p:nvSpPr>
          <p:cNvPr id="178" name="Google Shape;178;p27"/>
          <p:cNvSpPr/>
          <p:nvPr/>
        </p:nvSpPr>
        <p:spPr>
          <a:xfrm>
            <a:off x="7066450" y="2571750"/>
            <a:ext cx="7866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favre</a:t>
            </a:r>
            <a:endParaRPr/>
          </a:p>
        </p:txBody>
      </p:sp>
      <p:sp>
        <p:nvSpPr>
          <p:cNvPr id="179" name="Google Shape;179;p27"/>
          <p:cNvSpPr/>
          <p:nvPr/>
        </p:nvSpPr>
        <p:spPr>
          <a:xfrm>
            <a:off x="4793876" y="2571750"/>
            <a:ext cx="934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brady</a:t>
            </a:r>
            <a:endParaRPr/>
          </a:p>
        </p:txBody>
      </p:sp>
      <p:sp>
        <p:nvSpPr>
          <p:cNvPr id="180" name="Google Shape;180;p27"/>
          <p:cNvSpPr/>
          <p:nvPr/>
        </p:nvSpPr>
        <p:spPr>
          <a:xfrm>
            <a:off x="5835938" y="2571750"/>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rodgers</a:t>
            </a:r>
            <a:endParaRPr/>
          </a:p>
        </p:txBody>
      </p:sp>
      <p:cxnSp>
        <p:nvCxnSpPr>
          <p:cNvPr id="181" name="Google Shape;181;p27"/>
          <p:cNvCxnSpPr/>
          <p:nvPr/>
        </p:nvCxnSpPr>
        <p:spPr>
          <a:xfrm flipH="1">
            <a:off x="5856075" y="2003600"/>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82" name="Google Shape;182;p27"/>
          <p:cNvCxnSpPr/>
          <p:nvPr/>
        </p:nvCxnSpPr>
        <p:spPr>
          <a:xfrm flipH="1">
            <a:off x="5369725" y="2397363"/>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83" name="Google Shape;183;p27"/>
          <p:cNvCxnSpPr/>
          <p:nvPr/>
        </p:nvCxnSpPr>
        <p:spPr>
          <a:xfrm>
            <a:off x="5883100" y="2386850"/>
            <a:ext cx="80700" cy="151800"/>
          </a:xfrm>
          <a:prstGeom prst="straightConnector1">
            <a:avLst/>
          </a:prstGeom>
          <a:noFill/>
          <a:ln cap="flat" cmpd="sng" w="38100">
            <a:solidFill>
              <a:schemeClr val="dk1"/>
            </a:solidFill>
            <a:prstDash val="solid"/>
            <a:round/>
            <a:headEnd len="med" w="med" type="none"/>
            <a:tailEnd len="med" w="med" type="none"/>
          </a:ln>
        </p:spPr>
      </p:cxnSp>
      <p:cxnSp>
        <p:nvCxnSpPr>
          <p:cNvPr id="184" name="Google Shape;184;p27"/>
          <p:cNvCxnSpPr/>
          <p:nvPr/>
        </p:nvCxnSpPr>
        <p:spPr>
          <a:xfrm>
            <a:off x="6736975" y="2003600"/>
            <a:ext cx="181500" cy="147900"/>
          </a:xfrm>
          <a:prstGeom prst="straightConnector1">
            <a:avLst/>
          </a:prstGeom>
          <a:noFill/>
          <a:ln cap="flat" cmpd="sng" w="38100">
            <a:solidFill>
              <a:schemeClr val="dk1"/>
            </a:solidFill>
            <a:prstDash val="solid"/>
            <a:round/>
            <a:headEnd len="med" w="med" type="none"/>
            <a:tailEnd len="med" w="med" type="none"/>
          </a:ln>
        </p:spPr>
      </p:cxnSp>
      <p:cxnSp>
        <p:nvCxnSpPr>
          <p:cNvPr id="185" name="Google Shape;185;p27"/>
          <p:cNvCxnSpPr>
            <a:stCxn id="177" idx="2"/>
          </p:cNvCxnSpPr>
          <p:nvPr/>
        </p:nvCxnSpPr>
        <p:spPr>
          <a:xfrm>
            <a:off x="7071025" y="2364275"/>
            <a:ext cx="150000" cy="210900"/>
          </a:xfrm>
          <a:prstGeom prst="straightConnector1">
            <a:avLst/>
          </a:prstGeom>
          <a:noFill/>
          <a:ln cap="flat" cmpd="sng" w="38100">
            <a:solidFill>
              <a:schemeClr val="dk1"/>
            </a:solidFill>
            <a:prstDash val="solid"/>
            <a:round/>
            <a:headEnd len="med" w="med" type="none"/>
            <a:tailEnd len="med" w="med" type="none"/>
          </a:ln>
        </p:spPr>
      </p:cxnSp>
      <p:cxnSp>
        <p:nvCxnSpPr>
          <p:cNvPr id="186" name="Google Shape;186;p27"/>
          <p:cNvCxnSpPr/>
          <p:nvPr/>
        </p:nvCxnSpPr>
        <p:spPr>
          <a:xfrm>
            <a:off x="7290675" y="2778775"/>
            <a:ext cx="152400" cy="219900"/>
          </a:xfrm>
          <a:prstGeom prst="straightConnector1">
            <a:avLst/>
          </a:prstGeom>
          <a:noFill/>
          <a:ln cap="flat" cmpd="sng" w="38100">
            <a:solidFill>
              <a:schemeClr val="dk1"/>
            </a:solidFill>
            <a:prstDash val="solid"/>
            <a:round/>
            <a:headEnd len="med" w="med" type="none"/>
            <a:tailEnd len="med" w="med" type="none"/>
          </a:ln>
        </p:spPr>
      </p:cxnSp>
      <p:sp>
        <p:nvSpPr>
          <p:cNvPr id="187" name="Google Shape;187;p27"/>
          <p:cNvSpPr/>
          <p:nvPr/>
        </p:nvSpPr>
        <p:spPr>
          <a:xfrm>
            <a:off x="7187450" y="3018875"/>
            <a:ext cx="1042200" cy="2109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 young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193" name="Google Shape;193;p28"/>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Recall: Tree gets written to SSTable files, where the keys are sorted</a:t>
            </a:r>
            <a:endParaRPr>
              <a:solidFill>
                <a:schemeClr val="dk1"/>
              </a:solidFill>
            </a:endParaRPr>
          </a:p>
          <a:p>
            <a:pPr indent="0" lvl="0" marL="0" rtl="0" algn="l">
              <a:spcBef>
                <a:spcPts val="1200"/>
              </a:spcBef>
              <a:spcAft>
                <a:spcPts val="1200"/>
              </a:spcAft>
              <a:buNone/>
            </a:pPr>
            <a:r>
              <a:rPr lang="en"/>
              <a:t>SSTable file 1</a:t>
            </a:r>
            <a:endParaRPr/>
          </a:p>
        </p:txBody>
      </p:sp>
      <p:sp>
        <p:nvSpPr>
          <p:cNvPr id="194" name="Google Shape;194;p28"/>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195" name="Google Shape;195;p28"/>
          <p:cNvSpPr txBox="1"/>
          <p:nvPr/>
        </p:nvSpPr>
        <p:spPr>
          <a:xfrm>
            <a:off x="524425" y="2117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96" name="Google Shape;196;p28"/>
          <p:cNvGraphicFramePr/>
          <p:nvPr/>
        </p:nvGraphicFramePr>
        <p:xfrm>
          <a:off x="475100" y="2117900"/>
          <a:ext cx="3000000" cy="3000000"/>
        </p:xfrm>
        <a:graphic>
          <a:graphicData uri="http://schemas.openxmlformats.org/drawingml/2006/table">
            <a:tbl>
              <a:tblPr>
                <a:noFill/>
                <a:tableStyleId>{0429ECC9-2E9F-4A6E-A048-15C91ABFDE7F}</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197" name="Google Shape;197;p28"/>
          <p:cNvGraphicFramePr/>
          <p:nvPr/>
        </p:nvGraphicFramePr>
        <p:xfrm>
          <a:off x="3081575" y="2149275"/>
          <a:ext cx="3000000" cy="3000000"/>
        </p:xfrm>
        <a:graphic>
          <a:graphicData uri="http://schemas.openxmlformats.org/drawingml/2006/table">
            <a:tbl>
              <a:tblPr>
                <a:noFill/>
                <a:tableStyleId>{0429ECC9-2E9F-4A6E-A048-15C91ABFDE7F}</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03" name="Google Shape;203;p29"/>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Recall: Since we are only using append only logs, there will be duplicate keys</a:t>
            </a:r>
            <a:endParaRPr>
              <a:solidFill>
                <a:schemeClr val="dk1"/>
              </a:solidFill>
            </a:endParaRPr>
          </a:p>
          <a:p>
            <a:pPr indent="0" lvl="0" marL="0" rtl="0" algn="l">
              <a:spcBef>
                <a:spcPts val="1200"/>
              </a:spcBef>
              <a:spcAft>
                <a:spcPts val="1200"/>
              </a:spcAft>
              <a:buNone/>
            </a:pPr>
            <a:r>
              <a:rPr lang="en"/>
              <a:t>SSTable file 1</a:t>
            </a:r>
            <a:endParaRPr/>
          </a:p>
        </p:txBody>
      </p:sp>
      <p:sp>
        <p:nvSpPr>
          <p:cNvPr id="204" name="Google Shape;204;p29"/>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205" name="Google Shape;205;p29"/>
          <p:cNvSpPr txBox="1"/>
          <p:nvPr/>
        </p:nvSpPr>
        <p:spPr>
          <a:xfrm>
            <a:off x="524425" y="2117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06" name="Google Shape;206;p29"/>
          <p:cNvGraphicFramePr/>
          <p:nvPr/>
        </p:nvGraphicFramePr>
        <p:xfrm>
          <a:off x="475100" y="2117900"/>
          <a:ext cx="3000000" cy="3000000"/>
        </p:xfrm>
        <a:graphic>
          <a:graphicData uri="http://schemas.openxmlformats.org/drawingml/2006/table">
            <a:tbl>
              <a:tblPr>
                <a:noFill/>
                <a:tableStyleId>{0429ECC9-2E9F-4A6E-A048-15C91ABFDE7F}</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207" name="Google Shape;207;p29"/>
          <p:cNvGraphicFramePr/>
          <p:nvPr/>
        </p:nvGraphicFramePr>
        <p:xfrm>
          <a:off x="3081575" y="2149275"/>
          <a:ext cx="3000000" cy="3000000"/>
        </p:xfrm>
        <a:graphic>
          <a:graphicData uri="http://schemas.openxmlformats.org/drawingml/2006/table">
            <a:tbl>
              <a:tblPr>
                <a:noFill/>
                <a:tableStyleId>{0429ECC9-2E9F-4A6E-A048-15C91ABFDE7F}</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
        <p:nvSpPr>
          <p:cNvPr id="208" name="Google Shape;208;p29"/>
          <p:cNvSpPr txBox="1"/>
          <p:nvPr/>
        </p:nvSpPr>
        <p:spPr>
          <a:xfrm>
            <a:off x="5741875" y="1626100"/>
            <a:ext cx="3872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14" name="Google Shape;214;p30"/>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Recall: Since we are only using append only logs, there will be duplicate keys</a:t>
            </a:r>
            <a:endParaRPr>
              <a:solidFill>
                <a:schemeClr val="dk1"/>
              </a:solidFill>
            </a:endParaRPr>
          </a:p>
          <a:p>
            <a:pPr indent="0" lvl="0" marL="0" rtl="0" algn="l">
              <a:spcBef>
                <a:spcPts val="1200"/>
              </a:spcBef>
              <a:spcAft>
                <a:spcPts val="1200"/>
              </a:spcAft>
              <a:buNone/>
            </a:pPr>
            <a:r>
              <a:rPr lang="en"/>
              <a:t>SSTable file 1</a:t>
            </a:r>
            <a:endParaRPr/>
          </a:p>
        </p:txBody>
      </p:sp>
      <p:sp>
        <p:nvSpPr>
          <p:cNvPr id="215" name="Google Shape;215;p30"/>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216" name="Google Shape;216;p30"/>
          <p:cNvSpPr txBox="1"/>
          <p:nvPr/>
        </p:nvSpPr>
        <p:spPr>
          <a:xfrm>
            <a:off x="524425" y="2117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17" name="Google Shape;217;p30"/>
          <p:cNvGraphicFramePr/>
          <p:nvPr/>
        </p:nvGraphicFramePr>
        <p:xfrm>
          <a:off x="475100" y="2117900"/>
          <a:ext cx="3000000" cy="3000000"/>
        </p:xfrm>
        <a:graphic>
          <a:graphicData uri="http://schemas.openxmlformats.org/drawingml/2006/table">
            <a:tbl>
              <a:tblPr>
                <a:noFill/>
                <a:tableStyleId>{0429ECC9-2E9F-4A6E-A048-15C91ABFDE7F}</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218" name="Google Shape;218;p30"/>
          <p:cNvGraphicFramePr/>
          <p:nvPr/>
        </p:nvGraphicFramePr>
        <p:xfrm>
          <a:off x="3081575" y="2149275"/>
          <a:ext cx="3000000" cy="3000000"/>
        </p:xfrm>
        <a:graphic>
          <a:graphicData uri="http://schemas.openxmlformats.org/drawingml/2006/table">
            <a:tbl>
              <a:tblPr>
                <a:noFill/>
                <a:tableStyleId>{0429ECC9-2E9F-4A6E-A048-15C91ABFDE7F}</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
        <p:nvSpPr>
          <p:cNvPr id="219" name="Google Shape;219;p30"/>
          <p:cNvSpPr txBox="1"/>
          <p:nvPr/>
        </p:nvSpPr>
        <p:spPr>
          <a:xfrm>
            <a:off x="5741875" y="1626100"/>
            <a:ext cx="387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Compacted SSTable</a:t>
            </a:r>
            <a:endParaRPr/>
          </a:p>
        </p:txBody>
      </p:sp>
      <p:graphicFrame>
        <p:nvGraphicFramePr>
          <p:cNvPr id="220" name="Google Shape;220;p30"/>
          <p:cNvGraphicFramePr/>
          <p:nvPr/>
        </p:nvGraphicFramePr>
        <p:xfrm>
          <a:off x="5836325" y="2149275"/>
          <a:ext cx="3000000" cy="3000000"/>
        </p:xfrm>
        <a:graphic>
          <a:graphicData uri="http://schemas.openxmlformats.org/drawingml/2006/table">
            <a:tbl>
              <a:tblPr>
                <a:noFill/>
                <a:tableStyleId>{0429ECC9-2E9F-4A6E-A048-15C91ABFDE7F}</a:tableStyleId>
              </a:tblPr>
              <a:tblGrid>
                <a:gridCol w="1021975"/>
                <a:gridCol w="1084750"/>
              </a:tblGrid>
              <a:tr h="242000">
                <a:tc>
                  <a:txBody>
                    <a:bodyPr/>
                    <a:lstStyle/>
                    <a:p>
                      <a:pPr indent="0" lvl="0" marL="0" rtl="0" algn="l">
                        <a:spcBef>
                          <a:spcPts val="0"/>
                        </a:spcBef>
                        <a:spcAft>
                          <a:spcPts val="0"/>
                        </a:spcAft>
                        <a:buNone/>
                      </a:pPr>
                      <a:r>
                        <a:rPr lang="en" sz="900">
                          <a:solidFill>
                            <a:schemeClr val="dk1"/>
                          </a:solidFill>
                        </a:rPr>
                        <a:t>0</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Westbrook</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Iverson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5</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Garnett</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7</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Anthony</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9</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Wade</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13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Harden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23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Lebron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Pippen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34</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Giannis</a:t>
                      </a:r>
                      <a:endParaRPr sz="900">
                        <a:solidFill>
                          <a:schemeClr val="dk1"/>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26" name="Google Shape;226;p31"/>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Can be merged in O(n) time, in case of duplicate key take the more recent value</a:t>
            </a:r>
            <a:endParaRPr>
              <a:solidFill>
                <a:schemeClr val="dk1"/>
              </a:solidFill>
            </a:endParaRPr>
          </a:p>
          <a:p>
            <a:pPr indent="0" lvl="0" marL="0" rtl="0" algn="l">
              <a:spcBef>
                <a:spcPts val="1200"/>
              </a:spcBef>
              <a:spcAft>
                <a:spcPts val="1200"/>
              </a:spcAft>
              <a:buNone/>
            </a:pPr>
            <a:r>
              <a:rPr lang="en"/>
              <a:t>SSTable file 1</a:t>
            </a:r>
            <a:endParaRPr/>
          </a:p>
        </p:txBody>
      </p:sp>
      <p:sp>
        <p:nvSpPr>
          <p:cNvPr id="227" name="Google Shape;227;p31"/>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228" name="Google Shape;228;p31"/>
          <p:cNvSpPr txBox="1"/>
          <p:nvPr/>
        </p:nvSpPr>
        <p:spPr>
          <a:xfrm>
            <a:off x="524425" y="2149275"/>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29" name="Google Shape;229;p31"/>
          <p:cNvGraphicFramePr/>
          <p:nvPr/>
        </p:nvGraphicFramePr>
        <p:xfrm>
          <a:off x="475100" y="2117900"/>
          <a:ext cx="3000000" cy="3000000"/>
        </p:xfrm>
        <a:graphic>
          <a:graphicData uri="http://schemas.openxmlformats.org/drawingml/2006/table">
            <a:tbl>
              <a:tblPr>
                <a:noFill/>
                <a:tableStyleId>{0429ECC9-2E9F-4A6E-A048-15C91ABFDE7F}</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230" name="Google Shape;230;p31"/>
          <p:cNvGraphicFramePr/>
          <p:nvPr/>
        </p:nvGraphicFramePr>
        <p:xfrm>
          <a:off x="3081575" y="2149275"/>
          <a:ext cx="3000000" cy="3000000"/>
        </p:xfrm>
        <a:graphic>
          <a:graphicData uri="http://schemas.openxmlformats.org/drawingml/2006/table">
            <a:tbl>
              <a:tblPr>
                <a:noFill/>
                <a:tableStyleId>{0429ECC9-2E9F-4A6E-A048-15C91ABFDE7F}</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
        <p:nvSpPr>
          <p:cNvPr id="231" name="Google Shape;231;p31"/>
          <p:cNvSpPr txBox="1"/>
          <p:nvPr/>
        </p:nvSpPr>
        <p:spPr>
          <a:xfrm>
            <a:off x="5741875" y="1626100"/>
            <a:ext cx="387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Compacted SSTable</a:t>
            </a:r>
            <a:endParaRPr/>
          </a:p>
        </p:txBody>
      </p:sp>
      <p:graphicFrame>
        <p:nvGraphicFramePr>
          <p:cNvPr id="232" name="Google Shape;232;p31"/>
          <p:cNvGraphicFramePr/>
          <p:nvPr/>
        </p:nvGraphicFramePr>
        <p:xfrm>
          <a:off x="5836325" y="2149275"/>
          <a:ext cx="3000000" cy="3000000"/>
        </p:xfrm>
        <a:graphic>
          <a:graphicData uri="http://schemas.openxmlformats.org/drawingml/2006/table">
            <a:tbl>
              <a:tblPr>
                <a:noFill/>
                <a:tableStyleId>{0429ECC9-2E9F-4A6E-A048-15C91ABFDE7F}</a:tableStyleId>
              </a:tblPr>
              <a:tblGrid>
                <a:gridCol w="1021975"/>
                <a:gridCol w="1084750"/>
              </a:tblGrid>
              <a:tr h="242000">
                <a:tc>
                  <a:txBody>
                    <a:bodyPr/>
                    <a:lstStyle/>
                    <a:p>
                      <a:pPr indent="0" lvl="0" marL="0" rtl="0" algn="l">
                        <a:spcBef>
                          <a:spcPts val="0"/>
                        </a:spcBef>
                        <a:spcAft>
                          <a:spcPts val="0"/>
                        </a:spcAft>
                        <a:buNone/>
                      </a:pPr>
                      <a:r>
                        <a:rPr lang="en" sz="900">
                          <a:solidFill>
                            <a:schemeClr val="dk1"/>
                          </a:solidFill>
                        </a:rPr>
                        <a:t>0</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Westbrook</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Iverson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5</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Garnett</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7</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Anthony</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9</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Wade</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13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Harden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23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Lebron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Pippen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34</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Giannis</a:t>
                      </a:r>
                      <a:endParaRPr sz="900">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database?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434150" y="1528400"/>
            <a:ext cx="4560175" cy="2751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38" name="Google Shape;238;p32"/>
          <p:cNvSpPr txBox="1"/>
          <p:nvPr>
            <p:ph idx="1" type="body"/>
          </p:nvPr>
        </p:nvSpPr>
        <p:spPr>
          <a:xfrm>
            <a:off x="381000" y="1067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discuss how to quickly read a value by its index!</a:t>
            </a:r>
            <a:endParaRPr/>
          </a:p>
          <a:p>
            <a:pPr indent="0" lvl="0" marL="0" rtl="0" algn="l">
              <a:spcBef>
                <a:spcPts val="1200"/>
              </a:spcBef>
              <a:spcAft>
                <a:spcPts val="1200"/>
              </a:spcAft>
              <a:buNone/>
            </a:pPr>
            <a:r>
              <a:t/>
            </a:r>
            <a:endParaRPr/>
          </a:p>
        </p:txBody>
      </p:sp>
      <p:sp>
        <p:nvSpPr>
          <p:cNvPr id="239" name="Google Shape;239;p32"/>
          <p:cNvSpPr txBox="1"/>
          <p:nvPr/>
        </p:nvSpPr>
        <p:spPr>
          <a:xfrm>
            <a:off x="1196000" y="1656688"/>
            <a:ext cx="12171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First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MemTable</a:t>
            </a:r>
            <a:endParaRPr>
              <a:solidFill>
                <a:schemeClr val="dk1"/>
              </a:solidFill>
            </a:endParaRPr>
          </a:p>
        </p:txBody>
      </p:sp>
      <p:sp>
        <p:nvSpPr>
          <p:cNvPr id="240" name="Google Shape;240;p32"/>
          <p:cNvSpPr/>
          <p:nvPr/>
        </p:nvSpPr>
        <p:spPr>
          <a:xfrm>
            <a:off x="1280425" y="2697550"/>
            <a:ext cx="8874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brees</a:t>
            </a:r>
            <a:endParaRPr/>
          </a:p>
        </p:txBody>
      </p:sp>
      <p:sp>
        <p:nvSpPr>
          <p:cNvPr id="241" name="Google Shape;241;p32"/>
          <p:cNvSpPr/>
          <p:nvPr/>
        </p:nvSpPr>
        <p:spPr>
          <a:xfrm>
            <a:off x="450750" y="3097550"/>
            <a:ext cx="1165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manning</a:t>
            </a:r>
            <a:endParaRPr/>
          </a:p>
        </p:txBody>
      </p:sp>
      <p:sp>
        <p:nvSpPr>
          <p:cNvPr id="242" name="Google Shape;242;p32"/>
          <p:cNvSpPr/>
          <p:nvPr/>
        </p:nvSpPr>
        <p:spPr>
          <a:xfrm>
            <a:off x="2020675" y="3097538"/>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montana</a:t>
            </a:r>
            <a:endParaRPr/>
          </a:p>
        </p:txBody>
      </p:sp>
      <p:sp>
        <p:nvSpPr>
          <p:cNvPr id="243" name="Google Shape;243;p32"/>
          <p:cNvSpPr/>
          <p:nvPr/>
        </p:nvSpPr>
        <p:spPr>
          <a:xfrm>
            <a:off x="2785275" y="3497550"/>
            <a:ext cx="7866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favre</a:t>
            </a:r>
            <a:endParaRPr/>
          </a:p>
        </p:txBody>
      </p:sp>
      <p:sp>
        <p:nvSpPr>
          <p:cNvPr id="244" name="Google Shape;244;p32"/>
          <p:cNvSpPr/>
          <p:nvPr/>
        </p:nvSpPr>
        <p:spPr>
          <a:xfrm>
            <a:off x="227876" y="3497550"/>
            <a:ext cx="934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brady</a:t>
            </a:r>
            <a:endParaRPr/>
          </a:p>
        </p:txBody>
      </p:sp>
      <p:sp>
        <p:nvSpPr>
          <p:cNvPr id="245" name="Google Shape;245;p32"/>
          <p:cNvSpPr/>
          <p:nvPr/>
        </p:nvSpPr>
        <p:spPr>
          <a:xfrm>
            <a:off x="1518963" y="3497538"/>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rodgers</a:t>
            </a:r>
            <a:endParaRPr/>
          </a:p>
        </p:txBody>
      </p:sp>
      <p:cxnSp>
        <p:nvCxnSpPr>
          <p:cNvPr id="246" name="Google Shape;246;p32"/>
          <p:cNvCxnSpPr/>
          <p:nvPr/>
        </p:nvCxnSpPr>
        <p:spPr>
          <a:xfrm flipH="1">
            <a:off x="1162375" y="2933725"/>
            <a:ext cx="417600" cy="191100"/>
          </a:xfrm>
          <a:prstGeom prst="straightConnector1">
            <a:avLst/>
          </a:prstGeom>
          <a:noFill/>
          <a:ln cap="flat" cmpd="sng" w="38100">
            <a:solidFill>
              <a:schemeClr val="dk1"/>
            </a:solidFill>
            <a:prstDash val="solid"/>
            <a:round/>
            <a:headEnd len="med" w="med" type="none"/>
            <a:tailEnd len="med" w="med" type="none"/>
          </a:ln>
        </p:spPr>
      </p:cxnSp>
      <p:cxnSp>
        <p:nvCxnSpPr>
          <p:cNvPr id="247" name="Google Shape;247;p32"/>
          <p:cNvCxnSpPr/>
          <p:nvPr/>
        </p:nvCxnSpPr>
        <p:spPr>
          <a:xfrm flipH="1">
            <a:off x="450750" y="3341188"/>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248" name="Google Shape;248;p32"/>
          <p:cNvCxnSpPr/>
          <p:nvPr/>
        </p:nvCxnSpPr>
        <p:spPr>
          <a:xfrm>
            <a:off x="1518975" y="3335950"/>
            <a:ext cx="80700" cy="151800"/>
          </a:xfrm>
          <a:prstGeom prst="straightConnector1">
            <a:avLst/>
          </a:prstGeom>
          <a:noFill/>
          <a:ln cap="flat" cmpd="sng" w="38100">
            <a:solidFill>
              <a:schemeClr val="dk1"/>
            </a:solidFill>
            <a:prstDash val="solid"/>
            <a:round/>
            <a:headEnd len="med" w="med" type="none"/>
            <a:tailEnd len="med" w="med" type="none"/>
          </a:ln>
        </p:spPr>
      </p:cxnSp>
      <p:cxnSp>
        <p:nvCxnSpPr>
          <p:cNvPr id="249" name="Google Shape;249;p32"/>
          <p:cNvCxnSpPr/>
          <p:nvPr/>
        </p:nvCxnSpPr>
        <p:spPr>
          <a:xfrm>
            <a:off x="2114350" y="2926150"/>
            <a:ext cx="181500" cy="147900"/>
          </a:xfrm>
          <a:prstGeom prst="straightConnector1">
            <a:avLst/>
          </a:prstGeom>
          <a:noFill/>
          <a:ln cap="flat" cmpd="sng" w="38100">
            <a:solidFill>
              <a:schemeClr val="dk1"/>
            </a:solidFill>
            <a:prstDash val="solid"/>
            <a:round/>
            <a:headEnd len="med" w="med" type="none"/>
            <a:tailEnd len="med" w="med" type="none"/>
          </a:ln>
        </p:spPr>
      </p:cxnSp>
      <p:cxnSp>
        <p:nvCxnSpPr>
          <p:cNvPr id="250" name="Google Shape;250;p32"/>
          <p:cNvCxnSpPr/>
          <p:nvPr/>
        </p:nvCxnSpPr>
        <p:spPr>
          <a:xfrm>
            <a:off x="2806525" y="3329938"/>
            <a:ext cx="150000" cy="163800"/>
          </a:xfrm>
          <a:prstGeom prst="straightConnector1">
            <a:avLst/>
          </a:prstGeom>
          <a:noFill/>
          <a:ln cap="flat" cmpd="sng" w="38100">
            <a:solidFill>
              <a:schemeClr val="dk1"/>
            </a:solidFill>
            <a:prstDash val="solid"/>
            <a:round/>
            <a:headEnd len="med" w="med" type="none"/>
            <a:tailEnd len="med" w="med" type="none"/>
          </a:ln>
        </p:spPr>
      </p:cxnSp>
      <p:sp>
        <p:nvSpPr>
          <p:cNvPr id="251" name="Google Shape;251;p32"/>
          <p:cNvSpPr txBox="1"/>
          <p:nvPr/>
        </p:nvSpPr>
        <p:spPr>
          <a:xfrm>
            <a:off x="3998575" y="1587500"/>
            <a:ext cx="17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Second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SSTable n</a:t>
            </a:r>
            <a:endParaRPr>
              <a:solidFill>
                <a:schemeClr val="dk1"/>
              </a:solidFill>
            </a:endParaRPr>
          </a:p>
        </p:txBody>
      </p:sp>
      <p:graphicFrame>
        <p:nvGraphicFramePr>
          <p:cNvPr id="252" name="Google Shape;252;p32"/>
          <p:cNvGraphicFramePr/>
          <p:nvPr/>
        </p:nvGraphicFramePr>
        <p:xfrm>
          <a:off x="3970350" y="2537525"/>
          <a:ext cx="3000000" cy="3000000"/>
        </p:xfrm>
        <a:graphic>
          <a:graphicData uri="http://schemas.openxmlformats.org/drawingml/2006/table">
            <a:tbl>
              <a:tblPr>
                <a:noFill/>
                <a:tableStyleId>{0429ECC9-2E9F-4A6E-A048-15C91ABFDE7F}</a:tableStyleId>
              </a:tblPr>
              <a:tblGrid>
                <a:gridCol w="754950"/>
                <a:gridCol w="1192350"/>
              </a:tblGrid>
              <a:tr h="381000">
                <a:tc>
                  <a:txBody>
                    <a:bodyPr/>
                    <a:lstStyle/>
                    <a:p>
                      <a:pPr indent="0" lvl="0" marL="0" rtl="0" algn="l">
                        <a:spcBef>
                          <a:spcPts val="0"/>
                        </a:spcBef>
                        <a:spcAft>
                          <a:spcPts val="0"/>
                        </a:spcAft>
                        <a:buNone/>
                      </a:pPr>
                      <a:r>
                        <a:rPr lang="en">
                          <a:solidFill>
                            <a:schemeClr val="dk1"/>
                          </a:solidFill>
                        </a:rPr>
                        <a:t>28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Peterson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Bradshaw</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81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Moss</a:t>
                      </a:r>
                      <a:endParaRPr>
                        <a:solidFill>
                          <a:schemeClr val="dk1"/>
                        </a:solidFill>
                      </a:endParaRPr>
                    </a:p>
                  </a:txBody>
                  <a:tcPr marT="91425" marB="91425" marR="91425" marL="91425"/>
                </a:tc>
              </a:tr>
            </a:tbl>
          </a:graphicData>
        </a:graphic>
      </p:graphicFrame>
      <p:sp>
        <p:nvSpPr>
          <p:cNvPr id="253" name="Google Shape;253;p32"/>
          <p:cNvSpPr txBox="1"/>
          <p:nvPr/>
        </p:nvSpPr>
        <p:spPr>
          <a:xfrm>
            <a:off x="6164025" y="1560075"/>
            <a:ext cx="17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Third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SSTable n-1</a:t>
            </a:r>
            <a:endParaRPr>
              <a:solidFill>
                <a:schemeClr val="dk1"/>
              </a:solidFill>
            </a:endParaRPr>
          </a:p>
        </p:txBody>
      </p:sp>
      <p:graphicFrame>
        <p:nvGraphicFramePr>
          <p:cNvPr id="254" name="Google Shape;254;p32"/>
          <p:cNvGraphicFramePr/>
          <p:nvPr/>
        </p:nvGraphicFramePr>
        <p:xfrm>
          <a:off x="6274675" y="2537530"/>
          <a:ext cx="3000000" cy="3000000"/>
        </p:xfrm>
        <a:graphic>
          <a:graphicData uri="http://schemas.openxmlformats.org/drawingml/2006/table">
            <a:tbl>
              <a:tblPr>
                <a:noFill/>
                <a:tableStyleId>{0429ECC9-2E9F-4A6E-A048-15C91ABFDE7F}</a:tableStyleId>
              </a:tblPr>
              <a:tblGrid>
                <a:gridCol w="754950"/>
                <a:gridCol w="1192350"/>
              </a:tblGrid>
              <a:tr h="396200">
                <a:tc>
                  <a:txBody>
                    <a:bodyPr/>
                    <a:lstStyle/>
                    <a:p>
                      <a:pPr indent="0" lvl="0" marL="0" rtl="0" algn="l">
                        <a:spcBef>
                          <a:spcPts val="0"/>
                        </a:spcBef>
                        <a:spcAft>
                          <a:spcPts val="0"/>
                        </a:spcAft>
                        <a:buNone/>
                      </a:pPr>
                      <a:r>
                        <a:rPr lang="en">
                          <a:solidFill>
                            <a:schemeClr val="dk1"/>
                          </a:solidFill>
                        </a:rPr>
                        <a:t>28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Taylor</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80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Rice</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85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Gates</a:t>
                      </a:r>
                      <a:endParaRPr>
                        <a:solidFill>
                          <a:schemeClr val="dk1"/>
                        </a:solidFill>
                      </a:endParaRPr>
                    </a:p>
                  </a:txBody>
                  <a:tcPr marT="91425" marB="91425" marR="91425" marL="91425"/>
                </a:tc>
              </a:tr>
            </a:tbl>
          </a:graphicData>
        </a:graphic>
      </p:graphicFrame>
      <p:sp>
        <p:nvSpPr>
          <p:cNvPr id="255" name="Google Shape;255;p32"/>
          <p:cNvSpPr txBox="1"/>
          <p:nvPr/>
        </p:nvSpPr>
        <p:spPr>
          <a:xfrm>
            <a:off x="381000" y="3962350"/>
            <a:ext cx="76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Keep going through SSTables until you either find the key or run out!</a:t>
            </a:r>
            <a:endParaRPr>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61" name="Google Shape;261;p33"/>
          <p:cNvSpPr txBox="1"/>
          <p:nvPr>
            <p:ph idx="1" type="body"/>
          </p:nvPr>
        </p:nvSpPr>
        <p:spPr>
          <a:xfrm>
            <a:off x="381000" y="1067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SSTable, have a sparse in-memory hashmap of keys with their value in memory.  Since each table is sorted, we can quickly binary search the SSTable to find the value of a key!</a:t>
            </a:r>
            <a:endParaRPr/>
          </a:p>
          <a:p>
            <a:pPr indent="0" lvl="0" marL="0" rtl="0" algn="l">
              <a:spcBef>
                <a:spcPts val="1200"/>
              </a:spcBef>
              <a:spcAft>
                <a:spcPts val="1200"/>
              </a:spcAft>
              <a:buNone/>
            </a:pPr>
            <a:r>
              <a:t/>
            </a:r>
            <a:endParaRPr/>
          </a:p>
        </p:txBody>
      </p:sp>
      <p:sp>
        <p:nvSpPr>
          <p:cNvPr id="262" name="Google Shape;262;p33"/>
          <p:cNvSpPr txBox="1"/>
          <p:nvPr/>
        </p:nvSpPr>
        <p:spPr>
          <a:xfrm>
            <a:off x="1162375" y="1574775"/>
            <a:ext cx="1217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solidFill>
                <a:schemeClr val="dk1"/>
              </a:solidFill>
            </a:endParaRPr>
          </a:p>
        </p:txBody>
      </p:sp>
      <p:sp>
        <p:nvSpPr>
          <p:cNvPr id="263" name="Google Shape;263;p33"/>
          <p:cNvSpPr txBox="1"/>
          <p:nvPr/>
        </p:nvSpPr>
        <p:spPr>
          <a:xfrm>
            <a:off x="3998575" y="1587500"/>
            <a:ext cx="17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aphicFrame>
        <p:nvGraphicFramePr>
          <p:cNvPr id="264" name="Google Shape;264;p33"/>
          <p:cNvGraphicFramePr/>
          <p:nvPr/>
        </p:nvGraphicFramePr>
        <p:xfrm>
          <a:off x="520200" y="2571750"/>
          <a:ext cx="3000000" cy="3000000"/>
        </p:xfrm>
        <a:graphic>
          <a:graphicData uri="http://schemas.openxmlformats.org/drawingml/2006/table">
            <a:tbl>
              <a:tblPr>
                <a:noFill/>
                <a:tableStyleId>{0429ECC9-2E9F-4A6E-A048-15C91ABFDE7F}</a:tableStyleId>
              </a:tblPr>
              <a:tblGrid>
                <a:gridCol w="754950"/>
                <a:gridCol w="1192350"/>
              </a:tblGrid>
              <a:tr h="381000">
                <a:tc>
                  <a:txBody>
                    <a:bodyPr/>
                    <a:lstStyle/>
                    <a:p>
                      <a:pPr indent="0" lvl="0" marL="0" rtl="0" algn="l">
                        <a:spcBef>
                          <a:spcPts val="0"/>
                        </a:spcBef>
                        <a:spcAft>
                          <a:spcPts val="0"/>
                        </a:spcAft>
                        <a:buNone/>
                      </a:pPr>
                      <a:r>
                        <a:rPr lang="en">
                          <a:solidFill>
                            <a:schemeClr val="dk1"/>
                          </a:solidFill>
                        </a:rPr>
                        <a:t>Alice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0x00000000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Bob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0x00000080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Charlie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0x000000f0</a:t>
                      </a:r>
                      <a:endParaRPr>
                        <a:solidFill>
                          <a:schemeClr val="dk1"/>
                        </a:solidFill>
                      </a:endParaRPr>
                    </a:p>
                  </a:txBody>
                  <a:tcPr marT="91425" marB="91425" marR="91425" marL="91425"/>
                </a:tc>
              </a:tr>
            </a:tbl>
          </a:graphicData>
        </a:graphic>
      </p:graphicFrame>
      <p:sp>
        <p:nvSpPr>
          <p:cNvPr id="265" name="Google Shape;265;p33"/>
          <p:cNvSpPr txBox="1"/>
          <p:nvPr/>
        </p:nvSpPr>
        <p:spPr>
          <a:xfrm>
            <a:off x="6170750" y="1659550"/>
            <a:ext cx="17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aphicFrame>
        <p:nvGraphicFramePr>
          <p:cNvPr id="266" name="Google Shape;266;p33"/>
          <p:cNvGraphicFramePr/>
          <p:nvPr/>
        </p:nvGraphicFramePr>
        <p:xfrm>
          <a:off x="2972675" y="2557480"/>
          <a:ext cx="3000000" cy="3000000"/>
        </p:xfrm>
        <a:graphic>
          <a:graphicData uri="http://schemas.openxmlformats.org/drawingml/2006/table">
            <a:tbl>
              <a:tblPr>
                <a:noFill/>
                <a:tableStyleId>{0429ECC9-2E9F-4A6E-A048-15C91ABFDE7F}</a:tableStyleId>
              </a:tblPr>
              <a:tblGrid>
                <a:gridCol w="754950"/>
                <a:gridCol w="1192350"/>
              </a:tblGrid>
              <a:tr h="396200">
                <a:tc>
                  <a:txBody>
                    <a:bodyPr/>
                    <a:lstStyle/>
                    <a:p>
                      <a:pPr indent="0" lvl="0" marL="0" rtl="0" algn="l">
                        <a:spcBef>
                          <a:spcPts val="0"/>
                        </a:spcBef>
                        <a:spcAft>
                          <a:spcPts val="0"/>
                        </a:spcAft>
                        <a:buNone/>
                      </a:pPr>
                      <a:r>
                        <a:rPr lang="en">
                          <a:solidFill>
                            <a:schemeClr val="dk1"/>
                          </a:solidFill>
                        </a:rPr>
                        <a:t>Alice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Andy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61</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Anna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Bob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80</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Brian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Charlie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35</a:t>
                      </a:r>
                      <a:endParaRPr>
                        <a:solidFill>
                          <a:schemeClr val="dk1"/>
                        </a:solidFill>
                      </a:endParaRPr>
                    </a:p>
                  </a:txBody>
                  <a:tcPr marT="91425" marB="91425" marR="91425" marL="91425"/>
                </a:tc>
              </a:tr>
            </a:tbl>
          </a:graphicData>
        </a:graphic>
      </p:graphicFrame>
      <p:sp>
        <p:nvSpPr>
          <p:cNvPr id="267" name="Google Shape;267;p33"/>
          <p:cNvSpPr txBox="1"/>
          <p:nvPr/>
        </p:nvSpPr>
        <p:spPr>
          <a:xfrm>
            <a:off x="458600" y="2264825"/>
            <a:ext cx="20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 memory hash table</a:t>
            </a:r>
            <a:endParaRPr>
              <a:solidFill>
                <a:schemeClr val="dk1"/>
              </a:solidFill>
            </a:endParaRPr>
          </a:p>
        </p:txBody>
      </p:sp>
      <p:sp>
        <p:nvSpPr>
          <p:cNvPr id="268" name="Google Shape;268;p33"/>
          <p:cNvSpPr txBox="1"/>
          <p:nvPr/>
        </p:nvSpPr>
        <p:spPr>
          <a:xfrm>
            <a:off x="2972675" y="2264825"/>
            <a:ext cx="21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SSTable</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summarized</a:t>
            </a:r>
            <a:endParaRPr/>
          </a:p>
        </p:txBody>
      </p:sp>
      <p:sp>
        <p:nvSpPr>
          <p:cNvPr id="274" name="Google Shape;27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a:p>
            <a:pPr indent="-342900" lvl="0" marL="457200" rtl="0" algn="l">
              <a:spcBef>
                <a:spcPts val="1200"/>
              </a:spcBef>
              <a:spcAft>
                <a:spcPts val="0"/>
              </a:spcAft>
              <a:buSzPts val="1800"/>
              <a:buChar char="●"/>
            </a:pPr>
            <a:r>
              <a:rPr lang="en"/>
              <a:t>High write throughput due to writes going to in memory buffer</a:t>
            </a:r>
            <a:endParaRPr/>
          </a:p>
          <a:p>
            <a:pPr indent="-342900" lvl="0" marL="457200" rtl="0" algn="l">
              <a:spcBef>
                <a:spcPts val="0"/>
              </a:spcBef>
              <a:spcAft>
                <a:spcPts val="0"/>
              </a:spcAft>
              <a:buSzPts val="1800"/>
              <a:buChar char="●"/>
            </a:pPr>
            <a:r>
              <a:rPr lang="en"/>
              <a:t>Good for range queries due to internal sorting of data in the index</a:t>
            </a:r>
            <a:endParaRPr/>
          </a:p>
          <a:p>
            <a:pPr indent="0" lvl="0" marL="0" rtl="0" algn="l">
              <a:spcBef>
                <a:spcPts val="1200"/>
              </a:spcBef>
              <a:spcAft>
                <a:spcPts val="0"/>
              </a:spcAft>
              <a:buNone/>
            </a:pPr>
            <a:r>
              <a:rPr lang="en"/>
              <a:t>Cons: </a:t>
            </a:r>
            <a:endParaRPr/>
          </a:p>
          <a:p>
            <a:pPr indent="-342900" lvl="0" marL="457200" rtl="0" algn="l">
              <a:spcBef>
                <a:spcPts val="1200"/>
              </a:spcBef>
              <a:spcAft>
                <a:spcPts val="0"/>
              </a:spcAft>
              <a:buSzPts val="1800"/>
              <a:buChar char="●"/>
            </a:pPr>
            <a:r>
              <a:rPr lang="en"/>
              <a:t>Slow reads, especially if the key we are looking for is old or does not exist</a:t>
            </a:r>
            <a:endParaRPr/>
          </a:p>
          <a:p>
            <a:pPr indent="-342900" lvl="0" marL="457200" rtl="0" algn="l">
              <a:spcBef>
                <a:spcPts val="0"/>
              </a:spcBef>
              <a:spcAft>
                <a:spcPts val="0"/>
              </a:spcAft>
              <a:buSzPts val="1800"/>
              <a:buChar char="●"/>
            </a:pPr>
            <a:r>
              <a:rPr lang="en"/>
              <a:t>Merging process of log segments can take up background resources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a:t>
            </a:r>
            <a:endParaRPr/>
          </a:p>
        </p:txBody>
      </p:sp>
      <p:sp>
        <p:nvSpPr>
          <p:cNvPr id="280" name="Google Shape;28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1" name="Google Shape;281;p35"/>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82" name="Google Shape;282;p35"/>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83" name="Google Shape;283;p35"/>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84" name="Google Shape;284;p35"/>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85" name="Google Shape;285;p35"/>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286" name="Google Shape;286;p35"/>
          <p:cNvSpPr/>
          <p:nvPr/>
        </p:nvSpPr>
        <p:spPr>
          <a:xfrm>
            <a:off x="4935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87" name="Google Shape;287;p35"/>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288" name="Google Shape;288;p35"/>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89" name="Google Shape;289;p35"/>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0" name="Google Shape;290;p35"/>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91" name="Google Shape;291;p35"/>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2" name="Google Shape;292;p35"/>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93" name="Google Shape;293;p35"/>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294" name="Google Shape;294;p35"/>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5" name="Google Shape;295;p35"/>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96" name="Google Shape;296;p35"/>
          <p:cNvSpPr/>
          <p:nvPr/>
        </p:nvSpPr>
        <p:spPr>
          <a:xfrm>
            <a:off x="63069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7" name="Google Shape;297;p35"/>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298" name="Google Shape;298;p35"/>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299" name="Google Shape;299;p35"/>
          <p:cNvSpPr/>
          <p:nvPr/>
        </p:nvSpPr>
        <p:spPr>
          <a:xfrm>
            <a:off x="57555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00" name="Google Shape;300;p35"/>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01" name="Google Shape;301;p35"/>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02" name="Google Shape;302;p35"/>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03" name="Google Shape;303;p35"/>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304" name="Google Shape;304;p35"/>
          <p:cNvCxnSpPr>
            <a:endCxn id="290"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305" name="Google Shape;305;p35"/>
          <p:cNvCxnSpPr>
            <a:endCxn id="296"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306" name="Google Shape;306;p35"/>
          <p:cNvCxnSpPr>
            <a:endCxn id="300"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312" name="Google Shape;3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3" name="Google Shape;313;p36"/>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14" name="Google Shape;314;p36"/>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15" name="Google Shape;315;p36"/>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16" name="Google Shape;316;p36"/>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17" name="Google Shape;317;p36"/>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18" name="Google Shape;318;p36"/>
          <p:cNvSpPr/>
          <p:nvPr/>
        </p:nvSpPr>
        <p:spPr>
          <a:xfrm>
            <a:off x="4935425" y="14590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19" name="Google Shape;319;p36"/>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20" name="Google Shape;320;p36"/>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21" name="Google Shape;321;p36"/>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2" name="Google Shape;322;p36"/>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23" name="Google Shape;323;p36"/>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4" name="Google Shape;324;p36"/>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25" name="Google Shape;325;p36"/>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26" name="Google Shape;326;p36"/>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7" name="Google Shape;327;p36"/>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28" name="Google Shape;328;p36"/>
          <p:cNvSpPr/>
          <p:nvPr/>
        </p:nvSpPr>
        <p:spPr>
          <a:xfrm>
            <a:off x="63069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9" name="Google Shape;329;p36"/>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30" name="Google Shape;330;p36"/>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331" name="Google Shape;331;p36"/>
          <p:cNvSpPr/>
          <p:nvPr/>
        </p:nvSpPr>
        <p:spPr>
          <a:xfrm>
            <a:off x="57555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32" name="Google Shape;332;p36"/>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33" name="Google Shape;333;p36"/>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34" name="Google Shape;334;p36"/>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35" name="Google Shape;335;p36"/>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336" name="Google Shape;336;p36"/>
          <p:cNvCxnSpPr>
            <a:endCxn id="322"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337" name="Google Shape;337;p36"/>
          <p:cNvCxnSpPr>
            <a:endCxn id="328"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338" name="Google Shape;338;p36"/>
          <p:cNvCxnSpPr>
            <a:endCxn id="332"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344" name="Google Shape;34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5" name="Google Shape;345;p37"/>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46" name="Google Shape;346;p37"/>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47" name="Google Shape;347;p37"/>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48" name="Google Shape;348;p37"/>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49" name="Google Shape;349;p37"/>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50" name="Google Shape;350;p37"/>
          <p:cNvSpPr/>
          <p:nvPr/>
        </p:nvSpPr>
        <p:spPr>
          <a:xfrm>
            <a:off x="4935425" y="14590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1" name="Google Shape;351;p37"/>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52" name="Google Shape;352;p37"/>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53" name="Google Shape;353;p37"/>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4" name="Google Shape;354;p37"/>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55" name="Google Shape;355;p37"/>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6" name="Google Shape;356;p37"/>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57" name="Google Shape;357;p37"/>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58" name="Google Shape;358;p37"/>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9" name="Google Shape;359;p37"/>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60" name="Google Shape;360;p37"/>
          <p:cNvSpPr/>
          <p:nvPr/>
        </p:nvSpPr>
        <p:spPr>
          <a:xfrm>
            <a:off x="6306900" y="23868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61" name="Google Shape;361;p37"/>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62" name="Google Shape;362;p37"/>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363" name="Google Shape;363;p37"/>
          <p:cNvSpPr/>
          <p:nvPr/>
        </p:nvSpPr>
        <p:spPr>
          <a:xfrm>
            <a:off x="57555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64" name="Google Shape;364;p37"/>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65" name="Google Shape;365;p37"/>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66" name="Google Shape;366;p37"/>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67" name="Google Shape;367;p37"/>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368" name="Google Shape;368;p37"/>
          <p:cNvCxnSpPr>
            <a:endCxn id="354"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369" name="Google Shape;369;p37"/>
          <p:cNvCxnSpPr>
            <a:endCxn id="360"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370" name="Google Shape;370;p37"/>
          <p:cNvCxnSpPr>
            <a:endCxn id="364"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376" name="Google Shape;37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7" name="Google Shape;377;p38"/>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78" name="Google Shape;378;p38"/>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79" name="Google Shape;379;p38"/>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80" name="Google Shape;380;p38"/>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1" name="Google Shape;381;p38"/>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82" name="Google Shape;382;p38"/>
          <p:cNvSpPr/>
          <p:nvPr/>
        </p:nvSpPr>
        <p:spPr>
          <a:xfrm>
            <a:off x="4935425" y="14590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3" name="Google Shape;383;p38"/>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84" name="Google Shape;384;p38"/>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85" name="Google Shape;385;p38"/>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6" name="Google Shape;386;p38"/>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87" name="Google Shape;387;p38"/>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8" name="Google Shape;388;p38"/>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89" name="Google Shape;389;p38"/>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90" name="Google Shape;390;p38"/>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91" name="Google Shape;391;p38"/>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92" name="Google Shape;392;p38"/>
          <p:cNvSpPr/>
          <p:nvPr/>
        </p:nvSpPr>
        <p:spPr>
          <a:xfrm>
            <a:off x="6306900" y="23868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93" name="Google Shape;393;p38"/>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94" name="Google Shape;394;p38"/>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395" name="Google Shape;395;p38"/>
          <p:cNvSpPr/>
          <p:nvPr/>
        </p:nvSpPr>
        <p:spPr>
          <a:xfrm>
            <a:off x="5755500" y="3476075"/>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96" name="Google Shape;396;p38"/>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97" name="Google Shape;397;p38"/>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98" name="Google Shape;398;p38"/>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99" name="Google Shape;399;p38"/>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400" name="Google Shape;400;p38"/>
          <p:cNvCxnSpPr>
            <a:endCxn id="386"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401" name="Google Shape;401;p38"/>
          <p:cNvCxnSpPr>
            <a:endCxn id="392"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402" name="Google Shape;402;p38"/>
          <p:cNvCxnSpPr>
            <a:endCxn id="396"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408" name="Google Shape;40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read: traverse through the tree and find the value</a:t>
            </a:r>
            <a:endParaRPr/>
          </a:p>
          <a:p>
            <a:pPr indent="0" lvl="0" marL="0" rtl="0" algn="l">
              <a:spcBef>
                <a:spcPts val="1200"/>
              </a:spcBef>
              <a:spcAft>
                <a:spcPts val="0"/>
              </a:spcAft>
              <a:buNone/>
            </a:pPr>
            <a:r>
              <a:rPr lang="en"/>
              <a:t>To update: traverse through the tree and change the value</a:t>
            </a:r>
            <a:endParaRPr/>
          </a:p>
          <a:p>
            <a:pPr indent="0" lvl="0" marL="0" rtl="0" algn="l">
              <a:spcBef>
                <a:spcPts val="1200"/>
              </a:spcBef>
              <a:spcAft>
                <a:spcPts val="1200"/>
              </a:spcAft>
              <a:buNone/>
            </a:pPr>
            <a:r>
              <a:rPr lang="en"/>
              <a:t>To write: traverse through the tree, if there is extra space in the block where the value belongs, add the key, otherwise you have to split the location block in two, add the key, and then update the parent block to reflect this action.  Can be made durable in the event of crashes using a write ahead log.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summarized</a:t>
            </a:r>
            <a:endParaRPr/>
          </a:p>
        </p:txBody>
      </p:sp>
      <p:sp>
        <p:nvSpPr>
          <p:cNvPr id="414" name="Google Shape;41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a:p>
            <a:pPr indent="-342900" lvl="0" marL="457200" rtl="0" algn="l">
              <a:spcBef>
                <a:spcPts val="1200"/>
              </a:spcBef>
              <a:spcAft>
                <a:spcPts val="0"/>
              </a:spcAft>
              <a:buSzPts val="1800"/>
              <a:buChar char="●"/>
            </a:pPr>
            <a:r>
              <a:rPr lang="en"/>
              <a:t>Relatively fast reads, most B-trees can be stored in only 3 or 4 levels</a:t>
            </a:r>
            <a:endParaRPr/>
          </a:p>
          <a:p>
            <a:pPr indent="-342900" lvl="0" marL="457200" rtl="0" algn="l">
              <a:spcBef>
                <a:spcPts val="0"/>
              </a:spcBef>
              <a:spcAft>
                <a:spcPts val="0"/>
              </a:spcAft>
              <a:buSzPts val="1800"/>
              <a:buChar char="●"/>
            </a:pPr>
            <a:r>
              <a:rPr lang="en"/>
              <a:t>Good for range queries as data is kept internally sorted</a:t>
            </a:r>
            <a:endParaRPr/>
          </a:p>
          <a:p>
            <a:pPr indent="0" lvl="0" marL="0" rtl="0" algn="l">
              <a:spcBef>
                <a:spcPts val="1200"/>
              </a:spcBef>
              <a:spcAft>
                <a:spcPts val="0"/>
              </a:spcAft>
              <a:buNone/>
            </a:pPr>
            <a:r>
              <a:rPr lang="en"/>
              <a:t>Cons: </a:t>
            </a:r>
            <a:endParaRPr/>
          </a:p>
          <a:p>
            <a:pPr indent="-342900" lvl="0" marL="457200" rtl="0" algn="l">
              <a:spcBef>
                <a:spcPts val="1200"/>
              </a:spcBef>
              <a:spcAft>
                <a:spcPts val="0"/>
              </a:spcAft>
              <a:buSzPts val="1800"/>
              <a:buChar char="●"/>
            </a:pPr>
            <a:r>
              <a:rPr lang="en"/>
              <a:t>Relatively slow writes, have to write to disk as opposed to memory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420" name="Google Shape;42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system, it is important to know what type of database engine/design you are using so that you can optimize for writes or reads.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Hash indexes: fast but only useful on small datasets</a:t>
            </a:r>
            <a:endParaRPr/>
          </a:p>
          <a:p>
            <a:pPr indent="0" lvl="0" marL="0" rtl="0" algn="l">
              <a:spcBef>
                <a:spcPts val="1200"/>
              </a:spcBef>
              <a:spcAft>
                <a:spcPts val="0"/>
              </a:spcAft>
              <a:buNone/>
            </a:pPr>
            <a:r>
              <a:rPr lang="en"/>
              <a:t>SSTables and LSM-Trees: better for writing, slower for reading</a:t>
            </a:r>
            <a:endParaRPr/>
          </a:p>
          <a:p>
            <a:pPr indent="0" lvl="0" marL="0" rtl="0" algn="l">
              <a:spcBef>
                <a:spcPts val="1200"/>
              </a:spcBef>
              <a:spcAft>
                <a:spcPts val="1200"/>
              </a:spcAft>
              <a:buNone/>
            </a:pPr>
            <a:r>
              <a:rPr lang="en"/>
              <a:t>B-Trees: better for reading, slower for writing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of a database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 reads</a:t>
            </a:r>
            <a:endParaRPr/>
          </a:p>
          <a:p>
            <a:pPr indent="-342900" lvl="0" marL="457200" rtl="0" algn="l">
              <a:spcBef>
                <a:spcPts val="0"/>
              </a:spcBef>
              <a:spcAft>
                <a:spcPts val="0"/>
              </a:spcAft>
              <a:buSzPts val="1800"/>
              <a:buChar char="●"/>
            </a:pPr>
            <a:r>
              <a:rPr lang="en"/>
              <a:t>Fast writes</a:t>
            </a:r>
            <a:endParaRPr/>
          </a:p>
          <a:p>
            <a:pPr indent="-342900" lvl="0" marL="457200" rtl="0" algn="l">
              <a:spcBef>
                <a:spcPts val="0"/>
              </a:spcBef>
              <a:spcAft>
                <a:spcPts val="0"/>
              </a:spcAft>
              <a:buSzPts val="1800"/>
              <a:buChar char="●"/>
            </a:pPr>
            <a:r>
              <a:rPr lang="en"/>
              <a:t>Persistent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comment about disks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Generally, we are using hard drives</a:t>
            </a:r>
            <a:endParaRPr/>
          </a:p>
          <a:p>
            <a:pPr indent="0" lvl="0" marL="0" rtl="0" algn="l">
              <a:spcBef>
                <a:spcPts val="1200"/>
              </a:spcBef>
              <a:spcAft>
                <a:spcPts val="0"/>
              </a:spcAft>
              <a:buNone/>
            </a:pPr>
            <a:r>
              <a:rPr lang="en"/>
              <a:t>Results in slow random reads</a:t>
            </a:r>
            <a:endParaRPr/>
          </a:p>
          <a:p>
            <a:pPr indent="0" lvl="0" marL="0" rtl="0" algn="l">
              <a:spcBef>
                <a:spcPts val="1200"/>
              </a:spcBef>
              <a:spcAft>
                <a:spcPts val="0"/>
              </a:spcAft>
              <a:buNone/>
            </a:pPr>
            <a:r>
              <a:rPr lang="en"/>
              <a:t>We should always aim for sequential operations</a:t>
            </a:r>
            <a:endParaRPr/>
          </a:p>
          <a:p>
            <a:pPr indent="0" lvl="0" marL="0" rtl="0" algn="l">
              <a:spcBef>
                <a:spcPts val="1200"/>
              </a:spcBef>
              <a:spcAft>
                <a:spcPts val="1200"/>
              </a:spcAft>
              <a:buNone/>
            </a:pPr>
            <a:r>
              <a:rPr lang="en"/>
              <a:t>Much cheaper than SSDs but slower</a:t>
            </a:r>
            <a:endParaRPr/>
          </a:p>
        </p:txBody>
      </p:sp>
      <p:pic>
        <p:nvPicPr>
          <p:cNvPr id="75" name="Google Shape;75;p16"/>
          <p:cNvPicPr preferRelativeResize="0"/>
          <p:nvPr/>
        </p:nvPicPr>
        <p:blipFill>
          <a:blip r:embed="rId3">
            <a:alphaModFix/>
          </a:blip>
          <a:stretch>
            <a:fillRect/>
          </a:stretch>
        </p:blipFill>
        <p:spPr>
          <a:xfrm>
            <a:off x="5207000" y="1082175"/>
            <a:ext cx="3492851" cy="276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Database Implementation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Literally just a list, O(n) reads and updates</a:t>
            </a:r>
            <a:endParaRPr/>
          </a:p>
          <a:p>
            <a:pPr indent="0" lvl="0" marL="0" rtl="0" algn="l">
              <a:spcBef>
                <a:spcPts val="1200"/>
              </a:spcBef>
              <a:spcAft>
                <a:spcPts val="1200"/>
              </a:spcAft>
              <a:buNone/>
            </a:pPr>
            <a:r>
              <a:t/>
            </a:r>
            <a:endParaRPr/>
          </a:p>
        </p:txBody>
      </p:sp>
      <p:sp>
        <p:nvSpPr>
          <p:cNvPr id="82" name="Google Shape;82;p17"/>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83" name="Google Shape;83;p17"/>
          <p:cNvGraphicFramePr/>
          <p:nvPr/>
        </p:nvGraphicFramePr>
        <p:xfrm>
          <a:off x="952500" y="1841125"/>
          <a:ext cx="3000000" cy="3000000"/>
        </p:xfrm>
        <a:graphic>
          <a:graphicData uri="http://schemas.openxmlformats.org/drawingml/2006/table">
            <a:tbl>
              <a:tblPr>
                <a:noFill/>
                <a:tableStyleId>{0429ECC9-2E9F-4A6E-A048-15C91ABFDE7F}</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Tech Lead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Doesn’t see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Database Implementation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Literally just a list, O(n) reads and writes</a:t>
            </a:r>
            <a:endParaRPr/>
          </a:p>
          <a:p>
            <a:pPr indent="0" lvl="0" marL="0" rtl="0" algn="l">
              <a:spcBef>
                <a:spcPts val="1200"/>
              </a:spcBef>
              <a:spcAft>
                <a:spcPts val="1200"/>
              </a:spcAft>
              <a:buNone/>
            </a:pPr>
            <a:r>
              <a:t/>
            </a:r>
            <a:endParaRPr/>
          </a:p>
        </p:txBody>
      </p:sp>
      <p:sp>
        <p:nvSpPr>
          <p:cNvPr id="90" name="Google Shape;90;p18"/>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91" name="Google Shape;91;p18"/>
          <p:cNvGraphicFramePr/>
          <p:nvPr/>
        </p:nvGraphicFramePr>
        <p:xfrm>
          <a:off x="952500" y="1841125"/>
          <a:ext cx="3000000" cy="3000000"/>
        </p:xfrm>
        <a:graphic>
          <a:graphicData uri="http://schemas.openxmlformats.org/drawingml/2006/table">
            <a:tbl>
              <a:tblPr>
                <a:noFill/>
                <a:tableStyleId>{0429ECC9-2E9F-4A6E-A048-15C91ABFDE7F}</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A61C00"/>
                          </a:highlight>
                        </a:rPr>
                        <a:t>3</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Tech Lead</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Doesn’t see color</a:t>
                      </a:r>
                      <a:endParaRPr>
                        <a:solidFill>
                          <a:schemeClr val="dk1"/>
                        </a:solidFill>
                        <a:highlight>
                          <a:srgbClr val="A61C00"/>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Database Implementation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Literally just a list, O(n) reads and writes</a:t>
            </a:r>
            <a:endParaRPr/>
          </a:p>
          <a:p>
            <a:pPr indent="0" lvl="0" marL="0" rtl="0" algn="l">
              <a:spcBef>
                <a:spcPts val="1200"/>
              </a:spcBef>
              <a:spcAft>
                <a:spcPts val="1200"/>
              </a:spcAft>
              <a:buNone/>
            </a:pPr>
            <a:r>
              <a:t/>
            </a:r>
            <a:endParaRPr/>
          </a:p>
        </p:txBody>
      </p:sp>
      <p:sp>
        <p:nvSpPr>
          <p:cNvPr id="98" name="Google Shape;98;p19"/>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99" name="Google Shape;99;p19"/>
          <p:cNvGraphicFramePr/>
          <p:nvPr/>
        </p:nvGraphicFramePr>
        <p:xfrm>
          <a:off x="952500" y="1841125"/>
          <a:ext cx="3000000" cy="3000000"/>
        </p:xfrm>
        <a:graphic>
          <a:graphicData uri="http://schemas.openxmlformats.org/drawingml/2006/table">
            <a:tbl>
              <a:tblPr>
                <a:noFill/>
                <a:tableStyleId>{0429ECC9-2E9F-4A6E-A048-15C91ABFDE7F}</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A61C00"/>
                          </a:highlight>
                        </a:rPr>
                        <a:t>3</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Tech Lead</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Pink</a:t>
                      </a:r>
                      <a:endParaRPr>
                        <a:solidFill>
                          <a:schemeClr val="dk1"/>
                        </a:solidFill>
                        <a:highlight>
                          <a:srgbClr val="A61C00"/>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Slightly</a:t>
            </a:r>
            <a:r>
              <a:rPr lang="en"/>
              <a:t> Better</a:t>
            </a:r>
            <a:r>
              <a:rPr lang="en"/>
              <a:t> Database Implementation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 only log on disk to take advantage of sequential logs</a:t>
            </a:r>
            <a:endParaRPr/>
          </a:p>
          <a:p>
            <a:pPr indent="0" lvl="0" marL="0" rtl="0" algn="l">
              <a:spcBef>
                <a:spcPts val="1200"/>
              </a:spcBef>
              <a:spcAft>
                <a:spcPts val="1200"/>
              </a:spcAft>
              <a:buNone/>
            </a:pPr>
            <a:r>
              <a:t/>
            </a:r>
            <a:endParaRPr/>
          </a:p>
        </p:txBody>
      </p:sp>
      <p:sp>
        <p:nvSpPr>
          <p:cNvPr id="106" name="Google Shape;106;p20"/>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07" name="Google Shape;107;p20"/>
          <p:cNvGraphicFramePr/>
          <p:nvPr/>
        </p:nvGraphicFramePr>
        <p:xfrm>
          <a:off x="952500" y="1841125"/>
          <a:ext cx="3000000" cy="3000000"/>
        </p:xfrm>
        <a:graphic>
          <a:graphicData uri="http://schemas.openxmlformats.org/drawingml/2006/table">
            <a:tbl>
              <a:tblPr>
                <a:noFill/>
                <a:tableStyleId>{0429ECC9-2E9F-4A6E-A048-15C91ABFDE7F}</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Tech Lead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Doesn’t see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Slightly Better Database Implementation</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 only log on disk to take advantage of sequential logs</a:t>
            </a:r>
            <a:endParaRPr/>
          </a:p>
          <a:p>
            <a:pPr indent="0" lvl="0" marL="0" rtl="0" algn="l">
              <a:spcBef>
                <a:spcPts val="1200"/>
              </a:spcBef>
              <a:spcAft>
                <a:spcPts val="1200"/>
              </a:spcAft>
              <a:buNone/>
            </a:pPr>
            <a:r>
              <a:t/>
            </a:r>
            <a:endParaRPr/>
          </a:p>
        </p:txBody>
      </p:sp>
      <p:sp>
        <p:nvSpPr>
          <p:cNvPr id="114" name="Google Shape;114;p21"/>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15" name="Google Shape;115;p21"/>
          <p:cNvGraphicFramePr/>
          <p:nvPr/>
        </p:nvGraphicFramePr>
        <p:xfrm>
          <a:off x="952500" y="1841125"/>
          <a:ext cx="3000000" cy="3000000"/>
        </p:xfrm>
        <a:graphic>
          <a:graphicData uri="http://schemas.openxmlformats.org/drawingml/2006/table">
            <a:tbl>
              <a:tblPr>
                <a:noFill/>
                <a:tableStyleId>{0429ECC9-2E9F-4A6E-A048-15C91ABFDE7F}</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Tech Lead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Doesn’t see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A61C00"/>
                          </a:highlight>
                        </a:rPr>
                        <a:t>3</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Tech Lead</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Pink</a:t>
                      </a:r>
                      <a:endParaRPr>
                        <a:solidFill>
                          <a:schemeClr val="dk1"/>
                        </a:solidFill>
                        <a:highlight>
                          <a:srgbClr val="A61C00"/>
                        </a:highlight>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