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919151-2839-4E67-85C8-EC361A7E621A}">
  <a:tblStyle styleId="{A0919151-2839-4E67-85C8-EC361A7E621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b466e605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b466e605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b466e605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b466e605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b466e60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b466e60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b466e60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b466e60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b466e605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b466e605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b466e605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b466e605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b466e605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b466e605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b466e605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b466e605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b466e605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b466e605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b466e605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b466e605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Coordination Services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Quorum Reads Continued</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However, even these are not perfect - see the following race condition.</a:t>
            </a:r>
            <a:endParaRPr/>
          </a:p>
        </p:txBody>
      </p:sp>
      <p:pic>
        <p:nvPicPr>
          <p:cNvPr id="118" name="Google Shape;118;p22"/>
          <p:cNvPicPr preferRelativeResize="0"/>
          <p:nvPr/>
        </p:nvPicPr>
        <p:blipFill>
          <a:blip r:embed="rId3">
            <a:alphaModFix/>
          </a:blip>
          <a:stretch>
            <a:fillRect/>
          </a:stretch>
        </p:blipFill>
        <p:spPr>
          <a:xfrm>
            <a:off x="2391625" y="1858263"/>
            <a:ext cx="705975" cy="705975"/>
          </a:xfrm>
          <a:prstGeom prst="rect">
            <a:avLst/>
          </a:prstGeom>
          <a:noFill/>
          <a:ln>
            <a:noFill/>
          </a:ln>
        </p:spPr>
      </p:pic>
      <p:graphicFrame>
        <p:nvGraphicFramePr>
          <p:cNvPr id="119" name="Google Shape;119;p22"/>
          <p:cNvGraphicFramePr/>
          <p:nvPr/>
        </p:nvGraphicFramePr>
        <p:xfrm>
          <a:off x="2143625" y="2600063"/>
          <a:ext cx="3000000" cy="3000000"/>
        </p:xfrm>
        <a:graphic>
          <a:graphicData uri="http://schemas.openxmlformats.org/drawingml/2006/table">
            <a:tbl>
              <a:tblPr>
                <a:noFill/>
                <a:tableStyleId>{A0919151-2839-4E67-85C8-EC361A7E621A}</a:tableStyleId>
              </a:tblPr>
              <a:tblGrid>
                <a:gridCol w="516975"/>
                <a:gridCol w="531125"/>
              </a:tblGrid>
              <a:tr h="381000">
                <a:tc>
                  <a:txBody>
                    <a:bodyPr/>
                    <a:lstStyle/>
                    <a:p>
                      <a:pPr indent="0" lvl="0" marL="0" rtl="0" algn="l">
                        <a:spcBef>
                          <a:spcPts val="0"/>
                        </a:spcBef>
                        <a:spcAft>
                          <a:spcPts val="0"/>
                        </a:spcAft>
                        <a:buNone/>
                      </a:pPr>
                      <a:r>
                        <a:rPr lang="en">
                          <a:solidFill>
                            <a:srgbClr val="FFFFFF"/>
                          </a:solidFill>
                        </a:rPr>
                        <a:t>x=3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x=4</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yes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yes</a:t>
                      </a:r>
                      <a:endParaRPr>
                        <a:solidFill>
                          <a:srgbClr val="FFFFFF"/>
                        </a:solidFill>
                      </a:endParaRPr>
                    </a:p>
                  </a:txBody>
                  <a:tcPr marT="91425" marB="91425" marR="91425" marL="91425"/>
                </a:tc>
              </a:tr>
            </a:tbl>
          </a:graphicData>
        </a:graphic>
      </p:graphicFrame>
      <p:sp>
        <p:nvSpPr>
          <p:cNvPr id="120" name="Google Shape;120;p22"/>
          <p:cNvSpPr txBox="1"/>
          <p:nvPr/>
        </p:nvSpPr>
        <p:spPr>
          <a:xfrm>
            <a:off x="1262075" y="2614613"/>
            <a:ext cx="4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Op</a:t>
            </a:r>
            <a:endParaRPr>
              <a:solidFill>
                <a:srgbClr val="FFFFFF"/>
              </a:solidFill>
            </a:endParaRPr>
          </a:p>
        </p:txBody>
      </p:sp>
      <p:sp>
        <p:nvSpPr>
          <p:cNvPr id="121" name="Google Shape;121;p22"/>
          <p:cNvSpPr txBox="1"/>
          <p:nvPr/>
        </p:nvSpPr>
        <p:spPr>
          <a:xfrm>
            <a:off x="739600" y="2981075"/>
            <a:ext cx="119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Committed?</a:t>
            </a:r>
            <a:endParaRPr>
              <a:solidFill>
                <a:srgbClr val="FFFFFF"/>
              </a:solidFill>
            </a:endParaRPr>
          </a:p>
        </p:txBody>
      </p:sp>
      <p:pic>
        <p:nvPicPr>
          <p:cNvPr id="122" name="Google Shape;122;p22"/>
          <p:cNvPicPr preferRelativeResize="0"/>
          <p:nvPr/>
        </p:nvPicPr>
        <p:blipFill>
          <a:blip r:embed="rId3">
            <a:alphaModFix/>
          </a:blip>
          <a:stretch>
            <a:fillRect/>
          </a:stretch>
        </p:blipFill>
        <p:spPr>
          <a:xfrm>
            <a:off x="4167750" y="1858263"/>
            <a:ext cx="705975" cy="705975"/>
          </a:xfrm>
          <a:prstGeom prst="rect">
            <a:avLst/>
          </a:prstGeom>
          <a:noFill/>
          <a:ln>
            <a:noFill/>
          </a:ln>
        </p:spPr>
      </p:pic>
      <p:graphicFrame>
        <p:nvGraphicFramePr>
          <p:cNvPr id="123" name="Google Shape;123;p22"/>
          <p:cNvGraphicFramePr/>
          <p:nvPr/>
        </p:nvGraphicFramePr>
        <p:xfrm>
          <a:off x="3919750" y="2600063"/>
          <a:ext cx="3000000" cy="3000000"/>
        </p:xfrm>
        <a:graphic>
          <a:graphicData uri="http://schemas.openxmlformats.org/drawingml/2006/table">
            <a:tbl>
              <a:tblPr>
                <a:noFill/>
                <a:tableStyleId>{A0919151-2839-4E67-85C8-EC361A7E621A}</a:tableStyleId>
              </a:tblPr>
              <a:tblGrid>
                <a:gridCol w="516975"/>
                <a:gridCol w="531125"/>
              </a:tblGrid>
              <a:tr h="381000">
                <a:tc>
                  <a:txBody>
                    <a:bodyPr/>
                    <a:lstStyle/>
                    <a:p>
                      <a:pPr indent="0" lvl="0" marL="0" rtl="0" algn="l">
                        <a:spcBef>
                          <a:spcPts val="0"/>
                        </a:spcBef>
                        <a:spcAft>
                          <a:spcPts val="0"/>
                        </a:spcAft>
                        <a:buNone/>
                      </a:pPr>
                      <a:r>
                        <a:rPr lang="en">
                          <a:solidFill>
                            <a:srgbClr val="FFFFFF"/>
                          </a:solidFill>
                        </a:rPr>
                        <a:t>x=3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x=4</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yes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no</a:t>
                      </a:r>
                      <a:endParaRPr>
                        <a:solidFill>
                          <a:srgbClr val="FFFFFF"/>
                        </a:solidFill>
                      </a:endParaRPr>
                    </a:p>
                  </a:txBody>
                  <a:tcPr marT="91425" marB="91425" marR="91425" marL="91425"/>
                </a:tc>
              </a:tr>
            </a:tbl>
          </a:graphicData>
        </a:graphic>
      </p:graphicFrame>
      <p:pic>
        <p:nvPicPr>
          <p:cNvPr id="124" name="Google Shape;124;p22"/>
          <p:cNvPicPr preferRelativeResize="0"/>
          <p:nvPr/>
        </p:nvPicPr>
        <p:blipFill>
          <a:blip r:embed="rId3">
            <a:alphaModFix/>
          </a:blip>
          <a:stretch>
            <a:fillRect/>
          </a:stretch>
        </p:blipFill>
        <p:spPr>
          <a:xfrm>
            <a:off x="6038025" y="1858263"/>
            <a:ext cx="705975" cy="705975"/>
          </a:xfrm>
          <a:prstGeom prst="rect">
            <a:avLst/>
          </a:prstGeom>
          <a:noFill/>
          <a:ln>
            <a:noFill/>
          </a:ln>
        </p:spPr>
      </p:pic>
      <p:graphicFrame>
        <p:nvGraphicFramePr>
          <p:cNvPr id="125" name="Google Shape;125;p22"/>
          <p:cNvGraphicFramePr/>
          <p:nvPr/>
        </p:nvGraphicFramePr>
        <p:xfrm>
          <a:off x="5790025" y="2600063"/>
          <a:ext cx="3000000" cy="3000000"/>
        </p:xfrm>
        <a:graphic>
          <a:graphicData uri="http://schemas.openxmlformats.org/drawingml/2006/table">
            <a:tbl>
              <a:tblPr>
                <a:noFill/>
                <a:tableStyleId>{A0919151-2839-4E67-85C8-EC361A7E621A}</a:tableStyleId>
              </a:tblPr>
              <a:tblGrid>
                <a:gridCol w="516975"/>
                <a:gridCol w="531125"/>
              </a:tblGrid>
              <a:tr h="381000">
                <a:tc>
                  <a:txBody>
                    <a:bodyPr/>
                    <a:lstStyle/>
                    <a:p>
                      <a:pPr indent="0" lvl="0" marL="0" rtl="0" algn="l">
                        <a:spcBef>
                          <a:spcPts val="0"/>
                        </a:spcBef>
                        <a:spcAft>
                          <a:spcPts val="0"/>
                        </a:spcAft>
                        <a:buNone/>
                      </a:pPr>
                      <a:r>
                        <a:rPr lang="en">
                          <a:solidFill>
                            <a:srgbClr val="FFFFFF"/>
                          </a:solidFill>
                        </a:rPr>
                        <a:t>x=3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x=4</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yes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no</a:t>
                      </a:r>
                      <a:endParaRPr>
                        <a:solidFill>
                          <a:srgbClr val="FFFFFF"/>
                        </a:solidFill>
                      </a:endParaRPr>
                    </a:p>
                  </a:txBody>
                  <a:tcPr marT="91425" marB="91425" marR="91425" marL="91425"/>
                </a:tc>
              </a:tr>
            </a:tbl>
          </a:graphicData>
        </a:graphic>
      </p:graphicFrame>
      <p:sp>
        <p:nvSpPr>
          <p:cNvPr id="126" name="Google Shape;126;p22"/>
          <p:cNvSpPr/>
          <p:nvPr/>
        </p:nvSpPr>
        <p:spPr>
          <a:xfrm>
            <a:off x="3496225" y="1566575"/>
            <a:ext cx="4007100" cy="2151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txBox="1"/>
          <p:nvPr/>
        </p:nvSpPr>
        <p:spPr>
          <a:xfrm>
            <a:off x="376525" y="3637425"/>
            <a:ext cx="7658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In this case, the leader (R1) sees that replicas 2 and 3 have accepted the write for x=4, so it goes and commits x=4 locally and tells R2 and R3 to commit x=4.  However, our quorum read comes in before they commit x=4, and so we get both replicas saying x=3.  We can see that there is a newer uncommitted entry on these replicas that will overwrite the value and try the read again, but there is no guarantee x=4 will be committed by then next time.</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Coordination Services Conclusion</a:t>
            </a:r>
            <a:endParaRPr/>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Coordination services act as a very important subcomponent of many modern day data storage systems.  Unlike gossip protocols which pass information directly from node to node, they use a centralized, replicated key value store built on top of a consensus algorithm.</a:t>
            </a:r>
            <a:endParaRPr/>
          </a:p>
          <a:p>
            <a:pPr indent="0" lvl="0" marL="0" rtl="0" algn="l">
              <a:spcBef>
                <a:spcPts val="1200"/>
              </a:spcBef>
              <a:spcAft>
                <a:spcPts val="1200"/>
              </a:spcAft>
              <a:buNone/>
            </a:pPr>
            <a:r>
              <a:rPr lang="en"/>
              <a:t>While coordination services are not built to handle strong consistency out of the box, there are some ways of achieving strongly consistent reads, at the cost of significantly reduced performance.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clusters of nodes, there is often some shared state or configuration between them that all of the nodes should be aware of.  This includes the IP address of the nodes in the cluster, partitions residing on each node, which nodes are alive and </a:t>
            </a:r>
            <a:r>
              <a:rPr lang="en"/>
              <a:t>which</a:t>
            </a:r>
            <a:r>
              <a:rPr lang="en"/>
              <a:t> are not, distributed locks, etc.</a:t>
            </a:r>
            <a:endParaRPr/>
          </a:p>
          <a:p>
            <a:pPr indent="0" lvl="0" marL="0" rtl="0" algn="l">
              <a:spcBef>
                <a:spcPts val="1200"/>
              </a:spcBef>
              <a:spcAft>
                <a:spcPts val="0"/>
              </a:spcAft>
              <a:buNone/>
            </a:pPr>
            <a:r>
              <a:rPr lang="en"/>
              <a:t>To solve this problem, and make it both reliable and consistent, many more complicated technologies have chosen to use existing coordination services within their tech stack (the most popular ones are ZooKeeper and etcd).</a:t>
            </a:r>
            <a:endParaRPr/>
          </a:p>
          <a:p>
            <a:pPr indent="0" lvl="0" marL="0" rtl="0" algn="l">
              <a:spcBef>
                <a:spcPts val="1200"/>
              </a:spcBef>
              <a:spcAft>
                <a:spcPts val="1200"/>
              </a:spcAft>
              <a:buNone/>
            </a:pPr>
            <a:r>
              <a:rPr lang="en"/>
              <a:t>Meant for read heavy workloads.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Coordination Services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Highly available key-value stores built on top of a consensus layer.  As a result, writes are slower than if there were no broadcasting mechanism (do not use as a general purpose database).</a:t>
            </a:r>
            <a:endParaRPr/>
          </a:p>
        </p:txBody>
      </p:sp>
      <p:pic>
        <p:nvPicPr>
          <p:cNvPr id="68" name="Google Shape;68;p15"/>
          <p:cNvPicPr preferRelativeResize="0"/>
          <p:nvPr/>
        </p:nvPicPr>
        <p:blipFill>
          <a:blip r:embed="rId3">
            <a:alphaModFix/>
          </a:blip>
          <a:stretch>
            <a:fillRect/>
          </a:stretch>
        </p:blipFill>
        <p:spPr>
          <a:xfrm>
            <a:off x="2391625" y="2712138"/>
            <a:ext cx="705975" cy="705975"/>
          </a:xfrm>
          <a:prstGeom prst="rect">
            <a:avLst/>
          </a:prstGeom>
          <a:noFill/>
          <a:ln>
            <a:noFill/>
          </a:ln>
        </p:spPr>
      </p:pic>
      <p:graphicFrame>
        <p:nvGraphicFramePr>
          <p:cNvPr id="69" name="Google Shape;69;p15"/>
          <p:cNvGraphicFramePr/>
          <p:nvPr/>
        </p:nvGraphicFramePr>
        <p:xfrm>
          <a:off x="2143625" y="3453938"/>
          <a:ext cx="3000000" cy="3000000"/>
        </p:xfrm>
        <a:graphic>
          <a:graphicData uri="http://schemas.openxmlformats.org/drawingml/2006/table">
            <a:tbl>
              <a:tblPr>
                <a:noFill/>
                <a:tableStyleId>{A0919151-2839-4E67-85C8-EC361A7E621A}</a:tableStyleId>
              </a:tblPr>
              <a:tblGrid>
                <a:gridCol w="382850"/>
                <a:gridCol w="436275"/>
                <a:gridCol w="382850"/>
              </a:tblGrid>
              <a:tr h="381000">
                <a:tc>
                  <a:txBody>
                    <a:bodyPr/>
                    <a:lstStyle/>
                    <a:p>
                      <a:pPr indent="0" lvl="0" marL="0" rtl="0" algn="l">
                        <a:spcBef>
                          <a:spcPts val="0"/>
                        </a:spcBef>
                        <a:spcAft>
                          <a:spcPts val="0"/>
                        </a:spcAft>
                        <a:buNone/>
                      </a:pPr>
                      <a:r>
                        <a:rPr lang="en">
                          <a:solidFill>
                            <a:srgbClr val="FFFFFF"/>
                          </a:solidFill>
                        </a:rPr>
                        <a:t>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C</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2</a:t>
                      </a:r>
                      <a:endParaRPr>
                        <a:solidFill>
                          <a:srgbClr val="FFFFFF"/>
                        </a:solidFill>
                      </a:endParaRPr>
                    </a:p>
                  </a:txBody>
                  <a:tcPr marT="91425" marB="91425" marR="91425" marL="91425"/>
                </a:tc>
              </a:tr>
            </a:tbl>
          </a:graphicData>
        </a:graphic>
      </p:graphicFrame>
      <p:sp>
        <p:nvSpPr>
          <p:cNvPr id="70" name="Google Shape;70;p15"/>
          <p:cNvSpPr txBox="1"/>
          <p:nvPr/>
        </p:nvSpPr>
        <p:spPr>
          <a:xfrm>
            <a:off x="1262075" y="3468488"/>
            <a:ext cx="4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Op</a:t>
            </a:r>
            <a:endParaRPr>
              <a:solidFill>
                <a:srgbClr val="FFFFFF"/>
              </a:solidFill>
            </a:endParaRPr>
          </a:p>
        </p:txBody>
      </p:sp>
      <p:sp>
        <p:nvSpPr>
          <p:cNvPr id="71" name="Google Shape;71;p15"/>
          <p:cNvSpPr txBox="1"/>
          <p:nvPr/>
        </p:nvSpPr>
        <p:spPr>
          <a:xfrm>
            <a:off x="1230875" y="3834938"/>
            <a:ext cx="70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Term</a:t>
            </a:r>
            <a:endParaRPr>
              <a:solidFill>
                <a:srgbClr val="FFFFFF"/>
              </a:solidFill>
            </a:endParaRPr>
          </a:p>
        </p:txBody>
      </p:sp>
      <p:pic>
        <p:nvPicPr>
          <p:cNvPr id="72" name="Google Shape;72;p15"/>
          <p:cNvPicPr preferRelativeResize="0"/>
          <p:nvPr/>
        </p:nvPicPr>
        <p:blipFill>
          <a:blip r:embed="rId3">
            <a:alphaModFix/>
          </a:blip>
          <a:stretch>
            <a:fillRect/>
          </a:stretch>
        </p:blipFill>
        <p:spPr>
          <a:xfrm>
            <a:off x="4537200" y="2712138"/>
            <a:ext cx="705975" cy="705975"/>
          </a:xfrm>
          <a:prstGeom prst="rect">
            <a:avLst/>
          </a:prstGeom>
          <a:noFill/>
          <a:ln>
            <a:noFill/>
          </a:ln>
        </p:spPr>
      </p:pic>
      <p:graphicFrame>
        <p:nvGraphicFramePr>
          <p:cNvPr id="73" name="Google Shape;73;p15"/>
          <p:cNvGraphicFramePr/>
          <p:nvPr/>
        </p:nvGraphicFramePr>
        <p:xfrm>
          <a:off x="4289200" y="3453938"/>
          <a:ext cx="3000000" cy="3000000"/>
        </p:xfrm>
        <a:graphic>
          <a:graphicData uri="http://schemas.openxmlformats.org/drawingml/2006/table">
            <a:tbl>
              <a:tblPr>
                <a:noFill/>
                <a:tableStyleId>{A0919151-2839-4E67-85C8-EC361A7E621A}</a:tableStyleId>
              </a:tblPr>
              <a:tblGrid>
                <a:gridCol w="382850"/>
                <a:gridCol w="436275"/>
                <a:gridCol w="382850"/>
              </a:tblGrid>
              <a:tr h="381000">
                <a:tc>
                  <a:txBody>
                    <a:bodyPr/>
                    <a:lstStyle/>
                    <a:p>
                      <a:pPr indent="0" lvl="0" marL="0" rtl="0" algn="l">
                        <a:spcBef>
                          <a:spcPts val="0"/>
                        </a:spcBef>
                        <a:spcAft>
                          <a:spcPts val="0"/>
                        </a:spcAft>
                        <a:buNone/>
                      </a:pPr>
                      <a:r>
                        <a:rPr lang="en">
                          <a:solidFill>
                            <a:srgbClr val="FFFFFF"/>
                          </a:solidFill>
                        </a:rPr>
                        <a:t>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C</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2</a:t>
                      </a:r>
                      <a:endParaRPr>
                        <a:solidFill>
                          <a:srgbClr val="FFFFFF"/>
                        </a:solidFill>
                      </a:endParaRPr>
                    </a:p>
                  </a:txBody>
                  <a:tcPr marT="91425" marB="91425" marR="91425" marL="91425"/>
                </a:tc>
              </a:tr>
            </a:tbl>
          </a:graphicData>
        </a:graphic>
      </p:graphicFrame>
      <p:pic>
        <p:nvPicPr>
          <p:cNvPr id="74" name="Google Shape;74;p15"/>
          <p:cNvPicPr preferRelativeResize="0"/>
          <p:nvPr/>
        </p:nvPicPr>
        <p:blipFill>
          <a:blip r:embed="rId3">
            <a:alphaModFix/>
          </a:blip>
          <a:stretch>
            <a:fillRect/>
          </a:stretch>
        </p:blipFill>
        <p:spPr>
          <a:xfrm>
            <a:off x="6959150" y="2712138"/>
            <a:ext cx="705975" cy="705975"/>
          </a:xfrm>
          <a:prstGeom prst="rect">
            <a:avLst/>
          </a:prstGeom>
          <a:noFill/>
          <a:ln>
            <a:noFill/>
          </a:ln>
        </p:spPr>
      </p:pic>
      <p:graphicFrame>
        <p:nvGraphicFramePr>
          <p:cNvPr id="75" name="Google Shape;75;p15"/>
          <p:cNvGraphicFramePr/>
          <p:nvPr/>
        </p:nvGraphicFramePr>
        <p:xfrm>
          <a:off x="6711150" y="3453938"/>
          <a:ext cx="3000000" cy="3000000"/>
        </p:xfrm>
        <a:graphic>
          <a:graphicData uri="http://schemas.openxmlformats.org/drawingml/2006/table">
            <a:tbl>
              <a:tblPr>
                <a:noFill/>
                <a:tableStyleId>{A0919151-2839-4E67-85C8-EC361A7E621A}</a:tableStyleId>
              </a:tblPr>
              <a:tblGrid>
                <a:gridCol w="382850"/>
                <a:gridCol w="436275"/>
                <a:gridCol w="382850"/>
              </a:tblGrid>
              <a:tr h="381000">
                <a:tc>
                  <a:txBody>
                    <a:bodyPr/>
                    <a:lstStyle/>
                    <a:p>
                      <a:pPr indent="0" lvl="0" marL="0" rtl="0" algn="l">
                        <a:spcBef>
                          <a:spcPts val="0"/>
                        </a:spcBef>
                        <a:spcAft>
                          <a:spcPts val="0"/>
                        </a:spcAft>
                        <a:buNone/>
                      </a:pPr>
                      <a:r>
                        <a:rPr lang="en">
                          <a:solidFill>
                            <a:srgbClr val="FFFFFF"/>
                          </a:solidFill>
                        </a:rPr>
                        <a:t>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a:t>
                      </a:r>
                      <a:endParaRPr>
                        <a:solidFill>
                          <a:srgbClr val="FFFFFF"/>
                        </a:solidFill>
                      </a:endParaRPr>
                    </a:p>
                  </a:txBody>
                  <a:tcPr marT="91425" marB="91425" marR="91425" marL="91425"/>
                </a:tc>
                <a:tc>
                  <a:txBody>
                    <a:bodyPr/>
                    <a:lstStyle/>
                    <a:p>
                      <a:pPr indent="0" lvl="0" marL="0" rtl="0" algn="l">
                        <a:spcBef>
                          <a:spcPts val="0"/>
                        </a:spcBef>
                        <a:spcAft>
                          <a:spcPts val="0"/>
                        </a:spcAft>
                        <a:buNone/>
                      </a:pPr>
                      <a:r>
                        <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lstStyle/>
                    <a:p>
                      <a:pPr indent="0" lvl="0" marL="0" rtl="0" algn="l">
                        <a:spcBef>
                          <a:spcPts val="0"/>
                        </a:spcBef>
                        <a:spcAft>
                          <a:spcPts val="0"/>
                        </a:spcAft>
                        <a:buNone/>
                      </a:pPr>
                      <a:r>
                        <a:t/>
                      </a:r>
                      <a:endParaRPr>
                        <a:solidFill>
                          <a:srgbClr val="FFFFFF"/>
                        </a:solidFill>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Reads in Coordination Services</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Thus far, we have mentioned that coordination services use consensus mechanisms for replication.  However, in order to achieve high read throughput, coordination services by default are not actually strongly consistent (recall that having a replicated log itself is not enough to be strongly consistent).</a:t>
            </a:r>
            <a:endParaRPr/>
          </a:p>
          <a:p>
            <a:pPr indent="0" lvl="0" marL="0" rtl="0" algn="l">
              <a:spcBef>
                <a:spcPts val="1200"/>
              </a:spcBef>
              <a:spcAft>
                <a:spcPts val="1200"/>
              </a:spcAft>
              <a:buNone/>
            </a:pPr>
            <a:r>
              <a:rPr lang="en"/>
              <a:t>So what guarantees do coordination services make about reads?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 Monotonic Reads</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Recall: A monotonic read is when a client makes a read, then reads from a less up to date replica and it appears as if time is moving backwards.</a:t>
            </a:r>
            <a:endParaRPr/>
          </a:p>
          <a:p>
            <a:pPr indent="0" lvl="0" marL="0" rtl="0" algn="l">
              <a:spcBef>
                <a:spcPts val="1200"/>
              </a:spcBef>
              <a:spcAft>
                <a:spcPts val="0"/>
              </a:spcAft>
              <a:buNone/>
            </a:pPr>
            <a:r>
              <a:rPr lang="en"/>
              <a:t>Coordination services can avoid this by using their replicated log:</a:t>
            </a:r>
            <a:endParaRPr/>
          </a:p>
          <a:p>
            <a:pPr indent="-342900" lvl="0" marL="457200" rtl="0" algn="l">
              <a:spcBef>
                <a:spcPts val="1200"/>
              </a:spcBef>
              <a:spcAft>
                <a:spcPts val="0"/>
              </a:spcAft>
              <a:buSzPts val="1800"/>
              <a:buChar char="●"/>
            </a:pPr>
            <a:r>
              <a:rPr lang="en"/>
              <a:t>Every time a client makes a read or write, it stores the ID of the last point in the replicated log that it has seen</a:t>
            </a:r>
            <a:endParaRPr/>
          </a:p>
          <a:p>
            <a:pPr indent="-342900" lvl="0" marL="457200" rtl="0" algn="l">
              <a:spcBef>
                <a:spcPts val="0"/>
              </a:spcBef>
              <a:spcAft>
                <a:spcPts val="0"/>
              </a:spcAft>
              <a:buSzPts val="1800"/>
              <a:buChar char="●"/>
            </a:pPr>
            <a:r>
              <a:rPr lang="en"/>
              <a:t>Therefore if it reads from a replica with a less up to date log than that ID, it knows to either wait until the replica gets more updates, or try a different replica to read from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Ensuring Predicate Validity</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Recall: A predicate is information that you read from a database before making some other read or write.</a:t>
            </a:r>
            <a:endParaRPr/>
          </a:p>
          <a:p>
            <a:pPr indent="0" lvl="0" marL="0" rtl="0" algn="l">
              <a:spcBef>
                <a:spcPts val="1200"/>
              </a:spcBef>
              <a:spcAft>
                <a:spcPts val="1200"/>
              </a:spcAft>
              <a:buNone/>
            </a:pPr>
            <a:r>
              <a:rPr lang="en"/>
              <a:t>In coordination services, you can attach a “watch” to any key that you read, making sure that a client will receive a notification informing it of the fact that the read was outdated (kind of similar approach to serializable snapshot isolation).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Strong Consistency</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While by default coordination services do not provide strong consistency, you can modify reads so that they become strongly consistent.</a:t>
            </a:r>
            <a:endParaRPr/>
          </a:p>
          <a:p>
            <a:pPr indent="-342900" lvl="0" marL="457200" rtl="0" algn="l">
              <a:spcBef>
                <a:spcPts val="1200"/>
              </a:spcBef>
              <a:spcAft>
                <a:spcPts val="0"/>
              </a:spcAft>
              <a:buSzPts val="1800"/>
              <a:buChar char="●"/>
            </a:pPr>
            <a:r>
              <a:rPr lang="en"/>
              <a:t>Read from the leader</a:t>
            </a:r>
            <a:endParaRPr/>
          </a:p>
          <a:p>
            <a:pPr indent="-342900" lvl="0" marL="457200" rtl="0" algn="l">
              <a:spcBef>
                <a:spcPts val="0"/>
              </a:spcBef>
              <a:spcAft>
                <a:spcPts val="0"/>
              </a:spcAft>
              <a:buSzPts val="1800"/>
              <a:buChar char="●"/>
            </a:pPr>
            <a:r>
              <a:rPr lang="en"/>
              <a:t>Sync</a:t>
            </a:r>
            <a:endParaRPr/>
          </a:p>
          <a:p>
            <a:pPr indent="-342900" lvl="0" marL="457200" rtl="0" algn="l">
              <a:spcBef>
                <a:spcPts val="0"/>
              </a:spcBef>
              <a:spcAft>
                <a:spcPts val="0"/>
              </a:spcAft>
              <a:buSzPts val="1800"/>
              <a:buChar char="●"/>
            </a:pPr>
            <a:r>
              <a:rPr lang="en"/>
              <a:t>Quorum Reads?</a:t>
            </a:r>
            <a:endParaRPr/>
          </a:p>
          <a:p>
            <a:pPr indent="-317500" lvl="1" marL="914400" rtl="0" algn="l">
              <a:spcBef>
                <a:spcPts val="0"/>
              </a:spcBef>
              <a:spcAft>
                <a:spcPts val="0"/>
              </a:spcAft>
              <a:buSzPts val="1400"/>
              <a:buChar char="○"/>
            </a:pPr>
            <a:r>
              <a:rPr lang="en"/>
              <a:t>Interesting area of research but not completely perfect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Sync</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From a client node, write the command “sync” into the replicated log in order to get the current up to date ID of the last position in the log</a:t>
            </a:r>
            <a:endParaRPr/>
          </a:p>
          <a:p>
            <a:pPr indent="-342900" lvl="0" marL="457200" rtl="0" algn="l">
              <a:spcBef>
                <a:spcPts val="0"/>
              </a:spcBef>
              <a:spcAft>
                <a:spcPts val="0"/>
              </a:spcAft>
              <a:buSzPts val="1800"/>
              <a:buChar char="●"/>
            </a:pPr>
            <a:r>
              <a:rPr lang="en"/>
              <a:t>Make a read from any replica</a:t>
            </a:r>
            <a:endParaRPr/>
          </a:p>
          <a:p>
            <a:pPr indent="-342900" lvl="0" marL="457200" rtl="0" algn="l">
              <a:spcBef>
                <a:spcPts val="0"/>
              </a:spcBef>
              <a:spcAft>
                <a:spcPts val="0"/>
              </a:spcAft>
              <a:buSzPts val="1800"/>
              <a:buChar char="●"/>
            </a:pPr>
            <a:r>
              <a:rPr lang="en"/>
              <a:t>The replica will only be allowed to return data to the client if the sync has been propagated into its log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Quorum Reads</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Note that in both of these scenarios, we are putting excess load on the leader, what if we just want to be able to get up to date reads from the replicas?</a:t>
            </a:r>
            <a:endParaRPr/>
          </a:p>
          <a:p>
            <a:pPr indent="0" lvl="0" marL="0" rtl="0" algn="l">
              <a:spcBef>
                <a:spcPts val="1200"/>
              </a:spcBef>
              <a:spcAft>
                <a:spcPts val="1200"/>
              </a:spcAft>
              <a:buNone/>
            </a:pPr>
            <a:r>
              <a:rPr lang="en"/>
              <a:t>Recall: Replicated consensus algorithms require a majority of nodes to accept a write, so reading from a majority of nodes should have at least one node with the most up to date write.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