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60B907-3320-403B-A53D-41BF7A949A3C}">
  <a:tblStyle styleId="{8360B907-3320-403B-A53D-41BF7A949A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bfd81b8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bfd81b8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6bfd81b8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6bfd81b8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6bfd81b8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6bfd81b8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6bfd81b8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6bfd81b8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bfd81b8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bfd81b8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bfd81b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bfd81b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bfd81b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bfd81b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bfd81b8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bfd81b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bfd81b8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bfd81b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bfd81b8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bfd81b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bfd81b8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bfd81b8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6bfd81b8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6bfd81b8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Search Indexes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we are trying to do searches more complicated than just by the prefix of a term, we have to use additional logic.  </a:t>
            </a:r>
            <a:endParaRPr/>
          </a:p>
          <a:p>
            <a:pPr indent="-342900" lvl="0" marL="457200" rtl="0" algn="l">
              <a:spcBef>
                <a:spcPts val="1200"/>
              </a:spcBef>
              <a:spcAft>
                <a:spcPts val="0"/>
              </a:spcAft>
              <a:buSzPts val="1800"/>
              <a:buChar char="●"/>
            </a:pPr>
            <a:r>
              <a:rPr lang="en"/>
              <a:t>For example, if we wanted to search by term suffix, we could create a second copy of the index based on the terms with all of their characters reversed, and by keeping those sorted we could binary search on suffix</a:t>
            </a:r>
            <a:endParaRPr/>
          </a:p>
          <a:p>
            <a:pPr indent="-342900" lvl="0" marL="457200" rtl="0" algn="l">
              <a:spcBef>
                <a:spcPts val="0"/>
              </a:spcBef>
              <a:spcAft>
                <a:spcPts val="0"/>
              </a:spcAft>
              <a:buSzPts val="1800"/>
              <a:buChar char="●"/>
            </a:pPr>
            <a:r>
              <a:rPr lang="en"/>
              <a:t>We could do something similar for numeric terms by splitting numbers into their individual digits and seeing how many of the digits are the same to start with</a:t>
            </a:r>
            <a:endParaRPr/>
          </a:p>
          <a:p>
            <a:pPr indent="0" lvl="0" marL="0" rtl="0" algn="l">
              <a:spcBef>
                <a:spcPts val="1200"/>
              </a:spcBef>
              <a:spcAft>
                <a:spcPts val="1200"/>
              </a:spcAft>
              <a:buNone/>
            </a:pPr>
            <a:r>
              <a:rPr lang="en"/>
              <a:t>Ultimately, Lucene has a lot of cool search capabilities not just on text, but on numbers, similar words (using Levenshtein distance), and geolocation!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ElasticSearch</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ElasticSearch is a service that takes the capability of an </a:t>
            </a:r>
            <a:r>
              <a:rPr lang="en"/>
              <a:t>individual</a:t>
            </a:r>
            <a:r>
              <a:rPr lang="en"/>
              <a:t> Lucene index and allows it to run over a distributed cluster.</a:t>
            </a:r>
            <a:endParaRPr/>
          </a:p>
          <a:p>
            <a:pPr indent="0" lvl="0" marL="0" rtl="0" algn="l">
              <a:spcBef>
                <a:spcPts val="1200"/>
              </a:spcBef>
              <a:spcAft>
                <a:spcPts val="0"/>
              </a:spcAft>
              <a:buNone/>
            </a:pPr>
            <a:r>
              <a:rPr lang="en"/>
              <a:t>ElasticSearch is able to ensure availability through replication, but the major point here is to be able to hold index shards on different machines which are mapped based on the ID of the document.  In this sense, ElasticSearch basically creates a bunch of local inverted indexes for the documents on a given node.</a:t>
            </a:r>
            <a:endParaRPr/>
          </a:p>
          <a:p>
            <a:pPr indent="0" lvl="0" marL="0" rtl="0" algn="l">
              <a:spcBef>
                <a:spcPts val="1200"/>
              </a:spcBef>
              <a:spcAft>
                <a:spcPts val="1200"/>
              </a:spcAft>
              <a:buNone/>
            </a:pPr>
            <a:r>
              <a:rPr lang="en"/>
              <a:t>Ideally, you keep documents that are frequently searched together on the same shard to avoid cross shard queries.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ElasticSearch Caching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ElasticSearch is able to provide extremely fast performance on reads thanks to caching!</a:t>
            </a:r>
            <a:endParaRPr/>
          </a:p>
          <a:p>
            <a:pPr indent="-342900" lvl="0" marL="457200" rtl="0" algn="l">
              <a:spcBef>
                <a:spcPts val="1200"/>
              </a:spcBef>
              <a:spcAft>
                <a:spcPts val="0"/>
              </a:spcAft>
              <a:buSzPts val="1800"/>
              <a:buChar char="●"/>
            </a:pPr>
            <a:r>
              <a:rPr lang="en"/>
              <a:t>Caching of index pages in memory by the operating system</a:t>
            </a:r>
            <a:endParaRPr/>
          </a:p>
          <a:p>
            <a:pPr indent="-342900" lvl="0" marL="457200" rtl="0" algn="l">
              <a:spcBef>
                <a:spcPts val="0"/>
              </a:spcBef>
              <a:spcAft>
                <a:spcPts val="0"/>
              </a:spcAft>
              <a:buSzPts val="1800"/>
              <a:buChar char="●"/>
            </a:pPr>
            <a:r>
              <a:rPr lang="en"/>
              <a:t>ElasticSearch caches queries on a shard level in memory</a:t>
            </a:r>
            <a:endParaRPr/>
          </a:p>
          <a:p>
            <a:pPr indent="-317500" lvl="1" marL="914400" rtl="0" algn="l">
              <a:spcBef>
                <a:spcPts val="0"/>
              </a:spcBef>
              <a:spcAft>
                <a:spcPts val="0"/>
              </a:spcAft>
              <a:buSzPts val="1400"/>
              <a:buChar char="○"/>
            </a:pPr>
            <a:r>
              <a:rPr lang="en"/>
              <a:t>Not just the index itself but the actual result of the computation done</a:t>
            </a:r>
            <a:endParaRPr/>
          </a:p>
          <a:p>
            <a:pPr indent="-317500" lvl="1" marL="914400" rtl="0" algn="l">
              <a:spcBef>
                <a:spcPts val="0"/>
              </a:spcBef>
              <a:spcAft>
                <a:spcPts val="0"/>
              </a:spcAft>
              <a:buSzPts val="1400"/>
              <a:buChar char="○"/>
            </a:pPr>
            <a:r>
              <a:rPr lang="en"/>
              <a:t>Assuming that the data on the shard has not changed</a:t>
            </a:r>
            <a:endParaRPr/>
          </a:p>
          <a:p>
            <a:pPr indent="-342900" lvl="0" marL="457200" rtl="0" algn="l">
              <a:spcBef>
                <a:spcPts val="0"/>
              </a:spcBef>
              <a:spcAft>
                <a:spcPts val="0"/>
              </a:spcAft>
              <a:buSzPts val="1800"/>
              <a:buChar char="●"/>
            </a:pPr>
            <a:r>
              <a:rPr lang="en"/>
              <a:t>Query caches also cache only parts of certain queries to be used again by different queries in the future if they require some data in common (use the same filters)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Search indexes are an incredibly important part of many large applications, and are capable of finding strings of text in a manner that is much faster than a typical database query.  Lucene, using SSTables holding inverted indexes is able to achieve very good performance, and additional functionality has been built in to work just beyond exact term matching.</a:t>
            </a:r>
            <a:endParaRPr/>
          </a:p>
          <a:p>
            <a:pPr indent="0" lvl="0" marL="0" rtl="0" algn="l">
              <a:spcBef>
                <a:spcPts val="1200"/>
              </a:spcBef>
              <a:spcAft>
                <a:spcPts val="1200"/>
              </a:spcAft>
              <a:buNone/>
            </a:pPr>
            <a:r>
              <a:rPr lang="en"/>
              <a:t>Ultimately, while Lucene at scale (in ElasticSearch for example) is very powerful, you still have to be very careful of how you organize/partition your data in order to avoid hotspots, while also limiting cross partition queries.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most website, there is some functionality involving open ended search queries - see Google’s search </a:t>
            </a:r>
            <a:r>
              <a:rPr lang="en"/>
              <a:t>engine, searching for products on Amazon, searching Twitter for posts matching keywords, etc.</a:t>
            </a:r>
            <a:endParaRPr/>
          </a:p>
          <a:p>
            <a:pPr indent="0" lvl="0" marL="0" rtl="0" algn="l">
              <a:spcBef>
                <a:spcPts val="1200"/>
              </a:spcBef>
              <a:spcAft>
                <a:spcPts val="1200"/>
              </a:spcAft>
              <a:buNone/>
            </a:pPr>
            <a:r>
              <a:rPr lang="en"/>
              <a:t>Generally speaking, in order to optimize for these types of use cases, which can be a very intense query (since we may have to scan through millions or more documents), it can be helpful to use a search index!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most popular open source search index</a:t>
            </a:r>
            <a:endParaRPr/>
          </a:p>
          <a:p>
            <a:pPr indent="-342900" lvl="0" marL="457200" rtl="0" algn="l">
              <a:spcBef>
                <a:spcPts val="0"/>
              </a:spcBef>
              <a:spcAft>
                <a:spcPts val="0"/>
              </a:spcAft>
              <a:buSzPts val="1800"/>
              <a:buChar char="●"/>
            </a:pPr>
            <a:r>
              <a:rPr lang="en"/>
              <a:t>Created in 1999</a:t>
            </a:r>
            <a:endParaRPr/>
          </a:p>
          <a:p>
            <a:pPr indent="-342900" lvl="0" marL="457200" rtl="0" algn="l">
              <a:spcBef>
                <a:spcPts val="0"/>
              </a:spcBef>
              <a:spcAft>
                <a:spcPts val="0"/>
              </a:spcAft>
              <a:buSzPts val="1800"/>
              <a:buChar char="●"/>
            </a:pPr>
            <a:r>
              <a:rPr lang="en"/>
              <a:t>The index behind popular search services such as ElasticSearch and Solr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Lucene is in part highly performant because it uses an LSM tree + SSTable for its format:</a:t>
            </a:r>
            <a:endParaRPr/>
          </a:p>
          <a:p>
            <a:pPr indent="-342900" lvl="0" marL="457200" rtl="0" algn="l">
              <a:spcBef>
                <a:spcPts val="1200"/>
              </a:spcBef>
              <a:spcAft>
                <a:spcPts val="0"/>
              </a:spcAft>
              <a:buSzPts val="1800"/>
              <a:buChar char="●"/>
            </a:pPr>
            <a:r>
              <a:rPr lang="en"/>
              <a:t>Writes first sent to an in memory buffer</a:t>
            </a:r>
            <a:endParaRPr/>
          </a:p>
          <a:p>
            <a:pPr indent="-317500" lvl="1" marL="914400" rtl="0" algn="l">
              <a:spcBef>
                <a:spcPts val="0"/>
              </a:spcBef>
              <a:spcAft>
                <a:spcPts val="0"/>
              </a:spcAft>
              <a:buSzPts val="1400"/>
              <a:buChar char="○"/>
            </a:pPr>
            <a:r>
              <a:rPr lang="en"/>
              <a:t>Cannot be read just yet, need to be on disk first</a:t>
            </a:r>
            <a:endParaRPr/>
          </a:p>
          <a:p>
            <a:pPr indent="-342900" lvl="0" marL="457200" rtl="0" algn="l">
              <a:spcBef>
                <a:spcPts val="0"/>
              </a:spcBef>
              <a:spcAft>
                <a:spcPts val="0"/>
              </a:spcAft>
              <a:buSzPts val="1800"/>
              <a:buChar char="●"/>
            </a:pPr>
            <a:r>
              <a:rPr lang="en"/>
              <a:t>Eventually the buffer is written to an immutable SSTable index file on disk</a:t>
            </a:r>
            <a:endParaRPr/>
          </a:p>
          <a:p>
            <a:pPr indent="-342900" lvl="0" marL="457200" rtl="0" algn="l">
              <a:spcBef>
                <a:spcPts val="0"/>
              </a:spcBef>
              <a:spcAft>
                <a:spcPts val="0"/>
              </a:spcAft>
              <a:buSzPts val="1800"/>
              <a:buChar char="●"/>
            </a:pPr>
            <a:r>
              <a:rPr lang="en"/>
              <a:t>As SSTable files get larger they are eventually merged and compacted with other SSTable files</a:t>
            </a:r>
            <a:endParaRPr/>
          </a:p>
          <a:p>
            <a:pPr indent="-342900" lvl="0" marL="457200" rtl="0" algn="l">
              <a:spcBef>
                <a:spcPts val="0"/>
              </a:spcBef>
              <a:spcAft>
                <a:spcPts val="0"/>
              </a:spcAft>
              <a:buSzPts val="1800"/>
              <a:buChar char="●"/>
            </a:pPr>
            <a:r>
              <a:rPr lang="en"/>
              <a:t>Reads are sent to multiple SSTable files, and the results from them eventually need to be merged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 document is first added to a Lucene index, it must be split into terms (this process is known as tokenizing):</a:t>
            </a:r>
            <a:endParaRPr/>
          </a:p>
          <a:p>
            <a:pPr indent="-342900" lvl="0" marL="457200" rtl="0" algn="l">
              <a:spcBef>
                <a:spcPts val="1200"/>
              </a:spcBef>
              <a:spcAft>
                <a:spcPts val="0"/>
              </a:spcAft>
              <a:buSzPts val="1800"/>
              <a:buChar char="●"/>
            </a:pPr>
            <a:r>
              <a:rPr lang="en"/>
              <a:t>The way that a document is tokenized has serious implications for how we may query it later</a:t>
            </a:r>
            <a:endParaRPr/>
          </a:p>
          <a:p>
            <a:pPr indent="-317500" lvl="1" marL="914400" rtl="0" algn="l">
              <a:spcBef>
                <a:spcPts val="0"/>
              </a:spcBef>
              <a:spcAft>
                <a:spcPts val="0"/>
              </a:spcAft>
              <a:buSzPts val="1400"/>
              <a:buChar char="○"/>
            </a:pPr>
            <a:r>
              <a:rPr lang="en"/>
              <a:t>Handling punctuation</a:t>
            </a:r>
            <a:endParaRPr/>
          </a:p>
          <a:p>
            <a:pPr indent="-317500" lvl="1" marL="914400" rtl="0" algn="l">
              <a:spcBef>
                <a:spcPts val="0"/>
              </a:spcBef>
              <a:spcAft>
                <a:spcPts val="0"/>
              </a:spcAft>
              <a:buSzPts val="1400"/>
              <a:buChar char="○"/>
            </a:pPr>
            <a:r>
              <a:rPr lang="en"/>
              <a:t>Handling case</a:t>
            </a:r>
            <a:endParaRPr/>
          </a:p>
          <a:p>
            <a:pPr indent="-317500" lvl="1" marL="914400" rtl="0" algn="l">
              <a:spcBef>
                <a:spcPts val="0"/>
              </a:spcBef>
              <a:spcAft>
                <a:spcPts val="0"/>
              </a:spcAft>
              <a:buSzPts val="1400"/>
              <a:buChar char="○"/>
            </a:pPr>
            <a:r>
              <a:rPr lang="en"/>
              <a:t>Handling contractions</a:t>
            </a:r>
            <a:endParaRPr/>
          </a:p>
          <a:p>
            <a:pPr indent="-317500" lvl="1" marL="914400" rtl="0" algn="l">
              <a:spcBef>
                <a:spcPts val="0"/>
              </a:spcBef>
              <a:spcAft>
                <a:spcPts val="0"/>
              </a:spcAft>
              <a:buSzPts val="1400"/>
              <a:buChar char="○"/>
            </a:pPr>
            <a:r>
              <a:rPr lang="en"/>
              <a:t>Handling common words like “the” or “and”</a:t>
            </a:r>
            <a:endParaRPr/>
          </a:p>
          <a:p>
            <a:pPr indent="-317500" lvl="1" marL="914400" rtl="0" algn="l">
              <a:spcBef>
                <a:spcPts val="0"/>
              </a:spcBef>
              <a:spcAft>
                <a:spcPts val="0"/>
              </a:spcAft>
              <a:buSzPts val="1400"/>
              <a:buChar char="○"/>
            </a:pPr>
            <a:r>
              <a:rPr lang="en"/>
              <a:t>These are all problems that occur in natural language processing as well!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being tokenized, the document is given an ID, and added to something called the</a:t>
            </a:r>
            <a:r>
              <a:rPr lang="en">
                <a:solidFill>
                  <a:schemeClr val="dk1"/>
                </a:solidFill>
              </a:rPr>
              <a:t> inverted index</a:t>
            </a:r>
            <a:r>
              <a:rPr lang="en"/>
              <a:t>, which maps terms to document IDs that contain them.  Note that since these are on SSTables, they are sorted by term.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86" name="Google Shape;86;p18"/>
          <p:cNvGraphicFramePr/>
          <p:nvPr/>
        </p:nvGraphicFramePr>
        <p:xfrm>
          <a:off x="2424950" y="2571750"/>
          <a:ext cx="3000000" cy="3000000"/>
        </p:xfrm>
        <a:graphic>
          <a:graphicData uri="http://schemas.openxmlformats.org/drawingml/2006/table">
            <a:tbl>
              <a:tblPr>
                <a:noFill/>
                <a:tableStyleId>{8360B907-3320-403B-A53D-41BF7A949A3C}</a:tableStyleId>
              </a:tblPr>
              <a:tblGrid>
                <a:gridCol w="2113425"/>
                <a:gridCol w="1864650"/>
              </a:tblGrid>
              <a:tr h="381000">
                <a:tc>
                  <a:txBody>
                    <a:bodyPr/>
                    <a:lstStyle/>
                    <a:p>
                      <a:pPr indent="0" lvl="0" marL="0" rtl="0" algn="l">
                        <a:spcBef>
                          <a:spcPts val="0"/>
                        </a:spcBef>
                        <a:spcAft>
                          <a:spcPts val="0"/>
                        </a:spcAft>
                        <a:buNone/>
                      </a:pPr>
                      <a:r>
                        <a:rPr lang="en">
                          <a:solidFill>
                            <a:schemeClr val="dk1"/>
                          </a:solidFill>
                        </a:rPr>
                        <a:t>Term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lewinsky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malarkey</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3, 18, 21</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sheesh</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1, 4, 12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want to be able to go beyond finding just the term itself, and say also be able to get documents based on a similar query string?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93" name="Google Shape;93;p19"/>
          <p:cNvGraphicFramePr/>
          <p:nvPr/>
        </p:nvGraphicFramePr>
        <p:xfrm>
          <a:off x="446175" y="2181775"/>
          <a:ext cx="3000000" cy="3000000"/>
        </p:xfrm>
        <a:graphic>
          <a:graphicData uri="http://schemas.openxmlformats.org/drawingml/2006/table">
            <a:tbl>
              <a:tblPr>
                <a:noFill/>
                <a:tableStyleId>{8360B907-3320-403B-A53D-41BF7A949A3C}</a:tableStyleId>
              </a:tblPr>
              <a:tblGrid>
                <a:gridCol w="2113425"/>
                <a:gridCol w="1864650"/>
              </a:tblGrid>
              <a:tr h="381000">
                <a:tc>
                  <a:txBody>
                    <a:bodyPr/>
                    <a:lstStyle/>
                    <a:p>
                      <a:pPr indent="0" lvl="0" marL="0" rtl="0" algn="l">
                        <a:spcBef>
                          <a:spcPts val="0"/>
                        </a:spcBef>
                        <a:spcAft>
                          <a:spcPts val="0"/>
                        </a:spcAft>
                        <a:buNone/>
                      </a:pPr>
                      <a:r>
                        <a:rPr lang="en">
                          <a:solidFill>
                            <a:schemeClr val="dk1"/>
                          </a:solidFill>
                        </a:rPr>
                        <a:t>Term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14, 20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poop</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3, 18, 21</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purr</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1, 4, 12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want to be able to go beyond finding just the term itself, and say also be able to get documents based on a similar query string?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00" name="Google Shape;100;p20"/>
          <p:cNvGraphicFramePr/>
          <p:nvPr/>
        </p:nvGraphicFramePr>
        <p:xfrm>
          <a:off x="446175" y="2181775"/>
          <a:ext cx="3000000" cy="3000000"/>
        </p:xfrm>
        <a:graphic>
          <a:graphicData uri="http://schemas.openxmlformats.org/drawingml/2006/table">
            <a:tbl>
              <a:tblPr>
                <a:noFill/>
                <a:tableStyleId>{8360B907-3320-403B-A53D-41BF7A949A3C}</a:tableStyleId>
              </a:tblPr>
              <a:tblGrid>
                <a:gridCol w="2113425"/>
                <a:gridCol w="1864650"/>
              </a:tblGrid>
              <a:tr h="381000">
                <a:tc>
                  <a:txBody>
                    <a:bodyPr/>
                    <a:lstStyle/>
                    <a:p>
                      <a:pPr indent="0" lvl="0" marL="0" rtl="0" algn="l">
                        <a:spcBef>
                          <a:spcPts val="0"/>
                        </a:spcBef>
                        <a:spcAft>
                          <a:spcPts val="0"/>
                        </a:spcAft>
                        <a:buNone/>
                      </a:pPr>
                      <a:r>
                        <a:rPr lang="en">
                          <a:solidFill>
                            <a:schemeClr val="dk1"/>
                          </a:solidFill>
                        </a:rPr>
                        <a:t>Term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14, 20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poop</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3, 18, 21</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purr</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1, 4, 12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1" name="Google Shape;101;p20"/>
          <p:cNvSpPr txBox="1"/>
          <p:nvPr/>
        </p:nvSpPr>
        <p:spPr>
          <a:xfrm>
            <a:off x="4746800" y="2198600"/>
            <a:ext cx="3978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Want to find all documents with terms starting with “pe”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want to be able to go beyond finding just the term itself, and say also be able to get documents based on a similar query string?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08" name="Google Shape;108;p21"/>
          <p:cNvGraphicFramePr/>
          <p:nvPr/>
        </p:nvGraphicFramePr>
        <p:xfrm>
          <a:off x="446175" y="2181775"/>
          <a:ext cx="3000000" cy="3000000"/>
        </p:xfrm>
        <a:graphic>
          <a:graphicData uri="http://schemas.openxmlformats.org/drawingml/2006/table">
            <a:tbl>
              <a:tblPr>
                <a:noFill/>
                <a:tableStyleId>{8360B907-3320-403B-A53D-41BF7A949A3C}</a:tableStyleId>
              </a:tblPr>
              <a:tblGrid>
                <a:gridCol w="2113425"/>
                <a:gridCol w="1864650"/>
              </a:tblGrid>
              <a:tr h="381000">
                <a:tc>
                  <a:txBody>
                    <a:bodyPr/>
                    <a:lstStyle/>
                    <a:p>
                      <a:pPr indent="0" lvl="0" marL="0" rtl="0" algn="l">
                        <a:spcBef>
                          <a:spcPts val="0"/>
                        </a:spcBef>
                        <a:spcAft>
                          <a:spcPts val="0"/>
                        </a:spcAft>
                        <a:buNone/>
                      </a:pPr>
                      <a:r>
                        <a:rPr lang="en">
                          <a:solidFill>
                            <a:schemeClr val="dk1"/>
                          </a:solidFill>
                        </a:rPr>
                        <a:t>Term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14, 20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poop</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3, 18, 21</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purr</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1, 4, 12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9" name="Google Shape;109;p21"/>
          <p:cNvSpPr txBox="1"/>
          <p:nvPr/>
        </p:nvSpPr>
        <p:spPr>
          <a:xfrm>
            <a:off x="4746800" y="2198600"/>
            <a:ext cx="3978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Want to find all documents with terms starting with “pe”</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Binary search the SSTable to find the terms starting with “pe”, we can see those are “pee” and “pen”</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