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f600428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f600428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f600428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f600428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f600428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f600428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600428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600428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600428a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600428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600428a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600428a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f600428a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f600428a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f600428a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f600428a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f600428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f600428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f600428a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f600428a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dae83a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dae83a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edae83a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edae83a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f600428a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f600428a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f600428a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f600428a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f442d98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f442d98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600428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600428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600428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600428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f600428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f600428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 Leader Replication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read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database detects concurrent/conflicting writes, store both writes</a:t>
            </a:r>
            <a:endParaRPr/>
          </a:p>
          <a:p>
            <a:pPr indent="-342900" lvl="0" marL="457200" rtl="0" algn="l">
              <a:spcBef>
                <a:spcPts val="0"/>
              </a:spcBef>
              <a:spcAft>
                <a:spcPts val="0"/>
              </a:spcAft>
              <a:buSzPts val="1800"/>
              <a:buChar char="●"/>
            </a:pPr>
            <a:r>
              <a:rPr lang="en"/>
              <a:t>Return both values to a user on the next read to manually merge the values and store the resulting merged value in the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write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database detects concurrent writes, call snippet of code to merge them somehow (often application specific)</a:t>
            </a:r>
            <a:endParaRPr/>
          </a:p>
          <a:p>
            <a:pPr indent="-342900" lvl="0" marL="457200" rtl="0" algn="l">
              <a:spcBef>
                <a:spcPts val="0"/>
              </a:spcBef>
              <a:spcAft>
                <a:spcPts val="0"/>
              </a:spcAft>
              <a:buSzPts val="1800"/>
              <a:buChar char="●"/>
            </a:pPr>
            <a:r>
              <a:rPr lang="en"/>
              <a:t>This is the idea between conflict free replicated data 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Concurrent Writes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writes are concurrent if each client did not know about the write of the other when they made the write, has nothing to do with actual time of write.</a:t>
            </a:r>
            <a:endParaRPr/>
          </a:p>
          <a:p>
            <a:pPr indent="0" lvl="0" marL="0" rtl="0" algn="l">
              <a:spcBef>
                <a:spcPts val="1200"/>
              </a:spcBef>
              <a:spcAft>
                <a:spcPts val="0"/>
              </a:spcAft>
              <a:buNone/>
            </a:pPr>
            <a:r>
              <a:rPr lang="en"/>
              <a:t>If one client knew about the write of the other, we would have a causality relationship between the two.</a:t>
            </a:r>
            <a:endParaRPr/>
          </a:p>
          <a:p>
            <a:pPr indent="0" lvl="0" marL="0" rtl="0" algn="l">
              <a:spcBef>
                <a:spcPts val="1200"/>
              </a:spcBef>
              <a:spcAft>
                <a:spcPts val="1200"/>
              </a:spcAft>
              <a:buNone/>
            </a:pPr>
            <a:r>
              <a:rPr lang="en"/>
              <a:t>Hence, detecting concurrent writes is all about keeping track of what a client has seen from the database before making a write.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32" name="Google Shape;132;p25"/>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33" name="Google Shape;133;p25"/>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34" name="Google Shape;134;p25"/>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35" name="Google Shape;135;p25"/>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36" name="Google Shape;136;p25"/>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37" name="Google Shape;137;p25"/>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44" name="Google Shape;144;p26"/>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45" name="Google Shape;145;p26"/>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46" name="Google Shape;146;p26"/>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47" name="Google Shape;147;p26"/>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48" name="Google Shape;148;p26"/>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49" name="Google Shape;149;p26"/>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50" name="Google Shape;150;p26"/>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51" name="Google Shape;151;p26"/>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58" name="Google Shape;158;p27"/>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59" name="Google Shape;159;p27"/>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60" name="Google Shape;160;p27"/>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61" name="Google Shape;161;p27"/>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62" name="Google Shape;162;p27"/>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63" name="Google Shape;163;p27"/>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64" name="Google Shape;164;p27"/>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65" name="Google Shape;165;p27"/>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166" name="Google Shape;166;p27"/>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167" name="Google Shape;167;p27"/>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r>
              <a:rPr lang="en">
                <a:solidFill>
                  <a:schemeClr val="dk1"/>
                </a:solidFill>
              </a:rPr>
              <a:t>0, 0] add xbox</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74" name="Google Shape;174;p28"/>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75" name="Google Shape;175;p28"/>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76" name="Google Shape;176;p28"/>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77" name="Google Shape;177;p28"/>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78" name="Google Shape;178;p28"/>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79" name="Google Shape;179;p28"/>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80" name="Google Shape;180;p28"/>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81" name="Google Shape;181;p28"/>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182" name="Google Shape;182;p28"/>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183" name="Google Shape;183;p28"/>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xbox</a:t>
            </a:r>
            <a:endParaRPr>
              <a:solidFill>
                <a:schemeClr val="dk1"/>
              </a:solidFill>
            </a:endParaRPr>
          </a:p>
        </p:txBody>
      </p:sp>
      <p:sp>
        <p:nvSpPr>
          <p:cNvPr id="184" name="Google Shape;184;p28"/>
          <p:cNvSpPr txBox="1"/>
          <p:nvPr/>
        </p:nvSpPr>
        <p:spPr>
          <a:xfrm>
            <a:off x="3247450"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add lotion</a:t>
            </a:r>
            <a:endParaRPr>
              <a:solidFill>
                <a:schemeClr val="dk1"/>
              </a:solidFill>
            </a:endParaRPr>
          </a:p>
        </p:txBody>
      </p:sp>
      <p:sp>
        <p:nvSpPr>
          <p:cNvPr id="185" name="Google Shape;185;p28"/>
          <p:cNvSpPr txBox="1"/>
          <p:nvPr/>
        </p:nvSpPr>
        <p:spPr>
          <a:xfrm>
            <a:off x="3247450" y="2701100"/>
            <a:ext cx="17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0] | [PS5, lotion]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91" name="Google Shape;19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92" name="Google Shape;192;p29"/>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93" name="Google Shape;193;p29"/>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94" name="Google Shape;194;p29"/>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95" name="Google Shape;195;p29"/>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96" name="Google Shape;196;p29"/>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97" name="Google Shape;197;p29"/>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98" name="Google Shape;198;p29"/>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99" name="Google Shape;199;p29"/>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200" name="Google Shape;200;p29"/>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201" name="Google Shape;201;p29"/>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xbox</a:t>
            </a:r>
            <a:endParaRPr>
              <a:solidFill>
                <a:schemeClr val="dk1"/>
              </a:solidFill>
            </a:endParaRPr>
          </a:p>
        </p:txBody>
      </p:sp>
      <p:sp>
        <p:nvSpPr>
          <p:cNvPr id="202" name="Google Shape;202;p29"/>
          <p:cNvSpPr txBox="1"/>
          <p:nvPr/>
        </p:nvSpPr>
        <p:spPr>
          <a:xfrm>
            <a:off x="3247450"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add lotion</a:t>
            </a:r>
            <a:endParaRPr>
              <a:solidFill>
                <a:schemeClr val="dk1"/>
              </a:solidFill>
            </a:endParaRPr>
          </a:p>
        </p:txBody>
      </p:sp>
      <p:sp>
        <p:nvSpPr>
          <p:cNvPr id="203" name="Google Shape;203;p29"/>
          <p:cNvSpPr txBox="1"/>
          <p:nvPr/>
        </p:nvSpPr>
        <p:spPr>
          <a:xfrm>
            <a:off x="3247450" y="2701100"/>
            <a:ext cx="17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0] | [PS5, lotion]</a:t>
            </a:r>
            <a:endParaRPr>
              <a:solidFill>
                <a:schemeClr val="dk1"/>
              </a:solidFill>
            </a:endParaRPr>
          </a:p>
        </p:txBody>
      </p:sp>
      <p:sp>
        <p:nvSpPr>
          <p:cNvPr id="204" name="Google Shape;204;p29"/>
          <p:cNvSpPr txBox="1"/>
          <p:nvPr/>
        </p:nvSpPr>
        <p:spPr>
          <a:xfrm>
            <a:off x="5746375" y="2701100"/>
            <a:ext cx="23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1] | [PS5, lotion], [xbox]</a:t>
            </a:r>
            <a:endParaRPr>
              <a:solidFill>
                <a:schemeClr val="dk1"/>
              </a:solidFill>
            </a:endParaRPr>
          </a:p>
        </p:txBody>
      </p:sp>
      <p:sp>
        <p:nvSpPr>
          <p:cNvPr id="205" name="Google Shape;205;p29"/>
          <p:cNvSpPr txBox="1"/>
          <p:nvPr/>
        </p:nvSpPr>
        <p:spPr>
          <a:xfrm>
            <a:off x="5746375" y="3101300"/>
            <a:ext cx="23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1] | [PS5, lotion], [xbox]</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 Semantics</a:t>
            </a:r>
            <a:endParaRPr/>
          </a:p>
        </p:txBody>
      </p:sp>
      <p:sp>
        <p:nvSpPr>
          <p:cNvPr id="211" name="Google Shape;21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Every time a client reads from a database, the database gives it the version vector of a key</a:t>
            </a:r>
            <a:endParaRPr sz="1600"/>
          </a:p>
          <a:p>
            <a:pPr indent="-330200" lvl="0" marL="457200" rtl="0" algn="l">
              <a:spcBef>
                <a:spcPts val="0"/>
              </a:spcBef>
              <a:spcAft>
                <a:spcPts val="0"/>
              </a:spcAft>
              <a:buSzPts val="1600"/>
              <a:buChar char="●"/>
            </a:pPr>
            <a:r>
              <a:rPr lang="en" sz="1600"/>
              <a:t>Every time a client writes to a database, it passes the database its most recently read version vector for a key and the database supplies it with a new one</a:t>
            </a:r>
            <a:endParaRPr sz="1600"/>
          </a:p>
          <a:p>
            <a:pPr indent="-330200" lvl="0" marL="457200" rtl="0" algn="l">
              <a:spcBef>
                <a:spcPts val="0"/>
              </a:spcBef>
              <a:spcAft>
                <a:spcPts val="0"/>
              </a:spcAft>
              <a:buSzPts val="1600"/>
              <a:buChar char="●"/>
            </a:pPr>
            <a:r>
              <a:rPr lang="en" sz="1600"/>
              <a:t>Two values have a happens-before relationship if one version vector is strictly greater than the other (for each element of the list, the number is greater than or equal to the corresponding element of the other list)</a:t>
            </a:r>
            <a:endParaRPr sz="1600"/>
          </a:p>
          <a:p>
            <a:pPr indent="-330200" lvl="0" marL="457200" rtl="0" algn="l">
              <a:spcBef>
                <a:spcPts val="0"/>
              </a:spcBef>
              <a:spcAft>
                <a:spcPts val="0"/>
              </a:spcAft>
              <a:buSzPts val="1600"/>
              <a:buChar char="●"/>
            </a:pPr>
            <a:r>
              <a:rPr lang="en" sz="1600"/>
              <a:t>All other version vectors are concurrent</a:t>
            </a:r>
            <a:endParaRPr sz="1600"/>
          </a:p>
          <a:p>
            <a:pPr indent="-330200" lvl="1" marL="914400" rtl="0" algn="l">
              <a:spcBef>
                <a:spcPts val="0"/>
              </a:spcBef>
              <a:spcAft>
                <a:spcPts val="0"/>
              </a:spcAft>
              <a:buSzPts val="1600"/>
              <a:buChar char="○"/>
            </a:pPr>
            <a:r>
              <a:rPr lang="en" sz="1600"/>
              <a:t>The corresponding values can either be merged somehow or kept as “siblings” in the database</a:t>
            </a:r>
            <a:endParaRPr sz="1600"/>
          </a:p>
          <a:p>
            <a:pPr indent="-330200" lvl="1" marL="914400" rtl="0" algn="l">
              <a:spcBef>
                <a:spcPts val="0"/>
              </a:spcBef>
              <a:spcAft>
                <a:spcPts val="0"/>
              </a:spcAft>
              <a:buSzPts val="1600"/>
              <a:buChar char="○"/>
            </a:pPr>
            <a:r>
              <a:rPr lang="en" sz="1600"/>
              <a:t>Merging version vectors means taking the max of both version vectors at every index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Tradeoffs</a:t>
            </a:r>
            <a:endParaRPr/>
          </a:p>
        </p:txBody>
      </p:sp>
      <p:sp>
        <p:nvSpPr>
          <p:cNvPr id="217" name="Google Shape;21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Can have a leader in each data center, makes having a global service more manageable (outages between datacenters do not break application)</a:t>
            </a:r>
            <a:endParaRPr/>
          </a:p>
          <a:p>
            <a:pPr indent="-342900" lvl="0" marL="457200" rtl="0" algn="l">
              <a:spcBef>
                <a:spcPts val="0"/>
              </a:spcBef>
              <a:spcAft>
                <a:spcPts val="0"/>
              </a:spcAft>
              <a:buSzPts val="1800"/>
              <a:buChar char="●"/>
            </a:pPr>
            <a:r>
              <a:rPr lang="en"/>
              <a:t>Are not limited to the write throughput of a single node</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Having to deal with write conflicts between multiple leaders</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replication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leader</a:t>
            </a:r>
            <a:endParaRPr/>
          </a:p>
          <a:p>
            <a:pPr indent="-342900" lvl="0" marL="457200" rtl="0" algn="l">
              <a:spcBef>
                <a:spcPts val="0"/>
              </a:spcBef>
              <a:spcAft>
                <a:spcPts val="0"/>
              </a:spcAft>
              <a:buSzPts val="1800"/>
              <a:buChar char="●"/>
            </a:pPr>
            <a:r>
              <a:rPr lang="en"/>
              <a:t>Multi leader</a:t>
            </a:r>
            <a:endParaRPr/>
          </a:p>
          <a:p>
            <a:pPr indent="-342900" lvl="0" marL="457200" rtl="0" algn="l">
              <a:spcBef>
                <a:spcPts val="0"/>
              </a:spcBef>
              <a:spcAft>
                <a:spcPts val="0"/>
              </a:spcAft>
              <a:buSzPts val="1800"/>
              <a:buChar char="●"/>
            </a:pPr>
            <a:r>
              <a:rPr lang="en"/>
              <a:t>Leaderless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Multiple leader database, </a:t>
            </a:r>
            <a:r>
              <a:rPr lang="en"/>
              <a:t>possibly</a:t>
            </a:r>
            <a:r>
              <a:rPr lang="en"/>
              <a:t> across data centers</a:t>
            </a:r>
            <a:endParaRPr/>
          </a:p>
          <a:p>
            <a:pPr indent="-342900" lvl="0" marL="457200" rtl="0" algn="l">
              <a:spcBef>
                <a:spcPts val="0"/>
              </a:spcBef>
              <a:spcAft>
                <a:spcPts val="0"/>
              </a:spcAft>
              <a:buSzPts val="1800"/>
              <a:buChar char="●"/>
            </a:pPr>
            <a:r>
              <a:rPr lang="en"/>
              <a:t>Leader databases send each </a:t>
            </a:r>
            <a:r>
              <a:rPr lang="en"/>
              <a:t>other</a:t>
            </a:r>
            <a:r>
              <a:rPr lang="en"/>
              <a:t> writes through some pre-existing topology</a:t>
            </a:r>
            <a:endParaRPr/>
          </a:p>
          <a:p>
            <a:pPr indent="-342900" lvl="0" marL="457200" rtl="0" algn="l">
              <a:spcBef>
                <a:spcPts val="0"/>
              </a:spcBef>
              <a:spcAft>
                <a:spcPts val="0"/>
              </a:spcAft>
              <a:buSzPts val="1800"/>
              <a:buChar char="●"/>
            </a:pPr>
            <a:r>
              <a:rPr lang="en"/>
              <a:t>Reads can come from any database</a:t>
            </a:r>
            <a:endParaRPr/>
          </a:p>
        </p:txBody>
      </p:sp>
      <p:pic>
        <p:nvPicPr>
          <p:cNvPr id="68" name="Google Shape;68;p15"/>
          <p:cNvPicPr preferRelativeResize="0"/>
          <p:nvPr/>
        </p:nvPicPr>
        <p:blipFill>
          <a:blip r:embed="rId3">
            <a:alphaModFix/>
          </a:blip>
          <a:stretch>
            <a:fillRect/>
          </a:stretch>
        </p:blipFill>
        <p:spPr>
          <a:xfrm>
            <a:off x="2510001" y="2533223"/>
            <a:ext cx="4124001" cy="218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Topologies</a:t>
            </a:r>
            <a:endParaRPr/>
          </a:p>
        </p:txBody>
      </p:sp>
      <p:sp>
        <p:nvSpPr>
          <p:cNvPr id="74" name="Google Shape;74;p16"/>
          <p:cNvSpPr txBox="1"/>
          <p:nvPr>
            <p:ph idx="1" type="body"/>
          </p:nvPr>
        </p:nvSpPr>
        <p:spPr>
          <a:xfrm>
            <a:off x="311700" y="2642350"/>
            <a:ext cx="8520600" cy="192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641388" y="1474125"/>
            <a:ext cx="7861226" cy="226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Topologies</a:t>
            </a:r>
            <a:endParaRPr/>
          </a:p>
        </p:txBody>
      </p:sp>
      <p:sp>
        <p:nvSpPr>
          <p:cNvPr id="81" name="Google Shape;81;p17"/>
          <p:cNvSpPr txBox="1"/>
          <p:nvPr>
            <p:ph idx="1" type="body"/>
          </p:nvPr>
        </p:nvSpPr>
        <p:spPr>
          <a:xfrm>
            <a:off x="311700" y="2642350"/>
            <a:ext cx="8520600" cy="192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641388" y="1474125"/>
            <a:ext cx="7861226" cy="2262825"/>
          </a:xfrm>
          <a:prstGeom prst="rect">
            <a:avLst/>
          </a:prstGeom>
          <a:noFill/>
          <a:ln>
            <a:noFill/>
          </a:ln>
        </p:spPr>
      </p:pic>
      <p:sp>
        <p:nvSpPr>
          <p:cNvPr id="83" name="Google Shape;83;p17"/>
          <p:cNvSpPr txBox="1"/>
          <p:nvPr/>
        </p:nvSpPr>
        <p:spPr>
          <a:xfrm>
            <a:off x="383263" y="3771900"/>
            <a:ext cx="8377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Circle and star topologies can easily fail (any node crash for circle, central node crash for star)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to all topology can have writes delivered out of order due to race condition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Tradeoffs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Can have a leader in each data center, makes having a global service more manageable (outages between datacenters do not break application)</a:t>
            </a:r>
            <a:endParaRPr/>
          </a:p>
          <a:p>
            <a:pPr indent="-342900" lvl="0" marL="457200" rtl="0" algn="l">
              <a:spcBef>
                <a:spcPts val="0"/>
              </a:spcBef>
              <a:spcAft>
                <a:spcPts val="0"/>
              </a:spcAft>
              <a:buSzPts val="1800"/>
              <a:buChar char="●"/>
            </a:pPr>
            <a:r>
              <a:rPr lang="en"/>
              <a:t>Are not limited to the write throughput of a single node</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Having to deal with write conflicts between multiple leaders</a:t>
            </a:r>
            <a:endParaRPr/>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Resolution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Conflict Avoidance</a:t>
            </a:r>
            <a:endParaRPr/>
          </a:p>
          <a:p>
            <a:pPr indent="-342900" lvl="0" marL="457200" rtl="0" algn="l">
              <a:spcBef>
                <a:spcPts val="0"/>
              </a:spcBef>
              <a:spcAft>
                <a:spcPts val="0"/>
              </a:spcAft>
              <a:buSzPts val="1800"/>
              <a:buChar char="●"/>
            </a:pPr>
            <a:r>
              <a:rPr lang="en"/>
              <a:t>Last Write Wins</a:t>
            </a:r>
            <a:endParaRPr/>
          </a:p>
          <a:p>
            <a:pPr indent="-342900" lvl="0" marL="457200" rtl="0" algn="l">
              <a:spcBef>
                <a:spcPts val="0"/>
              </a:spcBef>
              <a:spcAft>
                <a:spcPts val="0"/>
              </a:spcAft>
              <a:buSzPts val="1800"/>
              <a:buChar char="●"/>
            </a:pPr>
            <a:r>
              <a:rPr lang="en"/>
              <a:t>On read</a:t>
            </a:r>
            <a:endParaRPr/>
          </a:p>
          <a:p>
            <a:pPr indent="-342900" lvl="0" marL="457200" rtl="0" algn="l">
              <a:spcBef>
                <a:spcPts val="0"/>
              </a:spcBef>
              <a:spcAft>
                <a:spcPts val="0"/>
              </a:spcAft>
              <a:buSzPts val="1800"/>
              <a:buChar char="●"/>
            </a:pPr>
            <a:r>
              <a:rPr lang="en"/>
              <a:t>On write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Avoidance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easiest way to deal with conflicts is to just avoid them</a:t>
            </a:r>
            <a:endParaRPr/>
          </a:p>
          <a:p>
            <a:pPr indent="-342900" lvl="0" marL="457200" rtl="0" algn="l">
              <a:spcBef>
                <a:spcPts val="0"/>
              </a:spcBef>
              <a:spcAft>
                <a:spcPts val="0"/>
              </a:spcAft>
              <a:buSzPts val="1800"/>
              <a:buChar char="●"/>
            </a:pPr>
            <a:r>
              <a:rPr lang="en"/>
              <a:t>Have all writes to the same </a:t>
            </a:r>
            <a:r>
              <a:rPr lang="en"/>
              <a:t>item</a:t>
            </a:r>
            <a:r>
              <a:rPr lang="en"/>
              <a:t> go to a given leader</a:t>
            </a:r>
            <a:endParaRPr/>
          </a:p>
          <a:p>
            <a:pPr indent="-342900" lvl="0" marL="457200" rtl="0" algn="l">
              <a:spcBef>
                <a:spcPts val="0"/>
              </a:spcBef>
              <a:spcAft>
                <a:spcPts val="0"/>
              </a:spcAft>
              <a:buSzPts val="1800"/>
              <a:buChar char="●"/>
            </a:pPr>
            <a:r>
              <a:rPr lang="en"/>
              <a:t>Not always possible if leader is down or you want to change your database configuration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Write Wins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Each write is assigned a timestamp, write with latest timestamp is kept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Very easy to implement</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Do we use the client or the server timestamp?</a:t>
            </a:r>
            <a:endParaRPr/>
          </a:p>
          <a:p>
            <a:pPr indent="-342900" lvl="0" marL="457200" rtl="0" algn="l">
              <a:spcBef>
                <a:spcPts val="0"/>
              </a:spcBef>
              <a:spcAft>
                <a:spcPts val="0"/>
              </a:spcAft>
              <a:buSzPts val="1800"/>
              <a:buChar char="●"/>
            </a:pPr>
            <a:r>
              <a:rPr lang="en"/>
              <a:t>Writes will be lost</a:t>
            </a:r>
            <a:endParaRPr/>
          </a:p>
          <a:p>
            <a:pPr indent="-342900" lvl="0" marL="457200" rtl="0" algn="l">
              <a:spcBef>
                <a:spcPts val="0"/>
              </a:spcBef>
              <a:spcAft>
                <a:spcPts val="0"/>
              </a:spcAft>
              <a:buSzPts val="1800"/>
              <a:buChar char="●"/>
            </a:pPr>
            <a:r>
              <a:rPr lang="en"/>
              <a:t>Clock skew on servers means that their times are not exactly synchronized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