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bcbe5004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bcbe50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bcbe5004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bcbe5004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cbe500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cbe500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bcbe500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bcbe500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9726305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9726305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bcbe50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bcbe50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cbe500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cbe500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bcbe500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bcbe500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cbe500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cbe500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cbe500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cbe500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cbe5004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cbe5004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cbe500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cbe500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Serialization</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Optimizing Network Bandwidth</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far, we have implied that in Avro every single record needs to also include the writer’s schema, which would use a ton of unnecessary network I/O.  </a:t>
            </a:r>
            <a:endParaRPr/>
          </a:p>
          <a:p>
            <a:pPr indent="0" lvl="0" marL="0" rtl="0" algn="l">
              <a:spcBef>
                <a:spcPts val="1200"/>
              </a:spcBef>
              <a:spcAft>
                <a:spcPts val="0"/>
              </a:spcAft>
              <a:buNone/>
            </a:pPr>
            <a:r>
              <a:rPr lang="en"/>
              <a:t>Remember that Avro is most useful for Hadoop:</a:t>
            </a:r>
            <a:endParaRPr/>
          </a:p>
          <a:p>
            <a:pPr indent="-342900" lvl="0" marL="457200" rtl="0" algn="l">
              <a:spcBef>
                <a:spcPts val="1200"/>
              </a:spcBef>
              <a:spcAft>
                <a:spcPts val="0"/>
              </a:spcAft>
              <a:buSzPts val="1800"/>
              <a:buChar char="●"/>
            </a:pPr>
            <a:r>
              <a:rPr lang="en"/>
              <a:t>If we have a large file with many records encoded the same way, only need to send the writer’s schema once</a:t>
            </a:r>
            <a:endParaRPr/>
          </a:p>
          <a:p>
            <a:pPr indent="-342900" lvl="0" marL="457200" rtl="0" algn="l">
              <a:spcBef>
                <a:spcPts val="0"/>
              </a:spcBef>
              <a:spcAft>
                <a:spcPts val="0"/>
              </a:spcAft>
              <a:buSzPts val="1800"/>
              <a:buChar char="●"/>
            </a:pPr>
            <a:r>
              <a:rPr lang="en"/>
              <a:t>If we have records written many different ways, include a version number with each record that corresponds to one writer’s schema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Field Tags are Hard</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we want to export all rows from a database to something like HDFS, we want to be able to fully automate this process.  With Thrift or ProtoBuf, we would have to have somebody manually convert the database schema to a serialization schema to follow the rules of only increasing tag numbers (the database is not aware of this).  With Avro, we can more easily automate the schema generation process because we can just create it from the existing columns of the database.</a:t>
            </a:r>
            <a:endParaRPr/>
          </a:p>
          <a:p>
            <a:pPr indent="0" lvl="0" marL="0" rtl="0" algn="l">
              <a:spcBef>
                <a:spcPts val="1200"/>
              </a:spcBef>
              <a:spcAft>
                <a:spcPts val="1200"/>
              </a:spcAft>
              <a:buNone/>
            </a:pPr>
            <a:r>
              <a:rPr lang="en">
                <a:solidFill>
                  <a:srgbClr val="00FF00"/>
                </a:solidFill>
              </a:rPr>
              <a:t>Very useful for ETL processes.</a:t>
            </a:r>
            <a:endParaRPr>
              <a:solidFill>
                <a:srgbClr val="00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 in Databases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outlives code:</a:t>
            </a:r>
            <a:endParaRPr/>
          </a:p>
          <a:p>
            <a:pPr indent="-342900" lvl="0" marL="457200" rtl="0" algn="l">
              <a:spcBef>
                <a:spcPts val="1200"/>
              </a:spcBef>
              <a:spcAft>
                <a:spcPts val="0"/>
              </a:spcAft>
              <a:buSzPts val="1800"/>
              <a:buChar char="●"/>
            </a:pPr>
            <a:r>
              <a:rPr lang="en"/>
              <a:t>Database holds data written by multiple different schemas</a:t>
            </a:r>
            <a:endParaRPr/>
          </a:p>
          <a:p>
            <a:pPr indent="-342900" lvl="0" marL="457200" rtl="0" algn="l">
              <a:spcBef>
                <a:spcPts val="0"/>
              </a:spcBef>
              <a:spcAft>
                <a:spcPts val="0"/>
              </a:spcAft>
              <a:buSzPts val="1800"/>
              <a:buChar char="●"/>
            </a:pPr>
            <a:r>
              <a:rPr lang="en"/>
              <a:t>It is upto the serialization framework to be able to rectify differences in data written at different times</a:t>
            </a:r>
            <a:endParaRPr/>
          </a:p>
          <a:p>
            <a:pPr indent="-317500" lvl="1" marL="914400" rtl="0" algn="l">
              <a:spcBef>
                <a:spcPts val="0"/>
              </a:spcBef>
              <a:spcAft>
                <a:spcPts val="0"/>
              </a:spcAft>
              <a:buSzPts val="1400"/>
              <a:buChar char="○"/>
            </a:pPr>
            <a:r>
              <a:rPr lang="en"/>
              <a:t>Make sure that processes that are reading data encoded in an older format do not crash</a:t>
            </a:r>
            <a:endParaRPr/>
          </a:p>
          <a:p>
            <a:pPr indent="-317500" lvl="1" marL="914400" rtl="0" algn="l">
              <a:spcBef>
                <a:spcPts val="0"/>
              </a:spcBef>
              <a:spcAft>
                <a:spcPts val="0"/>
              </a:spcAft>
              <a:buSzPts val="1400"/>
              <a:buChar char="○"/>
            </a:pPr>
            <a:r>
              <a:rPr lang="en"/>
              <a:t>Make sure that processes with an older version of the schema do not lose columns if performing a read-modify-update cycle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Ultimately, these text serialization libraries are extremely useful for providing some format to data that may otherwise be unstructured.  Not only do they further compress byte sequences that need to be transferred, keeping a record/database of the schemas over time acts as an effective method of documenting the representation of the data through the progression of the application.  Finally, in statically typed applications, the ability to generate code/classes to interact with is extremely useful.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distributed systems, we need a way of turning in-memory data into byte sequences for transport.  This could be either to files on disk, or over the network to other computers.  However, as we will see, some formats for storing data in a </a:t>
            </a:r>
            <a:r>
              <a:rPr lang="en"/>
              <a:t>transferable</a:t>
            </a:r>
            <a:r>
              <a:rPr lang="en"/>
              <a:t> format are not only more efficient, but more maintainable for long term development and data schema evolution, than others.</a:t>
            </a:r>
            <a:endParaRPr/>
          </a:p>
          <a:p>
            <a:pPr indent="0" lvl="0" marL="0" rtl="0" algn="l">
              <a:spcBef>
                <a:spcPts val="1200"/>
              </a:spcBef>
              <a:spcAft>
                <a:spcPts val="1200"/>
              </a:spcAft>
              <a:buNone/>
            </a:pPr>
            <a:r>
              <a:t/>
            </a:r>
            <a:endParaRPr/>
          </a:p>
        </p:txBody>
      </p:sp>
      <p:sp>
        <p:nvSpPr>
          <p:cNvPr id="62" name="Google Shape;62;p14"/>
          <p:cNvSpPr txBox="1"/>
          <p:nvPr/>
        </p:nvSpPr>
        <p:spPr>
          <a:xfrm>
            <a:off x="437025" y="3045750"/>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a:t>
            </a:r>
            <a:r>
              <a:rPr lang="en" sz="1200">
                <a:solidFill>
                  <a:schemeClr val="dk1"/>
                </a:solidFill>
              </a:rPr>
              <a:t>lass Person {</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n</a:t>
            </a:r>
            <a:r>
              <a:rPr lang="en" sz="1200">
                <a:solidFill>
                  <a:schemeClr val="dk1"/>
                </a:solidFill>
              </a:rPr>
              <a:t>ame: “Jordan”</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h</a:t>
            </a:r>
            <a:r>
              <a:rPr lang="en" sz="1200">
                <a:solidFill>
                  <a:schemeClr val="dk1"/>
                </a:solidFill>
              </a:rPr>
              <a:t>eight: 72.0</a:t>
            </a:r>
            <a:endParaRPr sz="1200">
              <a:solidFill>
                <a:schemeClr val="dk1"/>
              </a:solidFill>
            </a:endParaRPr>
          </a:p>
          <a:p>
            <a:pPr indent="0" lvl="0" marL="0" rtl="0" algn="l">
              <a:spcBef>
                <a:spcPts val="0"/>
              </a:spcBef>
              <a:spcAft>
                <a:spcPts val="0"/>
              </a:spcAft>
              <a:buNone/>
            </a:pPr>
            <a:r>
              <a:rPr lang="en" sz="1200">
                <a:solidFill>
                  <a:schemeClr val="dk1"/>
                </a:solidFill>
              </a:rPr>
              <a:t>	penis_length: 12.0</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w</a:t>
            </a:r>
            <a:r>
              <a:rPr lang="en" sz="1200">
                <a:solidFill>
                  <a:schemeClr val="dk1"/>
                </a:solidFill>
              </a:rPr>
              <a:t>eight: 172</a:t>
            </a:r>
            <a:endParaRPr sz="1200">
              <a:solidFill>
                <a:schemeClr val="dk1"/>
              </a:solidFill>
            </a:endParaRPr>
          </a:p>
          <a:p>
            <a:pPr indent="0" lvl="0" marL="0" rtl="0" algn="l">
              <a:spcBef>
                <a:spcPts val="0"/>
              </a:spcBef>
              <a:spcAft>
                <a:spcPts val="0"/>
              </a:spcAft>
              <a:buNone/>
            </a:pPr>
            <a:r>
              <a:rPr lang="en" sz="1200">
                <a:solidFill>
                  <a:schemeClr val="dk1"/>
                </a:solidFill>
              </a:rPr>
              <a:t>	</a:t>
            </a:r>
            <a:r>
              <a:rPr lang="en" sz="1200">
                <a:solidFill>
                  <a:schemeClr val="dk1"/>
                </a:solidFill>
              </a:rPr>
              <a:t>g</a:t>
            </a:r>
            <a:r>
              <a:rPr lang="en" sz="1200">
                <a:solidFill>
                  <a:schemeClr val="dk1"/>
                </a:solidFill>
              </a:rPr>
              <a:t>irlfriend: Pointer(0x12ab)</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cxnSp>
        <p:nvCxnSpPr>
          <p:cNvPr id="63" name="Google Shape;63;p14"/>
          <p:cNvCxnSpPr>
            <a:endCxn id="64" idx="1"/>
          </p:cNvCxnSpPr>
          <p:nvPr/>
        </p:nvCxnSpPr>
        <p:spPr>
          <a:xfrm flipH="1" rot="10800000">
            <a:off x="2373475" y="3333350"/>
            <a:ext cx="1887000" cy="270600"/>
          </a:xfrm>
          <a:prstGeom prst="straightConnector1">
            <a:avLst/>
          </a:prstGeom>
          <a:noFill/>
          <a:ln cap="flat" cmpd="sng" w="9525">
            <a:solidFill>
              <a:schemeClr val="dk1"/>
            </a:solidFill>
            <a:prstDash val="solid"/>
            <a:round/>
            <a:headEnd len="med" w="med" type="none"/>
            <a:tailEnd len="med" w="med" type="triangle"/>
          </a:ln>
        </p:spPr>
      </p:cxnSp>
      <p:sp>
        <p:nvSpPr>
          <p:cNvPr id="64" name="Google Shape;64;p14"/>
          <p:cNvSpPr txBox="1"/>
          <p:nvPr/>
        </p:nvSpPr>
        <p:spPr>
          <a:xfrm>
            <a:off x="4260475" y="3056300"/>
            <a:ext cx="238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Needs to be converted to a sequence of bytes!</a:t>
            </a:r>
            <a:endParaRPr sz="1200">
              <a:solidFill>
                <a:schemeClr val="dk1"/>
              </a:solidFill>
            </a:endParaRPr>
          </a:p>
        </p:txBody>
      </p:sp>
      <p:cxnSp>
        <p:nvCxnSpPr>
          <p:cNvPr id="65" name="Google Shape;65;p14"/>
          <p:cNvCxnSpPr>
            <a:endCxn id="61" idx="2"/>
          </p:cNvCxnSpPr>
          <p:nvPr/>
        </p:nvCxnSpPr>
        <p:spPr>
          <a:xfrm>
            <a:off x="2743200" y="4246975"/>
            <a:ext cx="1828800" cy="321900"/>
          </a:xfrm>
          <a:prstGeom prst="straightConnector1">
            <a:avLst/>
          </a:prstGeom>
          <a:noFill/>
          <a:ln cap="flat" cmpd="sng" w="9525">
            <a:solidFill>
              <a:schemeClr val="dk1"/>
            </a:solidFill>
            <a:prstDash val="solid"/>
            <a:round/>
            <a:headEnd len="med" w="med" type="none"/>
            <a:tailEnd len="med" w="med" type="triangle"/>
          </a:ln>
        </p:spPr>
      </p:cxnSp>
      <p:sp>
        <p:nvSpPr>
          <p:cNvPr id="66" name="Google Shape;66;p14"/>
          <p:cNvSpPr txBox="1"/>
          <p:nvPr/>
        </p:nvSpPr>
        <p:spPr>
          <a:xfrm>
            <a:off x="4572000" y="3702625"/>
            <a:ext cx="2891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class Person {</a:t>
            </a:r>
            <a:endParaRPr sz="1200">
              <a:solidFill>
                <a:schemeClr val="dk1"/>
              </a:solidFill>
            </a:endParaRPr>
          </a:p>
          <a:p>
            <a:pPr indent="0" lvl="0" marL="0" rtl="0" algn="l">
              <a:spcBef>
                <a:spcPts val="0"/>
              </a:spcBef>
              <a:spcAft>
                <a:spcPts val="0"/>
              </a:spcAft>
              <a:buNone/>
            </a:pPr>
            <a:r>
              <a:rPr lang="en" sz="1200">
                <a:solidFill>
                  <a:schemeClr val="dk1"/>
                </a:solidFill>
              </a:rPr>
              <a:t>	name: “Kate Upton”</a:t>
            </a:r>
            <a:endParaRPr sz="1200">
              <a:solidFill>
                <a:schemeClr val="dk1"/>
              </a:solidFill>
            </a:endParaRPr>
          </a:p>
          <a:p>
            <a:pPr indent="0" lvl="0" marL="0" rtl="0" algn="l">
              <a:spcBef>
                <a:spcPts val="0"/>
              </a:spcBef>
              <a:spcAft>
                <a:spcPts val="0"/>
              </a:spcAft>
              <a:buNone/>
            </a:pPr>
            <a:r>
              <a:rPr lang="en" sz="1200">
                <a:solidFill>
                  <a:schemeClr val="dk1"/>
                </a:solidFill>
              </a:rPr>
              <a:t>	height: 63.0</a:t>
            </a:r>
            <a:endParaRPr sz="1200">
              <a:solidFill>
                <a:schemeClr val="dk1"/>
              </a:solidFill>
            </a:endParaRPr>
          </a:p>
          <a:p>
            <a:pPr indent="0" lvl="0" marL="0" rtl="0" algn="l">
              <a:spcBef>
                <a:spcPts val="0"/>
              </a:spcBef>
              <a:spcAft>
                <a:spcPts val="0"/>
              </a:spcAft>
              <a:buNone/>
            </a:pPr>
            <a:r>
              <a:rPr lang="en" sz="1200">
                <a:solidFill>
                  <a:schemeClr val="dk1"/>
                </a:solidFill>
              </a:rPr>
              <a:t>	penis_length: 0</a:t>
            </a:r>
            <a:endParaRPr sz="1200">
              <a:solidFill>
                <a:schemeClr val="dk1"/>
              </a:solidFill>
            </a:endParaRPr>
          </a:p>
          <a:p>
            <a:pPr indent="0" lvl="0" marL="0" rtl="0" algn="l">
              <a:spcBef>
                <a:spcPts val="0"/>
              </a:spcBef>
              <a:spcAft>
                <a:spcPts val="0"/>
              </a:spcAft>
              <a:buNone/>
            </a:pPr>
            <a:r>
              <a:rPr lang="en" sz="1200">
                <a:solidFill>
                  <a:schemeClr val="dk1"/>
                </a:solidFill>
              </a:rPr>
              <a:t>	weight: 120</a:t>
            </a:r>
            <a:endParaRPr sz="1200">
              <a:solidFill>
                <a:schemeClr val="dk1"/>
              </a:solidFill>
            </a:endParaRPr>
          </a:p>
          <a:p>
            <a:pPr indent="0" lvl="0" marL="0" rtl="0" algn="l">
              <a:spcBef>
                <a:spcPts val="0"/>
              </a:spcBef>
              <a:spcAft>
                <a:spcPts val="0"/>
              </a:spcAft>
              <a:buNone/>
            </a:pPr>
            <a:r>
              <a:rPr lang="en" sz="1200">
                <a:solidFill>
                  <a:schemeClr val="dk1"/>
                </a:solidFill>
              </a:rPr>
              <a:t>	girlfriend: null</a:t>
            </a:r>
            <a:endParaRPr sz="1200">
              <a:solidFill>
                <a:schemeClr val="dk1"/>
              </a:solidFill>
            </a:endParaRPr>
          </a:p>
          <a:p>
            <a:pPr indent="0" lvl="0" marL="0" rtl="0" algn="l">
              <a:spcBef>
                <a:spcPts val="0"/>
              </a:spcBef>
              <a:spcAft>
                <a:spcPts val="0"/>
              </a:spcAft>
              <a:buNone/>
            </a:pPr>
            <a:r>
              <a:rPr lang="en" sz="1200">
                <a:solidFill>
                  <a:schemeClr val="dk1"/>
                </a:solidFill>
              </a:rPr>
              <a:t>}</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Approach to serialization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Language Specific Serialization Frameworks:</a:t>
            </a:r>
            <a:endParaRPr/>
          </a:p>
          <a:p>
            <a:pPr indent="-342900" lvl="0" marL="457200" rtl="0" algn="l">
              <a:spcBef>
                <a:spcPts val="1200"/>
              </a:spcBef>
              <a:spcAft>
                <a:spcPts val="0"/>
              </a:spcAft>
              <a:buSzPts val="1800"/>
              <a:buChar char="●"/>
            </a:pPr>
            <a:r>
              <a:rPr lang="en"/>
              <a:t>Pickle for Python</a:t>
            </a:r>
            <a:endParaRPr/>
          </a:p>
          <a:p>
            <a:pPr indent="-342900" lvl="0" marL="457200" rtl="0" algn="l">
              <a:spcBef>
                <a:spcPts val="0"/>
              </a:spcBef>
              <a:spcAft>
                <a:spcPts val="0"/>
              </a:spcAft>
              <a:buSzPts val="1800"/>
              <a:buChar char="●"/>
            </a:pPr>
            <a:r>
              <a:rPr lang="en"/>
              <a:t>Marshal for Ruby</a:t>
            </a:r>
            <a:endParaRPr/>
          </a:p>
          <a:p>
            <a:pPr indent="-342900" lvl="0" marL="457200" rtl="0" algn="l">
              <a:spcBef>
                <a:spcPts val="0"/>
              </a:spcBef>
              <a:spcAft>
                <a:spcPts val="0"/>
              </a:spcAft>
              <a:buSzPts val="1800"/>
              <a:buChar char="●"/>
            </a:pPr>
            <a:r>
              <a:rPr lang="en"/>
              <a:t>Serializable for Java</a:t>
            </a:r>
            <a:endParaRPr/>
          </a:p>
          <a:p>
            <a:pPr indent="0" lvl="0" marL="0" rtl="0" algn="l">
              <a:spcBef>
                <a:spcPts val="1200"/>
              </a:spcBef>
              <a:spcAft>
                <a:spcPts val="1200"/>
              </a:spcAft>
              <a:buNone/>
            </a:pPr>
            <a:r>
              <a:rPr lang="en"/>
              <a:t>While these libraries are convenient, they lock you into using a single language, and additionally, they often will deserialize the data into arbitrary classes which can lead to security vulnerabilities!  Additionally, they do not care about versioning data, and are relatively bad performance wise.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Standardized Encodings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Extremely popular, formats like JSON/XML:</a:t>
            </a:r>
            <a:endParaRPr/>
          </a:p>
          <a:p>
            <a:pPr indent="-342900" lvl="0" marL="457200" rtl="0" algn="l">
              <a:spcBef>
                <a:spcPts val="1200"/>
              </a:spcBef>
              <a:spcAft>
                <a:spcPts val="0"/>
              </a:spcAft>
              <a:buClr>
                <a:srgbClr val="00FF00"/>
              </a:buClr>
              <a:buSzPts val="1800"/>
              <a:buChar char="●"/>
            </a:pPr>
            <a:r>
              <a:rPr lang="en">
                <a:solidFill>
                  <a:srgbClr val="00FF00"/>
                </a:solidFill>
              </a:rPr>
              <a:t>Useful because everyone is familiar with them, hence why they are great for communication between different organizations</a:t>
            </a:r>
            <a:endParaRPr>
              <a:solidFill>
                <a:srgbClr val="00FF00"/>
              </a:solidFill>
            </a:endParaRPr>
          </a:p>
          <a:p>
            <a:pPr indent="-342900" lvl="0" marL="457200" rtl="0" algn="l">
              <a:spcBef>
                <a:spcPts val="0"/>
              </a:spcBef>
              <a:spcAft>
                <a:spcPts val="0"/>
              </a:spcAft>
              <a:buClr>
                <a:srgbClr val="FF0000"/>
              </a:buClr>
              <a:buSzPts val="1800"/>
              <a:buChar char="●"/>
            </a:pPr>
            <a:r>
              <a:rPr lang="en">
                <a:solidFill>
                  <a:srgbClr val="FF0000"/>
                </a:solidFill>
              </a:rPr>
              <a:t>Issues determining between numbers and strings (XML) and integers and floats (JSON)</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 support for binary strings (only unicode ones)</a:t>
            </a:r>
            <a:endParaRPr>
              <a:solidFill>
                <a:srgbClr val="FF0000"/>
              </a:solidFill>
            </a:endParaRPr>
          </a:p>
          <a:p>
            <a:pPr indent="-342900" lvl="0" marL="457200" rtl="0" algn="l">
              <a:spcBef>
                <a:spcPts val="0"/>
              </a:spcBef>
              <a:spcAft>
                <a:spcPts val="0"/>
              </a:spcAft>
              <a:buClr>
                <a:srgbClr val="FF0000"/>
              </a:buClr>
              <a:buSzPts val="1800"/>
              <a:buChar char="●"/>
            </a:pPr>
            <a:r>
              <a:rPr lang="en">
                <a:solidFill>
                  <a:srgbClr val="FF0000"/>
                </a:solidFill>
              </a:rPr>
              <a:t>Not particularly compact, thus introducing extra network load and leaving room for performance improvements (field names need to be sent unless there is a schema involved)</a:t>
            </a:r>
            <a:endParaRPr>
              <a:solidFill>
                <a:srgbClr val="FF0000"/>
              </a:solidFill>
            </a:endParaRPr>
          </a:p>
          <a:p>
            <a:pPr indent="-317500" lvl="1" marL="914400" rtl="0" algn="l">
              <a:spcBef>
                <a:spcPts val="0"/>
              </a:spcBef>
              <a:spcAft>
                <a:spcPts val="0"/>
              </a:spcAft>
              <a:buClr>
                <a:srgbClr val="FF0000"/>
              </a:buClr>
              <a:buSzPts val="1400"/>
              <a:buChar char="○"/>
            </a:pPr>
            <a:r>
              <a:rPr lang="en">
                <a:solidFill>
                  <a:srgbClr val="FF0000"/>
                </a:solidFill>
              </a:rPr>
              <a:t>Binary encoding can improve these issues but still suffer from above problem regarding field names</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Thrift</a:t>
            </a:r>
            <a:r>
              <a:rPr lang="en"/>
              <a:t> and Protocol Buffers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Binary encoding libraries that use a schema to greatly reduce the size of serialized messages</a:t>
            </a:r>
            <a:endParaRPr/>
          </a:p>
          <a:p>
            <a:pPr indent="-317500" lvl="1" marL="914400" rtl="0" algn="l">
              <a:spcBef>
                <a:spcPts val="0"/>
              </a:spcBef>
              <a:spcAft>
                <a:spcPts val="0"/>
              </a:spcAft>
              <a:buSzPts val="1400"/>
              <a:buChar char="○"/>
            </a:pPr>
            <a:r>
              <a:rPr lang="en"/>
              <a:t>Once a schema is provided these </a:t>
            </a:r>
            <a:r>
              <a:rPr lang="en"/>
              <a:t>libraries</a:t>
            </a:r>
            <a:r>
              <a:rPr lang="en"/>
              <a:t> can generate classes representing those datatypes in most popular languages</a:t>
            </a:r>
            <a:endParaRPr/>
          </a:p>
          <a:p>
            <a:pPr indent="-317500" lvl="1" marL="914400" rtl="0" algn="l">
              <a:spcBef>
                <a:spcPts val="0"/>
              </a:spcBef>
              <a:spcAft>
                <a:spcPts val="0"/>
              </a:spcAft>
              <a:buSzPts val="1400"/>
              <a:buChar char="○"/>
            </a:pPr>
            <a:r>
              <a:rPr lang="en"/>
              <a:t>Since each field has a numbered tag we can greatly decrease the amount of space required for encoding, as we do not need a full string to represent the field name</a:t>
            </a:r>
            <a:endParaRPr/>
          </a:p>
        </p:txBody>
      </p:sp>
      <p:pic>
        <p:nvPicPr>
          <p:cNvPr id="85" name="Google Shape;85;p17"/>
          <p:cNvPicPr preferRelativeResize="0"/>
          <p:nvPr/>
        </p:nvPicPr>
        <p:blipFill>
          <a:blip r:embed="rId3">
            <a:alphaModFix/>
          </a:blip>
          <a:stretch>
            <a:fillRect/>
          </a:stretch>
        </p:blipFill>
        <p:spPr>
          <a:xfrm>
            <a:off x="897863" y="3051088"/>
            <a:ext cx="2466975" cy="695325"/>
          </a:xfrm>
          <a:prstGeom prst="rect">
            <a:avLst/>
          </a:prstGeom>
          <a:noFill/>
          <a:ln>
            <a:noFill/>
          </a:ln>
        </p:spPr>
      </p:pic>
      <p:pic>
        <p:nvPicPr>
          <p:cNvPr id="86" name="Google Shape;86;p17"/>
          <p:cNvPicPr preferRelativeResize="0"/>
          <p:nvPr/>
        </p:nvPicPr>
        <p:blipFill>
          <a:blip r:embed="rId4">
            <a:alphaModFix/>
          </a:blip>
          <a:stretch>
            <a:fillRect/>
          </a:stretch>
        </p:blipFill>
        <p:spPr>
          <a:xfrm>
            <a:off x="3711663" y="3032038"/>
            <a:ext cx="2428875" cy="733425"/>
          </a:xfrm>
          <a:prstGeom prst="rect">
            <a:avLst/>
          </a:prstGeom>
          <a:noFill/>
          <a:ln>
            <a:noFill/>
          </a:ln>
        </p:spPr>
      </p:pic>
      <p:sp>
        <p:nvSpPr>
          <p:cNvPr id="87" name="Google Shape;87;p17"/>
          <p:cNvSpPr txBox="1"/>
          <p:nvPr/>
        </p:nvSpPr>
        <p:spPr>
          <a:xfrm>
            <a:off x="897875"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Thrift</a:t>
            </a:r>
            <a:endParaRPr>
              <a:solidFill>
                <a:schemeClr val="dk1"/>
              </a:solidFill>
            </a:endParaRPr>
          </a:p>
        </p:txBody>
      </p:sp>
      <p:sp>
        <p:nvSpPr>
          <p:cNvPr id="88" name="Google Shape;88;p17"/>
          <p:cNvSpPr txBox="1"/>
          <p:nvPr/>
        </p:nvSpPr>
        <p:spPr>
          <a:xfrm>
            <a:off x="3687900" y="3765475"/>
            <a:ext cx="176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Protocol Buffers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to ensure that the schemas that we set are both forwards and backwards compatible.  Rolling updates, as well as slow to update clients are always a possibility!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Backwards compatibility: Newer code can read data written by older code.</a:t>
            </a:r>
            <a:endParaRPr/>
          </a:p>
          <a:p>
            <a:pPr indent="0" lvl="0" marL="0" rtl="0" algn="l">
              <a:spcBef>
                <a:spcPts val="1200"/>
              </a:spcBef>
              <a:spcAft>
                <a:spcPts val="1200"/>
              </a:spcAft>
              <a:buNone/>
            </a:pPr>
            <a:r>
              <a:rPr lang="en"/>
              <a:t>Forwards compatibility: Older code can read data written by newer code.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 Evolution</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Cannot change existing field tags as it would make all existing encodings invalid</a:t>
            </a:r>
            <a:endParaRPr/>
          </a:p>
          <a:p>
            <a:pPr indent="-317500" lvl="1" marL="914400" rtl="0" algn="l">
              <a:spcBef>
                <a:spcPts val="0"/>
              </a:spcBef>
              <a:spcAft>
                <a:spcPts val="0"/>
              </a:spcAft>
              <a:buSzPts val="1400"/>
              <a:buChar char="○"/>
            </a:pPr>
            <a:r>
              <a:rPr lang="en"/>
              <a:t>But you can add new fields with unique tag numbers (cannot be set as required)</a:t>
            </a:r>
            <a:endParaRPr/>
          </a:p>
          <a:p>
            <a:pPr indent="-317500" lvl="2" marL="1371600" rtl="0" algn="l">
              <a:spcBef>
                <a:spcPts val="0"/>
              </a:spcBef>
              <a:spcAft>
                <a:spcPts val="0"/>
              </a:spcAft>
              <a:buSzPts val="1400"/>
              <a:buChar char="■"/>
            </a:pPr>
            <a:r>
              <a:rPr lang="en"/>
              <a:t>Ensures forwards compatibility, as old code can ignore new fields</a:t>
            </a:r>
            <a:endParaRPr/>
          </a:p>
          <a:p>
            <a:pPr indent="-317500" lvl="2" marL="1371600" rtl="0" algn="l">
              <a:spcBef>
                <a:spcPts val="0"/>
              </a:spcBef>
              <a:spcAft>
                <a:spcPts val="0"/>
              </a:spcAft>
              <a:buSzPts val="1400"/>
              <a:buChar char="■"/>
            </a:pPr>
            <a:r>
              <a:rPr lang="en"/>
              <a:t>Ensures backwards compatibility, as new code still knows how to read all fields contained in old serializations (hence new field cannot be required, old code won’t contain it)</a:t>
            </a:r>
            <a:endParaRPr/>
          </a:p>
          <a:p>
            <a:pPr indent="-342900" lvl="0" marL="457200" rtl="0" algn="l">
              <a:spcBef>
                <a:spcPts val="0"/>
              </a:spcBef>
              <a:spcAft>
                <a:spcPts val="0"/>
              </a:spcAft>
              <a:buSzPts val="1800"/>
              <a:buChar char="●"/>
            </a:pPr>
            <a:r>
              <a:rPr lang="en"/>
              <a:t>Depending on </a:t>
            </a:r>
            <a:r>
              <a:rPr lang="en"/>
              <a:t>situation</a:t>
            </a:r>
            <a:r>
              <a:rPr lang="en"/>
              <a:t> </a:t>
            </a:r>
            <a:r>
              <a:rPr lang="en"/>
              <a:t>may be able to change data type of field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Avro</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 to ProtoBuf and Thrift, but created to better suit use cases for Hadoop (dumping lots of possibly </a:t>
            </a:r>
            <a:r>
              <a:rPr lang="en"/>
              <a:t>unstructured</a:t>
            </a:r>
            <a:r>
              <a:rPr lang="en"/>
              <a:t> data files)</a:t>
            </a:r>
            <a:endParaRPr/>
          </a:p>
          <a:p>
            <a:pPr indent="-342900" lvl="0" marL="457200" rtl="0" algn="l">
              <a:spcBef>
                <a:spcPts val="0"/>
              </a:spcBef>
              <a:spcAft>
                <a:spcPts val="0"/>
              </a:spcAft>
              <a:buSzPts val="1800"/>
              <a:buChar char="●"/>
            </a:pPr>
            <a:r>
              <a:rPr lang="en"/>
              <a:t>Again declare a schema, but no field tags this time</a:t>
            </a:r>
            <a:endParaRPr/>
          </a:p>
          <a:p>
            <a:pPr indent="-317500" lvl="1" marL="914400" rtl="0" algn="l">
              <a:spcBef>
                <a:spcPts val="0"/>
              </a:spcBef>
              <a:spcAft>
                <a:spcPts val="0"/>
              </a:spcAft>
              <a:buSzPts val="1400"/>
              <a:buChar char="○"/>
            </a:pPr>
            <a:r>
              <a:rPr lang="en"/>
              <a:t>Use the schema itself to decode the data, must be in the same order as the fields</a:t>
            </a:r>
            <a:endParaRPr/>
          </a:p>
          <a:p>
            <a:pPr indent="-317500" lvl="1" marL="914400" rtl="0" algn="l">
              <a:spcBef>
                <a:spcPts val="0"/>
              </a:spcBef>
              <a:spcAft>
                <a:spcPts val="0"/>
              </a:spcAft>
              <a:buSzPts val="1400"/>
              <a:buChar char="○"/>
            </a:pPr>
            <a:r>
              <a:rPr lang="en"/>
              <a:t>However, the schema can still evolve!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Writer vs. Reader Schema</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Fields matched up by field name in writer and reader’s schema</a:t>
            </a:r>
            <a:endParaRPr/>
          </a:p>
          <a:p>
            <a:pPr indent="-342900" lvl="0" marL="457200" rtl="0" algn="l">
              <a:spcBef>
                <a:spcPts val="0"/>
              </a:spcBef>
              <a:spcAft>
                <a:spcPts val="0"/>
              </a:spcAft>
              <a:buSzPts val="1800"/>
              <a:buChar char="●"/>
            </a:pPr>
            <a:r>
              <a:rPr lang="en"/>
              <a:t>If fields present in writer schema and not in reader’s schema they are ignored</a:t>
            </a:r>
            <a:endParaRPr/>
          </a:p>
          <a:p>
            <a:pPr indent="-342900" lvl="0" marL="457200" rtl="0" algn="l">
              <a:spcBef>
                <a:spcPts val="0"/>
              </a:spcBef>
              <a:spcAft>
                <a:spcPts val="0"/>
              </a:spcAft>
              <a:buSzPts val="1800"/>
              <a:buChar char="●"/>
            </a:pPr>
            <a:r>
              <a:rPr lang="en"/>
              <a:t>If fields present in reader schema and not in writer’s schema we use the default value for them</a:t>
            </a:r>
            <a:endParaRPr/>
          </a:p>
        </p:txBody>
      </p:sp>
      <p:pic>
        <p:nvPicPr>
          <p:cNvPr id="113" name="Google Shape;113;p21"/>
          <p:cNvPicPr preferRelativeResize="0"/>
          <p:nvPr/>
        </p:nvPicPr>
        <p:blipFill>
          <a:blip r:embed="rId3">
            <a:alphaModFix/>
          </a:blip>
          <a:stretch>
            <a:fillRect/>
          </a:stretch>
        </p:blipFill>
        <p:spPr>
          <a:xfrm>
            <a:off x="2467263" y="2621888"/>
            <a:ext cx="4276725" cy="1647825"/>
          </a:xfrm>
          <a:prstGeom prst="rect">
            <a:avLst/>
          </a:prstGeom>
          <a:noFill/>
          <a:ln>
            <a:noFill/>
          </a:ln>
        </p:spPr>
      </p:pic>
      <p:sp>
        <p:nvSpPr>
          <p:cNvPr id="114" name="Google Shape;114;p21"/>
          <p:cNvSpPr txBox="1"/>
          <p:nvPr/>
        </p:nvSpPr>
        <p:spPr>
          <a:xfrm>
            <a:off x="625300" y="4477875"/>
            <a:ext cx="668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means that fields can only be added or removed if they have a default value!</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