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dac65ba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dac65ba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ac65b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ac65b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ac65ba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ac65ba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ac65ba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ac65ba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dac65baf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dac65baf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dac65baf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dac65baf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dac65ba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dac65ba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dac65baf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dac65baf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Collaborative Text Editing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Being able to deal with real time collaboration is extremely difficult as there are all different types of conflicts that may come up, and it is not enough for the documents to converge to the same state - they also need to make sense when they do.  As a result, there are a ton of different intricacies to making something like operational transform or a text based CRDT work, but as we can see based on the success of Google Docs, it is certainly possible!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platforms nowadays support collaborative editing, a method of two users being able to edit the same piece of text (or </a:t>
            </a:r>
            <a:r>
              <a:rPr lang="en"/>
              <a:t>maybe</a:t>
            </a:r>
            <a:r>
              <a:rPr lang="en"/>
              <a:t> some other form of data such as a calendar) at once (or perhaps when the device is offline) and avoid conflicts while also keeping both users’ changes.</a:t>
            </a:r>
            <a:endParaRPr/>
          </a:p>
          <a:p>
            <a:pPr indent="0" lvl="0" marL="0" rtl="0" algn="l">
              <a:spcBef>
                <a:spcPts val="1200"/>
              </a:spcBef>
              <a:spcAft>
                <a:spcPts val="1200"/>
              </a:spcAft>
              <a:buNone/>
            </a:pPr>
            <a:r>
              <a:rPr lang="en"/>
              <a:t>See Google Docs, VScode, Google Calendar.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68" name="Google Shape;68;p15"/>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69" name="Google Shape;69;p15"/>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0" name="Google Shape;70;p15"/>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1" name="Google Shape;71;p15"/>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72" name="Google Shape;72;p15"/>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3" name="Google Shape;73;p15"/>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80" name="Google Shape;80;p16"/>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1" name="Google Shape;81;p16"/>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2" name="Google Shape;82;p16"/>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3" name="Google Shape;83;p16"/>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4" name="Google Shape;84;p16"/>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5" name="Google Shape;85;p16"/>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6" name="Google Shape;86;p16"/>
          <p:cNvSpPr txBox="1"/>
          <p:nvPr/>
        </p:nvSpPr>
        <p:spPr>
          <a:xfrm>
            <a:off x="2480975"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87" name="Google Shape;87;p16"/>
          <p:cNvSpPr txBox="1"/>
          <p:nvPr/>
        </p:nvSpPr>
        <p:spPr>
          <a:xfrm>
            <a:off x="2480975"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88" name="Google Shape;88;p16"/>
          <p:cNvSpPr/>
          <p:nvPr/>
        </p:nvSpPr>
        <p:spPr>
          <a:xfrm>
            <a:off x="2552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9" name="Google Shape;89;p16"/>
          <p:cNvSpPr/>
          <p:nvPr/>
        </p:nvSpPr>
        <p:spPr>
          <a:xfrm>
            <a:off x="2956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0" name="Google Shape;90;p16"/>
          <p:cNvSpPr/>
          <p:nvPr/>
        </p:nvSpPr>
        <p:spPr>
          <a:xfrm>
            <a:off x="3359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1" name="Google Shape;91;p16"/>
          <p:cNvSpPr/>
          <p:nvPr/>
        </p:nvSpPr>
        <p:spPr>
          <a:xfrm>
            <a:off x="2149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92" name="Google Shape;92;p16"/>
          <p:cNvSpPr/>
          <p:nvPr/>
        </p:nvSpPr>
        <p:spPr>
          <a:xfrm>
            <a:off x="2552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3" name="Google Shape;93;p16"/>
          <p:cNvSpPr/>
          <p:nvPr/>
        </p:nvSpPr>
        <p:spPr>
          <a:xfrm>
            <a:off x="2956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4" name="Google Shape;94;p16"/>
          <p:cNvSpPr/>
          <p:nvPr/>
        </p:nvSpPr>
        <p:spPr>
          <a:xfrm>
            <a:off x="3359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95" name="Google Shape;95;p16"/>
          <p:cNvSpPr/>
          <p:nvPr/>
        </p:nvSpPr>
        <p:spPr>
          <a:xfrm>
            <a:off x="2149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102" name="Google Shape;102;p17"/>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03" name="Google Shape;103;p17"/>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4" name="Google Shape;104;p17"/>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5" name="Google Shape;105;p17"/>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06" name="Google Shape;106;p17"/>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7" name="Google Shape;107;p17"/>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8" name="Google Shape;108;p17"/>
          <p:cNvSpPr txBox="1"/>
          <p:nvPr/>
        </p:nvSpPr>
        <p:spPr>
          <a:xfrm>
            <a:off x="2480975"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109" name="Google Shape;109;p17"/>
          <p:cNvSpPr txBox="1"/>
          <p:nvPr/>
        </p:nvSpPr>
        <p:spPr>
          <a:xfrm>
            <a:off x="2480975"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110" name="Google Shape;110;p17"/>
          <p:cNvSpPr/>
          <p:nvPr/>
        </p:nvSpPr>
        <p:spPr>
          <a:xfrm>
            <a:off x="2552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1" name="Google Shape;111;p17"/>
          <p:cNvSpPr/>
          <p:nvPr/>
        </p:nvSpPr>
        <p:spPr>
          <a:xfrm>
            <a:off x="2956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2" name="Google Shape;112;p17"/>
          <p:cNvSpPr/>
          <p:nvPr/>
        </p:nvSpPr>
        <p:spPr>
          <a:xfrm>
            <a:off x="3359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3" name="Google Shape;113;p17"/>
          <p:cNvSpPr/>
          <p:nvPr/>
        </p:nvSpPr>
        <p:spPr>
          <a:xfrm>
            <a:off x="2149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14" name="Google Shape;114;p17"/>
          <p:cNvSpPr/>
          <p:nvPr/>
        </p:nvSpPr>
        <p:spPr>
          <a:xfrm>
            <a:off x="2552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5" name="Google Shape;115;p17"/>
          <p:cNvSpPr/>
          <p:nvPr/>
        </p:nvSpPr>
        <p:spPr>
          <a:xfrm>
            <a:off x="2956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6" name="Google Shape;116;p17"/>
          <p:cNvSpPr/>
          <p:nvPr/>
        </p:nvSpPr>
        <p:spPr>
          <a:xfrm>
            <a:off x="3359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7" name="Google Shape;117;p17"/>
          <p:cNvSpPr/>
          <p:nvPr/>
        </p:nvSpPr>
        <p:spPr>
          <a:xfrm>
            <a:off x="2149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8" name="Google Shape;118;p17"/>
          <p:cNvSpPr txBox="1"/>
          <p:nvPr/>
        </p:nvSpPr>
        <p:spPr>
          <a:xfrm>
            <a:off x="4502500"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119" name="Google Shape;119;p17"/>
          <p:cNvSpPr txBox="1"/>
          <p:nvPr/>
        </p:nvSpPr>
        <p:spPr>
          <a:xfrm>
            <a:off x="4502500"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120" name="Google Shape;120;p17"/>
          <p:cNvSpPr/>
          <p:nvPr/>
        </p:nvSpPr>
        <p:spPr>
          <a:xfrm>
            <a:off x="4906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1" name="Google Shape;121;p17"/>
          <p:cNvSpPr/>
          <p:nvPr/>
        </p:nvSpPr>
        <p:spPr>
          <a:xfrm>
            <a:off x="53095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2" name="Google Shape;122;p17"/>
          <p:cNvSpPr/>
          <p:nvPr/>
        </p:nvSpPr>
        <p:spPr>
          <a:xfrm>
            <a:off x="5713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3" name="Google Shape;123;p17"/>
          <p:cNvSpPr/>
          <p:nvPr/>
        </p:nvSpPr>
        <p:spPr>
          <a:xfrm>
            <a:off x="45025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4" name="Google Shape;124;p17"/>
          <p:cNvSpPr/>
          <p:nvPr/>
        </p:nvSpPr>
        <p:spPr>
          <a:xfrm>
            <a:off x="4099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25" name="Google Shape;125;p17"/>
          <p:cNvSpPr/>
          <p:nvPr/>
        </p:nvSpPr>
        <p:spPr>
          <a:xfrm>
            <a:off x="45025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6" name="Google Shape;126;p17"/>
          <p:cNvSpPr/>
          <p:nvPr/>
        </p:nvSpPr>
        <p:spPr>
          <a:xfrm>
            <a:off x="4906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7" name="Google Shape;127;p17"/>
          <p:cNvSpPr/>
          <p:nvPr/>
        </p:nvSpPr>
        <p:spPr>
          <a:xfrm>
            <a:off x="53095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8" name="Google Shape;128;p17"/>
          <p:cNvSpPr/>
          <p:nvPr/>
        </p:nvSpPr>
        <p:spPr>
          <a:xfrm>
            <a:off x="4099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29" name="Google Shape;129;p17"/>
          <p:cNvSpPr/>
          <p:nvPr/>
        </p:nvSpPr>
        <p:spPr>
          <a:xfrm>
            <a:off x="5713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30" name="Google Shape;130;p17"/>
          <p:cNvSpPr txBox="1"/>
          <p:nvPr/>
        </p:nvSpPr>
        <p:spPr>
          <a:xfrm>
            <a:off x="6394100" y="2333175"/>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Not the same!!</a:t>
            </a:r>
            <a:endParaRPr>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Operational Transform</a:t>
            </a:r>
            <a:endParaRPr/>
          </a:p>
        </p:txBody>
      </p:sp>
      <p:sp>
        <p:nvSpPr>
          <p:cNvPr id="136" name="Google Shape;136;p18"/>
          <p:cNvSpPr txBox="1"/>
          <p:nvPr>
            <p:ph idx="1" type="body"/>
          </p:nvPr>
        </p:nvSpPr>
        <p:spPr>
          <a:xfrm>
            <a:off x="311700" y="1152475"/>
            <a:ext cx="428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Transformation function T converts the ordered operations into the proper array such that each local copy of the document converges in the way that it is supposed to.  </a:t>
            </a:r>
            <a:endParaRPr/>
          </a:p>
          <a:p>
            <a:pPr indent="0" lvl="0" marL="0" rtl="0" algn="l">
              <a:spcBef>
                <a:spcPts val="1200"/>
              </a:spcBef>
              <a:spcAft>
                <a:spcPts val="1200"/>
              </a:spcAft>
              <a:buNone/>
            </a:pPr>
            <a:r>
              <a:rPr lang="en"/>
              <a:t>T is a very complicated function with lots of edge cases.</a:t>
            </a:r>
            <a:endParaRPr/>
          </a:p>
        </p:txBody>
      </p:sp>
      <p:pic>
        <p:nvPicPr>
          <p:cNvPr id="137" name="Google Shape;137;p18"/>
          <p:cNvPicPr preferRelativeResize="0"/>
          <p:nvPr/>
        </p:nvPicPr>
        <p:blipFill>
          <a:blip r:embed="rId3">
            <a:alphaModFix/>
          </a:blip>
          <a:stretch>
            <a:fillRect/>
          </a:stretch>
        </p:blipFill>
        <p:spPr>
          <a:xfrm>
            <a:off x="5140925" y="1152475"/>
            <a:ext cx="3691375" cy="269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 of Operational Transform</a:t>
            </a:r>
            <a:endParaRPr/>
          </a:p>
        </p:txBody>
      </p:sp>
      <p:sp>
        <p:nvSpPr>
          <p:cNvPr id="143" name="Google Shape;14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 is a perfectly functional algorithm - in fact it is used in Google Docs!</a:t>
            </a:r>
            <a:endParaRPr/>
          </a:p>
          <a:p>
            <a:pPr indent="0" lvl="0" marL="0" rtl="0" algn="l">
              <a:spcBef>
                <a:spcPts val="1200"/>
              </a:spcBef>
              <a:spcAft>
                <a:spcPts val="1200"/>
              </a:spcAft>
              <a:buNone/>
            </a:pPr>
            <a:r>
              <a:rPr lang="en"/>
              <a:t>However, for the function to work as it is supposed to, it requires that all of the updates have a total order to them, which requires either a single leader for ordering them or some sort of consensus algorithm.  This makes it slow.  What if we could have some sort of data structure that allows us to resolve document conflicts using commutative operations?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Editing CRDTs</a:t>
            </a:r>
            <a:endParaRPr/>
          </a:p>
        </p:txBody>
      </p:sp>
      <p:sp>
        <p:nvSpPr>
          <p:cNvPr id="149" name="Google Shape;14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Conflict Free Replicated Data Types are either based on passing state or operations from one node to others, in a way that each node can eventually converge to the same state.  In particular, operation based CRDTs could make a lot of sense for text editing because having to send the entire document over the network would incur a lot of latency.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Editing CRDTs continued</a:t>
            </a:r>
            <a:endParaRPr/>
          </a:p>
        </p:txBody>
      </p:sp>
      <p:sp>
        <p:nvSpPr>
          <p:cNvPr id="155" name="Google Shape;155;p21"/>
          <p:cNvSpPr txBox="1"/>
          <p:nvPr>
            <p:ph idx="1" type="body"/>
          </p:nvPr>
        </p:nvSpPr>
        <p:spPr>
          <a:xfrm>
            <a:off x="311700" y="1152475"/>
            <a:ext cx="405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document consists of a set of (char, location) tuples.  To insert a new character between two other characters, pick a number between the locations of the two neighboring characters.  To reconstruct the document, simply sort the set by the location parameter of each tuple.</a:t>
            </a:r>
            <a:endParaRPr/>
          </a:p>
          <a:p>
            <a:pPr indent="0" lvl="0" marL="0" rtl="0" algn="l">
              <a:spcBef>
                <a:spcPts val="1200"/>
              </a:spcBef>
              <a:spcAft>
                <a:spcPts val="1200"/>
              </a:spcAft>
              <a:buNone/>
            </a:pPr>
            <a:r>
              <a:rPr lang="en" sz="1400"/>
              <a:t>Requires causal broadcast for deletes.</a:t>
            </a:r>
            <a:endParaRPr sz="1400"/>
          </a:p>
        </p:txBody>
      </p:sp>
      <p:pic>
        <p:nvPicPr>
          <p:cNvPr id="156" name="Google Shape;156;p21"/>
          <p:cNvPicPr preferRelativeResize="0"/>
          <p:nvPr/>
        </p:nvPicPr>
        <p:blipFill>
          <a:blip r:embed="rId3">
            <a:alphaModFix/>
          </a:blip>
          <a:stretch>
            <a:fillRect/>
          </a:stretch>
        </p:blipFill>
        <p:spPr>
          <a:xfrm>
            <a:off x="4613550" y="1152475"/>
            <a:ext cx="4218750" cy="270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