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d68f9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d68f9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4139d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4139d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d4139dd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d4139dd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4139dd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4139dd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d4139dd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d4139dd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d4139dd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d4139dd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d4139dd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d4139dd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4139dd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4139dd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Handling Interview Questions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it’s important to have a bunch of knowledge surrounding systems, any successful interview is going to be predicated not just on possessing the knowledge, but also conveying it in an effective and concise manner.  In this final video, let’s discuss how to tackle an actual systems design interview.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Clarifications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important part of any interview is figuring out which part of a service you are actually going to build.  No one wants you to build all of Twitter or Facebook, but rather do a high level design of a small chunk.</a:t>
            </a:r>
            <a:endParaRPr/>
          </a:p>
          <a:p>
            <a:pPr indent="0" lvl="0" marL="0" rtl="0" algn="l">
              <a:spcBef>
                <a:spcPts val="1200"/>
              </a:spcBef>
              <a:spcAft>
                <a:spcPts val="0"/>
              </a:spcAft>
              <a:buNone/>
            </a:pPr>
            <a:r>
              <a:rPr lang="en"/>
              <a:t>Try to figure out what the interviewer wants you to focus on early on by asking:</a:t>
            </a:r>
            <a:endParaRPr/>
          </a:p>
          <a:p>
            <a:pPr indent="-342900" lvl="0" marL="457200" rtl="0" algn="l">
              <a:spcBef>
                <a:spcPts val="1200"/>
              </a:spcBef>
              <a:spcAft>
                <a:spcPts val="0"/>
              </a:spcAft>
              <a:buSzPts val="1800"/>
              <a:buChar char="●"/>
            </a:pPr>
            <a:r>
              <a:rPr lang="en"/>
              <a:t>The scale of the application in number of users, as well as the performance goals</a:t>
            </a:r>
            <a:endParaRPr/>
          </a:p>
          <a:p>
            <a:pPr indent="-317500" lvl="1" marL="914400" rtl="0" algn="l">
              <a:spcBef>
                <a:spcPts val="0"/>
              </a:spcBef>
              <a:spcAft>
                <a:spcPts val="0"/>
              </a:spcAft>
              <a:buSzPts val="1400"/>
              <a:buChar char="○"/>
            </a:pPr>
            <a:r>
              <a:rPr lang="en"/>
              <a:t>If Twitter: are we optimizing for low latency tweets, or instead home page reads?</a:t>
            </a:r>
            <a:endParaRPr/>
          </a:p>
          <a:p>
            <a:pPr indent="-342900" lvl="0" marL="457200" rtl="0" algn="l">
              <a:spcBef>
                <a:spcPts val="0"/>
              </a:spcBef>
              <a:spcAft>
                <a:spcPts val="0"/>
              </a:spcAft>
              <a:buSzPts val="1800"/>
              <a:buChar char="●"/>
            </a:pPr>
            <a:r>
              <a:rPr lang="en"/>
              <a:t>Functional requirements</a:t>
            </a:r>
            <a:endParaRPr/>
          </a:p>
          <a:p>
            <a:pPr indent="-317500" lvl="1" marL="914400" rtl="0" algn="l">
              <a:spcBef>
                <a:spcPts val="0"/>
              </a:spcBef>
              <a:spcAft>
                <a:spcPts val="0"/>
              </a:spcAft>
              <a:buSzPts val="1400"/>
              <a:buChar char="○"/>
            </a:pPr>
            <a:r>
              <a:rPr lang="en"/>
              <a:t>If Twitter: can we post tweets, do we have DMs, do we have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Capacity Estimations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important to get a sense of the scale of our application early on so that we can start to think about whether something like caching or partitioning is necessary.</a:t>
            </a:r>
            <a:endParaRPr/>
          </a:p>
          <a:p>
            <a:pPr indent="0" lvl="0" marL="0" rtl="0" algn="l">
              <a:spcBef>
                <a:spcPts val="1200"/>
              </a:spcBef>
              <a:spcAft>
                <a:spcPts val="0"/>
              </a:spcAft>
              <a:buNone/>
            </a:pPr>
            <a:r>
              <a:rPr lang="en"/>
              <a:t>Ask:</a:t>
            </a:r>
            <a:endParaRPr/>
          </a:p>
          <a:p>
            <a:pPr indent="-342900" lvl="0" marL="457200" rtl="0" algn="l">
              <a:spcBef>
                <a:spcPts val="1200"/>
              </a:spcBef>
              <a:spcAft>
                <a:spcPts val="0"/>
              </a:spcAft>
              <a:buSzPts val="1800"/>
              <a:buChar char="●"/>
            </a:pPr>
            <a:r>
              <a:rPr lang="en"/>
              <a:t>Ratio of reads to writes?</a:t>
            </a:r>
            <a:endParaRPr/>
          </a:p>
          <a:p>
            <a:pPr indent="-342900" lvl="0" marL="457200" rtl="0" algn="l">
              <a:spcBef>
                <a:spcPts val="0"/>
              </a:spcBef>
              <a:spcAft>
                <a:spcPts val="0"/>
              </a:spcAft>
              <a:buSzPts val="1800"/>
              <a:buChar char="●"/>
            </a:pPr>
            <a:r>
              <a:rPr lang="en"/>
              <a:t>Number of users? Average size of each upload image?</a:t>
            </a:r>
            <a:endParaRPr/>
          </a:p>
          <a:p>
            <a:pPr indent="0" lvl="0" marL="0" rtl="0" algn="l">
              <a:spcBef>
                <a:spcPts val="1200"/>
              </a:spcBef>
              <a:spcAft>
                <a:spcPts val="1200"/>
              </a:spcAft>
              <a:buNone/>
            </a:pPr>
            <a:r>
              <a:rPr lang="en"/>
              <a:t>From there try to figure out the necessary amount of storage needed, and what the common use cases of most users is - because this is what we want to optimize for.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Definitions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At this point, start coming up with some rest endpoint definitions that you will have in your service for the client to interact with - you can just list these out as function calls.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create_user(email, password_hash)</a:t>
            </a:r>
            <a:endParaRPr/>
          </a:p>
          <a:p>
            <a:pPr indent="0" lvl="0" marL="0" rtl="0" algn="l">
              <a:spcBef>
                <a:spcPts val="1200"/>
              </a:spcBef>
              <a:spcAft>
                <a:spcPts val="0"/>
              </a:spcAft>
              <a:buNone/>
            </a:pPr>
            <a:r>
              <a:rPr lang="en"/>
              <a:t>send_tweet(user_id, text)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They do not have to be super </a:t>
            </a:r>
            <a:r>
              <a:rPr lang="en"/>
              <a:t>detailed, obviously in a real service they will be much more complicated.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Tables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thinking </a:t>
            </a:r>
            <a:r>
              <a:rPr lang="en"/>
              <a:t>about</a:t>
            </a:r>
            <a:r>
              <a:rPr lang="en"/>
              <a:t> schemas of data that you may want to store.  This is something that may have to be modified a bit later once the design starts coming together, as it may turn out that the data store that you choose may be insufficient for a problem, and you have to rethink your schema.</a:t>
            </a:r>
            <a:endParaRPr/>
          </a:p>
          <a:p>
            <a:pPr indent="0" lvl="0" marL="0" rtl="0" algn="l">
              <a:spcBef>
                <a:spcPts val="1200"/>
              </a:spcBef>
              <a:spcAft>
                <a:spcPts val="0"/>
              </a:spcAft>
              <a:buNone/>
            </a:pPr>
            <a:r>
              <a:rPr lang="en"/>
              <a:t>Tweets Table:</a:t>
            </a:r>
            <a:endParaRPr/>
          </a:p>
          <a:p>
            <a:pPr indent="-342900" lvl="0" marL="457200" rtl="0" algn="l">
              <a:spcBef>
                <a:spcPts val="1200"/>
              </a:spcBef>
              <a:spcAft>
                <a:spcPts val="0"/>
              </a:spcAft>
              <a:buSzPts val="1800"/>
              <a:buChar char="●"/>
            </a:pPr>
            <a:r>
              <a:rPr lang="en"/>
              <a:t>User_id: int</a:t>
            </a:r>
            <a:endParaRPr/>
          </a:p>
          <a:p>
            <a:pPr indent="-342900" lvl="0" marL="457200" rtl="0" algn="l">
              <a:spcBef>
                <a:spcPts val="0"/>
              </a:spcBef>
              <a:spcAft>
                <a:spcPts val="0"/>
              </a:spcAft>
              <a:buSzPts val="1800"/>
              <a:buChar char="●"/>
            </a:pPr>
            <a:r>
              <a:rPr lang="en"/>
              <a:t>Text: string</a:t>
            </a:r>
            <a:endParaRPr/>
          </a:p>
          <a:p>
            <a:pPr indent="-342900" lvl="0" marL="457200" rtl="0" algn="l">
              <a:spcBef>
                <a:spcPts val="0"/>
              </a:spcBef>
              <a:spcAft>
                <a:spcPts val="0"/>
              </a:spcAft>
              <a:buSzPts val="1800"/>
              <a:buChar char="●"/>
            </a:pPr>
            <a:r>
              <a:rPr lang="en"/>
              <a:t>Timestamp: date</a:t>
            </a:r>
            <a:endParaRPr/>
          </a:p>
          <a:p>
            <a:pPr indent="-342900" lvl="0" marL="457200" rtl="0" algn="l">
              <a:spcBef>
                <a:spcPts val="0"/>
              </a:spcBef>
              <a:spcAft>
                <a:spcPts val="0"/>
              </a:spcAft>
              <a:buSzPts val="1800"/>
              <a:buChar char="●"/>
            </a:pPr>
            <a:r>
              <a:rPr lang="en"/>
              <a:t>Metadata: json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Designing!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every single piece of the design, make sure to </a:t>
            </a:r>
            <a:r>
              <a:rPr lang="en"/>
              <a:t>carefully inspect it to see that it is not a lone point of failure - and if so, make modifications to change this.  In pretty much any systems design problem, expect to talk about the following:</a:t>
            </a:r>
            <a:endParaRPr/>
          </a:p>
          <a:p>
            <a:pPr indent="-342900" lvl="0" marL="457200" rtl="0" algn="l">
              <a:spcBef>
                <a:spcPts val="1200"/>
              </a:spcBef>
              <a:spcAft>
                <a:spcPts val="0"/>
              </a:spcAft>
              <a:buSzPts val="1800"/>
              <a:buChar char="●"/>
            </a:pPr>
            <a:r>
              <a:rPr lang="en"/>
              <a:t>Load balancing</a:t>
            </a:r>
            <a:endParaRPr/>
          </a:p>
          <a:p>
            <a:pPr indent="-342900" lvl="0" marL="457200" rtl="0" algn="l">
              <a:spcBef>
                <a:spcPts val="0"/>
              </a:spcBef>
              <a:spcAft>
                <a:spcPts val="0"/>
              </a:spcAft>
              <a:buSzPts val="1800"/>
              <a:buChar char="●"/>
            </a:pPr>
            <a:r>
              <a:rPr lang="en"/>
              <a:t>Replication</a:t>
            </a:r>
            <a:endParaRPr/>
          </a:p>
          <a:p>
            <a:pPr indent="-342900" lvl="0" marL="457200" rtl="0" algn="l">
              <a:spcBef>
                <a:spcPts val="0"/>
              </a:spcBef>
              <a:spcAft>
                <a:spcPts val="0"/>
              </a:spcAft>
              <a:buSzPts val="1800"/>
              <a:buChar char="●"/>
            </a:pPr>
            <a:r>
              <a:rPr lang="en"/>
              <a:t>Sharding</a:t>
            </a:r>
            <a:endParaRPr/>
          </a:p>
          <a:p>
            <a:pPr indent="-342900" lvl="0" marL="457200" rtl="0" algn="l">
              <a:spcBef>
                <a:spcPts val="0"/>
              </a:spcBef>
              <a:spcAft>
                <a:spcPts val="0"/>
              </a:spcAft>
              <a:buSzPts val="1800"/>
              <a:buChar char="●"/>
            </a:pPr>
            <a:r>
              <a:rPr lang="en"/>
              <a:t>Database choice (sometimes multiple is the best answer!)</a:t>
            </a:r>
            <a:endParaRPr/>
          </a:p>
          <a:p>
            <a:pPr indent="-342900" lvl="0" marL="457200" rtl="0" algn="l">
              <a:spcBef>
                <a:spcPts val="0"/>
              </a:spcBef>
              <a:spcAft>
                <a:spcPts val="0"/>
              </a:spcAft>
              <a:buSzPts val="1800"/>
              <a:buChar char="●"/>
            </a:pPr>
            <a:r>
              <a:rPr lang="en"/>
              <a:t>Using a microservices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 Will Get Grilled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Remember, it is an interviewer’s job not just to figure out what choices you would use, but rather why you used them.  If you can’t list the tradeoffs of any design choice that you made versus possible alternatives, you seem like you just memorized a solution.  You don’t have to have a perfect design, but you need to be able to justify what you came up with as a </a:t>
            </a:r>
            <a:r>
              <a:rPr lang="en"/>
              <a:t>feasible solution.</a:t>
            </a:r>
            <a:endParaRPr/>
          </a:p>
          <a:p>
            <a:pPr indent="0" lvl="0" marL="0" rtl="0" algn="l">
              <a:spcBef>
                <a:spcPts val="1200"/>
              </a:spcBef>
              <a:spcAft>
                <a:spcPts val="1200"/>
              </a:spcAft>
              <a:buNone/>
            </a:pPr>
            <a:r>
              <a:rPr lang="en"/>
              <a:t>Often times, an interviewer comes into a problem wanting to focus on one aspect of it.  Try to figure out what that aspect is early on, and then prove to them that you know about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Good luck everyone, I’ll start doing some interview problems and we’ll get through it together!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