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2692C5-EBCB-4E7F-9A2D-A0308CAF4989}">
  <a:tblStyle styleId="{6B2692C5-EBCB-4E7F-9A2D-A0308CAF49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fc182f53c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fc182f53c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fc182f53c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fc182f53c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fc182f53c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fc182f53c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fc182f53c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fc182f53c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fc182f53c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fc182f53c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fc182f53c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fc182f53c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fc182f53c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fc182f53c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fc182f53c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fc182f53c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fc182f53c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fc182f53c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fc182f53c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fc182f53c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edae83ab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edae83ab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fc182f53c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fc182f53c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fc182f53c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fc182f53c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fc182f53c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fc182f53c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fc182f53c_1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fc182f53c_1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fc182f53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fc182f53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fc182f53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fc182f53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fc182f53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fc182f53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fc182f53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fc182f53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c182f53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fc182f53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fc182f53c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fc182f53c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fc182f53c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fc182f53c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348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Indexes in a partitioned database configuration	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An index is additional metadata that shows memory addresses of rows corresponding to certain field values in the row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311700" y="2521325"/>
            <a:ext cx="4195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Secondary Index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Position: point guard - [10, 14, 21, 37]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Position: center - [1, 8, 12, 19]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Position: power forward - [5, 11]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Position: small forward - [6, 7, 13, 22]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Position: shooting guard - [3, 15, 16]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 Index Options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Indexes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Indexes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Indexes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071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Idea: Hold a secondary index that only holds rows from the partition the index is located on</a:t>
            </a:r>
            <a:endParaRPr sz="1600"/>
          </a:p>
        </p:txBody>
      </p:sp>
      <p:sp>
        <p:nvSpPr>
          <p:cNvPr id="154" name="Google Shape;154;p24"/>
          <p:cNvSpPr txBox="1"/>
          <p:nvPr/>
        </p:nvSpPr>
        <p:spPr>
          <a:xfrm>
            <a:off x="4339100" y="1623500"/>
            <a:ext cx="4195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Secondary Index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point guard - []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center - []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power forward - []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small forward - [1, 3]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shooting guard - [2] </a:t>
            </a:r>
            <a:endParaRPr sz="1200">
              <a:solidFill>
                <a:schemeClr val="dk1"/>
              </a:solidFill>
            </a:endParaRPr>
          </a:p>
        </p:txBody>
      </p:sp>
      <p:graphicFrame>
        <p:nvGraphicFramePr>
          <p:cNvPr id="155" name="Google Shape;155;p24"/>
          <p:cNvGraphicFramePr/>
          <p:nvPr/>
        </p:nvGraphicFramePr>
        <p:xfrm>
          <a:off x="374250" y="16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{6B2692C5-EBCB-4E7F-9A2D-A0308CAF4989}</a:tableStyleId>
              </a:tblPr>
              <a:tblGrid>
                <a:gridCol w="382850"/>
                <a:gridCol w="1585650"/>
                <a:gridCol w="1908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Position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Michael Jordan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Shooting Guard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Lebron James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Small Forward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Kobe Bryant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Shooting Guard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6" name="Google Shape;156;p24"/>
          <p:cNvSpPr txBox="1"/>
          <p:nvPr/>
        </p:nvSpPr>
        <p:spPr>
          <a:xfrm>
            <a:off x="4339100" y="3194575"/>
            <a:ext cx="4195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Secondary Index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point guard - [66]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center - [67]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power forward - []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small forward - [65]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shooting guard - [] </a:t>
            </a:r>
            <a:endParaRPr sz="1200">
              <a:solidFill>
                <a:schemeClr val="dk1"/>
              </a:solidFill>
            </a:endParaRPr>
          </a:p>
        </p:txBody>
      </p:sp>
      <p:graphicFrame>
        <p:nvGraphicFramePr>
          <p:cNvPr id="157" name="Google Shape;157;p24"/>
          <p:cNvGraphicFramePr/>
          <p:nvPr/>
        </p:nvGraphicFramePr>
        <p:xfrm>
          <a:off x="374250" y="317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{6B2692C5-EBCB-4E7F-9A2D-A0308CAF4989}</a:tableStyleId>
              </a:tblPr>
              <a:tblGrid>
                <a:gridCol w="382850"/>
                <a:gridCol w="1585650"/>
                <a:gridCol w="1908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Position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Khris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Middleton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Small Forward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Chris Paul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Point Guard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Dwight Howard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Center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Index Tradeoffs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on write because all data that is being kept track of is being stored locally on the partition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Slow on read because if using a secondary index have to query every partition to accumulate the index results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</a:t>
            </a:r>
            <a:r>
              <a:rPr lang="en"/>
              <a:t> Indexes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071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Idea: Partition the secondary index, the index can contain references to data on any partition</a:t>
            </a:r>
            <a:endParaRPr sz="1600"/>
          </a:p>
        </p:txBody>
      </p:sp>
      <p:sp>
        <p:nvSpPr>
          <p:cNvPr id="170" name="Google Shape;170;p26"/>
          <p:cNvSpPr txBox="1"/>
          <p:nvPr/>
        </p:nvSpPr>
        <p:spPr>
          <a:xfrm>
            <a:off x="4339100" y="1623500"/>
            <a:ext cx="4195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Secondary Index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point guard - [66]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center - [67]</a:t>
            </a:r>
            <a:endParaRPr sz="1200">
              <a:solidFill>
                <a:schemeClr val="dk1"/>
              </a:solidFill>
            </a:endParaRPr>
          </a:p>
        </p:txBody>
      </p:sp>
      <p:graphicFrame>
        <p:nvGraphicFramePr>
          <p:cNvPr id="171" name="Google Shape;171;p26"/>
          <p:cNvGraphicFramePr/>
          <p:nvPr/>
        </p:nvGraphicFramePr>
        <p:xfrm>
          <a:off x="374250" y="16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{6B2692C5-EBCB-4E7F-9A2D-A0308CAF4989}</a:tableStyleId>
              </a:tblPr>
              <a:tblGrid>
                <a:gridCol w="382850"/>
                <a:gridCol w="1585650"/>
                <a:gridCol w="1908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Position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Michael Jordan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Shooting Guard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Lebron James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Small Forward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Kobe Bryant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Shooting Guard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26"/>
          <p:cNvSpPr txBox="1"/>
          <p:nvPr/>
        </p:nvSpPr>
        <p:spPr>
          <a:xfrm>
            <a:off x="4339100" y="3194575"/>
            <a:ext cx="4195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Secondary Index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power forward - []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small forward - [2, 65]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shooting guard - [1, 3] </a:t>
            </a:r>
            <a:endParaRPr sz="1200">
              <a:solidFill>
                <a:schemeClr val="dk1"/>
              </a:solidFill>
            </a:endParaRPr>
          </a:p>
        </p:txBody>
      </p:sp>
      <p:graphicFrame>
        <p:nvGraphicFramePr>
          <p:cNvPr id="173" name="Google Shape;173;p26"/>
          <p:cNvGraphicFramePr/>
          <p:nvPr/>
        </p:nvGraphicFramePr>
        <p:xfrm>
          <a:off x="374250" y="317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{6B2692C5-EBCB-4E7F-9A2D-A0308CAF4989}</a:tableStyleId>
              </a:tblPr>
              <a:tblGrid>
                <a:gridCol w="382850"/>
                <a:gridCol w="1585650"/>
                <a:gridCol w="1908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Position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Khris Middleton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Small Forward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Chris Paul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Point Guard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Dwight Howard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Center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</a:t>
            </a:r>
            <a:r>
              <a:rPr lang="en"/>
              <a:t>Index Tradeoffs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on read because all data for that index is being kept on one partition node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Slow on write because need to write to multiple partitions to update all of the various secondary indexes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require a distributed transaction (imagine the case one write succeeds and the other fails)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Rebalancing Partitions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a node is added or removed, the goal is to keep the majority of the keys in the same place, and only move a few from each node so that we do not use a ton of bandwidth remapping every key (recall to use hash ranges instead of modulo)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Number of Partitions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584950" y="1371600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584950" y="1465800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584950" y="1560000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584950" y="1654200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584950" y="1752600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584950" y="2005175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584950" y="2099375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/>
          <p:nvPr/>
        </p:nvSpPr>
        <p:spPr>
          <a:xfrm>
            <a:off x="584950" y="2193575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584950" y="2287775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584950" y="2386175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584950" y="2672975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584950" y="2767175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584950" y="2861375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9"/>
          <p:cNvSpPr/>
          <p:nvPr/>
        </p:nvSpPr>
        <p:spPr>
          <a:xfrm>
            <a:off x="584950" y="2955575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584950" y="3053975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584950" y="3306550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584950" y="3400750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584950" y="3494950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584950" y="3589150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584950" y="3687550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 txBox="1"/>
          <p:nvPr/>
        </p:nvSpPr>
        <p:spPr>
          <a:xfrm>
            <a:off x="571500" y="4202200"/>
            <a:ext cx="71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this system, we have 20 partitions no matter how many nodes there are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Number of Partitions</a:t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584950" y="1371600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584950" y="1465800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584950" y="1560000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584950" y="1654200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584950" y="1752600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584950" y="2005175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584950" y="2099375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584950" y="2193575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584950" y="2287775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584950" y="2386175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584950" y="2672975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0"/>
          <p:cNvSpPr/>
          <p:nvPr/>
        </p:nvSpPr>
        <p:spPr>
          <a:xfrm>
            <a:off x="584950" y="2767175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"/>
          <p:cNvSpPr/>
          <p:nvPr/>
        </p:nvSpPr>
        <p:spPr>
          <a:xfrm>
            <a:off x="584950" y="2861375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/>
          <p:nvPr/>
        </p:nvSpPr>
        <p:spPr>
          <a:xfrm>
            <a:off x="584950" y="2955575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0"/>
          <p:cNvSpPr/>
          <p:nvPr/>
        </p:nvSpPr>
        <p:spPr>
          <a:xfrm>
            <a:off x="584950" y="3053975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0"/>
          <p:cNvSpPr/>
          <p:nvPr/>
        </p:nvSpPr>
        <p:spPr>
          <a:xfrm>
            <a:off x="584950" y="3306550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0"/>
          <p:cNvSpPr/>
          <p:nvPr/>
        </p:nvSpPr>
        <p:spPr>
          <a:xfrm>
            <a:off x="584950" y="3400750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584950" y="3494950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584950" y="3589150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0"/>
          <p:cNvSpPr/>
          <p:nvPr/>
        </p:nvSpPr>
        <p:spPr>
          <a:xfrm>
            <a:off x="584950" y="3687550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 txBox="1"/>
          <p:nvPr/>
        </p:nvSpPr>
        <p:spPr>
          <a:xfrm>
            <a:off x="571500" y="4202200"/>
            <a:ext cx="712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this system, we have 20 partitions no matter how many nodes there are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Take all of the white chunks from each server and pass them to the new server!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6248400" y="1369500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6248400" y="1463700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/>
          <p:nvPr/>
        </p:nvSpPr>
        <p:spPr>
          <a:xfrm>
            <a:off x="6248400" y="1557900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6248400" y="1652100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6248400" y="1943100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6248400" y="2037300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6248400" y="2131500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6248400" y="2225700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6248400" y="2508300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/>
          <p:nvPr/>
        </p:nvSpPr>
        <p:spPr>
          <a:xfrm>
            <a:off x="6248400" y="2602500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6248400" y="2696700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6248400" y="2790900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6248400" y="3023450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6248400" y="3117650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6248400" y="3211850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6248400" y="3306050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6248400" y="3563625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6248400" y="3657825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6248400" y="3752025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6248400" y="3846225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" name="Google Shape;258;p30"/>
          <p:cNvCxnSpPr/>
          <p:nvPr/>
        </p:nvCxnSpPr>
        <p:spPr>
          <a:xfrm>
            <a:off x="2064125" y="2581825"/>
            <a:ext cx="3698100" cy="20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Number of Partitions - Considerations</a:t>
            </a:r>
            <a:endParaRPr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a number of partitions that is reasonable: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too low, each partition will get too big and we will not be able to scale the application further (additionally transferring the partition to another node will take a super long time)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too high, there will be a lot of overhead on disk devoted to each partition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your dataset is going to vary significantly in the future, maybe this isn’t for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partitioning?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large systems, we are dealing with tons of data, and as a result tables may become too big/perform too many queries for one single machine.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Partitioning</a:t>
            </a:r>
            <a:r>
              <a:rPr lang="en"/>
              <a:t> is splitting this table up into many chunks to go on various database nodes.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Partitioning is often used in conjunction with replication.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Partitioning	</a:t>
            </a:r>
            <a:endParaRPr/>
          </a:p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Certain databases will adjust partition ranges dynamically so that they can reduce hot spots as the data access patterns change over time: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a partition becomes too big, it is split into two pieces and one is assigned to another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dynamic partitioning is not good because if the database incorrectly assumes a node is down, when there is actually just a slow network, it will repartition leading to more strain on the network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number of partitions per node	</a:t>
            </a:r>
            <a:endParaRPr/>
          </a:p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node has a certain number of partitions on it which grow in size proportionally to the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new node joins the cluster it will split some of the partitions on existing nodes into two </a:t>
            </a:r>
            <a:r>
              <a:rPr lang="en"/>
              <a:t>pieces</a:t>
            </a:r>
            <a:r>
              <a:rPr lang="en"/>
              <a:t>, and take those for itself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similar to consistent hashing algorithm to avoid unfair data splits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Sharding Summary	</a:t>
            </a:r>
            <a:endParaRPr/>
          </a:p>
        </p:txBody>
      </p:sp>
      <p:sp>
        <p:nvSpPr>
          <p:cNvPr id="282" name="Google Shape;28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Unlike replication, which is always important to have (to increase availability), partitioning adds a lot of complexity to a system and should mainly only be used when the dataset has gotten big enough that putting the whole table on a single node is infeasible.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4"/>
          <p:cNvSpPr txBox="1"/>
          <p:nvPr/>
        </p:nvSpPr>
        <p:spPr>
          <a:xfrm>
            <a:off x="383250" y="2669250"/>
            <a:ext cx="2965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Generally requires some sort of </a:t>
            </a:r>
            <a:r>
              <a:rPr lang="en">
                <a:solidFill>
                  <a:schemeClr val="lt2"/>
                </a:solidFill>
              </a:rPr>
              <a:t>coordination</a:t>
            </a:r>
            <a:r>
              <a:rPr lang="en">
                <a:solidFill>
                  <a:schemeClr val="lt2"/>
                </a:solidFill>
              </a:rPr>
              <a:t> service or gossip protocol in order to keep track of which range corresponds to which partition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84" name="Google Shape;2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950" y="2669250"/>
            <a:ext cx="4006099" cy="17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Sharding Summary Continued</a:t>
            </a:r>
            <a:endParaRPr/>
          </a:p>
        </p:txBody>
      </p:sp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311700" y="1152475"/>
            <a:ext cx="8520600" cy="3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Partitioning Methodology: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Key ranges are better when we need to perform range queries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Key hash ranges are better when we want to more evenly distribute data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Index Choices: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Local indexes optimize for write speed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Global indexes optimize for read speed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Rebalancing Choices: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Fixed number of partitions is simpler to reason about, but requires choosing a good number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changing number of partitions may scale better, but doing so automatically may lead to </a:t>
            </a:r>
            <a:r>
              <a:rPr lang="en" sz="1400"/>
              <a:t>unnecessarily</a:t>
            </a:r>
            <a:r>
              <a:rPr lang="en" sz="1400"/>
              <a:t> rebalancing and putting extra stress on our databases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of partitioning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each node we want: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relatively similar amount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relatively similar amount of reads/and writes to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we are unable to achieve this, certain nodes will be overloaded relative to others, known as </a:t>
            </a:r>
            <a:r>
              <a:rPr lang="en">
                <a:solidFill>
                  <a:schemeClr val="dk1"/>
                </a:solidFill>
              </a:rPr>
              <a:t>hot spots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Methodologies for partitioning	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ranges of keys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ranges of the hash of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do not take a hash of the key and then do a modulo with the number of nodes, as this will cause the location of every key to change if a partition node is added or removed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Range Partitioning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2144800" y="1152475"/>
            <a:ext cx="668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necessarily even ranges, of keys, some ranges may be hotter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keys sorted within a partition to best support range queries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2198600" y="2655775"/>
            <a:ext cx="3919800" cy="2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Pros: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Simple and allows for effective range queries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Cons: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Have to actually determine the ranges to make sure they are relatively even in data and load (can be done manually or by database)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Can easily lead to hotspots (if for example partitioning by range of timestamps)</a:t>
            </a:r>
            <a:endParaRPr sz="1200">
              <a:solidFill>
                <a:schemeClr val="lt2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399998">
            <a:off x="-825788" y="2286514"/>
            <a:ext cx="3844225" cy="145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Range Partitioning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Take a hash of the key, and put it into the proper partition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375" y="19711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375" y="264227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375" y="335272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1082475" y="2057400"/>
            <a:ext cx="7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:f22476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517700" y="2685400"/>
            <a:ext cx="14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</a:t>
            </a:r>
            <a:r>
              <a:rPr lang="en">
                <a:solidFill>
                  <a:schemeClr val="dk1"/>
                </a:solidFill>
              </a:rPr>
              <a:t>22476:r91mbb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1082475" y="3313400"/>
            <a:ext cx="11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r91mbb: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Range Partitioning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Take a hash of the key, and put it into the proper partition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375" y="19711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375" y="264227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375" y="335272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1082475" y="2057400"/>
            <a:ext cx="7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:f22476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17700" y="2685400"/>
            <a:ext cx="14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f22476:r91mbb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1082475" y="3313400"/>
            <a:ext cx="11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r91mbb: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5728450" y="1795175"/>
            <a:ext cx="10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jordan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728450" y="2354188"/>
            <a:ext cx="14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</a:t>
            </a:r>
            <a:r>
              <a:rPr lang="en">
                <a:solidFill>
                  <a:schemeClr val="dk1"/>
                </a:solidFill>
              </a:rPr>
              <a:t>ash function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797925" y="2913200"/>
            <a:ext cx="10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po23av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 flipH="1">
            <a:off x="6017675" y="2042400"/>
            <a:ext cx="6600" cy="44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9"/>
          <p:cNvCxnSpPr/>
          <p:nvPr/>
        </p:nvCxnSpPr>
        <p:spPr>
          <a:xfrm flipH="1">
            <a:off x="6017675" y="2638075"/>
            <a:ext cx="6600" cy="44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Range Partitioning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Take a hash of the key, and put it into the proper partition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375" y="19711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375" y="264227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375" y="335272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1082475" y="2057400"/>
            <a:ext cx="7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:f22476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517700" y="2685400"/>
            <a:ext cx="14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f22476:r91mbb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1082475" y="3313400"/>
            <a:ext cx="11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r91mbb: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5728450" y="1795175"/>
            <a:ext cx="10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jordan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5728450" y="2354188"/>
            <a:ext cx="14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hash function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5797925" y="2913200"/>
            <a:ext cx="10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po23av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6" name="Google Shape;126;p20"/>
          <p:cNvCxnSpPr/>
          <p:nvPr/>
        </p:nvCxnSpPr>
        <p:spPr>
          <a:xfrm flipH="1">
            <a:off x="6017675" y="2042400"/>
            <a:ext cx="6600" cy="44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0"/>
          <p:cNvCxnSpPr/>
          <p:nvPr/>
        </p:nvCxnSpPr>
        <p:spPr>
          <a:xfrm flipH="1">
            <a:off x="6017675" y="2638075"/>
            <a:ext cx="6600" cy="44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0"/>
          <p:cNvCxnSpPr>
            <a:stCxn id="125" idx="1"/>
          </p:cNvCxnSpPr>
          <p:nvPr/>
        </p:nvCxnSpPr>
        <p:spPr>
          <a:xfrm rot="10800000">
            <a:off x="2714225" y="2932700"/>
            <a:ext cx="3083700" cy="180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Range Partitioning Tradeoffs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Keys are evenly distributed between nodes (assuming good hash function)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more range queries on the partition key, have to check every partition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key has a lot of activity will still lead to hot spots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