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43478B-B3A1-4CEC-A187-8971CD8D1E62}">
  <a:tblStyle styleId="{3C43478B-B3A1-4CEC-A187-8971CD8D1E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09ed8865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09ed8865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09ed8865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09ed8865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09ed8865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09ed8865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09ed8865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09ed8865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09ed8865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09ed8865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09ed8865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09ed8865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09ed8865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09ed8865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09ed8865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09ed8865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09ed8865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09ed8865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09ed8865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09ed8865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09ed886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09ed886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09ed8865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09ed8865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09ed8865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09ed8865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09ed8865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09ed8865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09ed8865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09ed8865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09ed8865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09ed8865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09ed8865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09ed8865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09ed8865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09ed8865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09ed8865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09ed8865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09ed886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09ed886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09ed8865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09ed8865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09ed8865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09ed8865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09ed8865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09ed8865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09ed8865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09ed8865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09ed8865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09ed8865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Transactions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 Range Locking</a:t>
            </a:r>
            <a:endParaRPr/>
          </a:p>
        </p:txBody>
      </p:sp>
      <p:sp>
        <p:nvSpPr>
          <p:cNvPr id="111" name="Google Shape;111;p22"/>
          <p:cNvSpPr txBox="1"/>
          <p:nvPr>
            <p:ph idx="1" type="body"/>
          </p:nvPr>
        </p:nvSpPr>
        <p:spPr>
          <a:xfrm>
            <a:off x="311700" y="126005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want to book the Oval office for Tuesday, so we would write a query to put a predicate lock on all Oval Office meetings for Tuesday.  But this could take a while - instead we could just use our index to put a lock on all Oval Office meetings quickly, since it is a superset of those in the Oval Office and on Tuesday.</a:t>
            </a:r>
            <a:endParaRPr/>
          </a:p>
        </p:txBody>
      </p:sp>
      <p:graphicFrame>
        <p:nvGraphicFramePr>
          <p:cNvPr id="112" name="Google Shape;112;p22"/>
          <p:cNvGraphicFramePr/>
          <p:nvPr/>
        </p:nvGraphicFramePr>
        <p:xfrm>
          <a:off x="400800" y="1229275"/>
          <a:ext cx="3000000" cy="3000000"/>
        </p:xfrm>
        <a:graphic>
          <a:graphicData uri="http://schemas.openxmlformats.org/drawingml/2006/table">
            <a:tbl>
              <a:tblPr>
                <a:noFill/>
                <a:tableStyleId>{3C43478B-B3A1-4CEC-A187-8971CD8D1E62}</a:tableStyleId>
              </a:tblPr>
              <a:tblGrid>
                <a:gridCol w="382850"/>
                <a:gridCol w="2413000"/>
                <a:gridCol w="24130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Meeting Room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Day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Your mom’s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Everyday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highlight>
                            <a:srgbClr val="CC4125"/>
                          </a:highlight>
                        </a:rPr>
                        <a:t>2</a:t>
                      </a:r>
                      <a:endParaRPr>
                        <a:solidFill>
                          <a:schemeClr val="dk1"/>
                        </a:solidFill>
                        <a:highlight>
                          <a:srgbClr val="CC4125"/>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CC4125"/>
                          </a:highlight>
                        </a:rPr>
                        <a:t>The Oval Office</a:t>
                      </a:r>
                      <a:endParaRPr>
                        <a:solidFill>
                          <a:schemeClr val="dk1"/>
                        </a:solidFill>
                        <a:highlight>
                          <a:srgbClr val="CC4125"/>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CC4125"/>
                          </a:highlight>
                        </a:rPr>
                        <a:t>Monday</a:t>
                      </a:r>
                      <a:endParaRPr>
                        <a:solidFill>
                          <a:schemeClr val="dk1"/>
                        </a:solidFill>
                        <a:highlight>
                          <a:srgbClr val="CC4125"/>
                        </a:highlight>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highlight>
                            <a:srgbClr val="CC4125"/>
                          </a:highlight>
                        </a:rPr>
                        <a:t>3</a:t>
                      </a:r>
                      <a:endParaRPr>
                        <a:solidFill>
                          <a:schemeClr val="dk1"/>
                        </a:solidFill>
                        <a:highlight>
                          <a:srgbClr val="CC4125"/>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CC4125"/>
                          </a:highlight>
                        </a:rPr>
                        <a:t>The Oval Office</a:t>
                      </a:r>
                      <a:endParaRPr>
                        <a:solidFill>
                          <a:schemeClr val="dk1"/>
                        </a:solidFill>
                        <a:highlight>
                          <a:srgbClr val="CC4125"/>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CC4125"/>
                          </a:highlight>
                        </a:rPr>
                        <a:t>Wednesday</a:t>
                      </a:r>
                      <a:endParaRPr>
                        <a:solidFill>
                          <a:schemeClr val="dk1"/>
                        </a:solidFill>
                        <a:highlight>
                          <a:srgbClr val="CC4125"/>
                        </a:highlight>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Google HQ</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Friday</a:t>
                      </a:r>
                      <a:endParaRPr>
                        <a:solidFill>
                          <a:schemeClr val="dk1"/>
                        </a:solidFill>
                      </a:endParaRPr>
                    </a:p>
                  </a:txBody>
                  <a:tcPr marT="91425" marB="91425" marR="91425" marL="91425"/>
                </a:tc>
              </a:tr>
            </a:tbl>
          </a:graphicData>
        </a:graphic>
      </p:graphicFrame>
      <p:graphicFrame>
        <p:nvGraphicFramePr>
          <p:cNvPr id="113" name="Google Shape;113;p22"/>
          <p:cNvGraphicFramePr/>
          <p:nvPr/>
        </p:nvGraphicFramePr>
        <p:xfrm>
          <a:off x="5840500" y="1229275"/>
          <a:ext cx="3000000" cy="3000000"/>
        </p:xfrm>
        <a:graphic>
          <a:graphicData uri="http://schemas.openxmlformats.org/drawingml/2006/table">
            <a:tbl>
              <a:tblPr>
                <a:noFill/>
                <a:tableStyleId>{3C43478B-B3A1-4CEC-A187-8971CD8D1E62}</a:tableStyleId>
              </a:tblPr>
              <a:tblGrid>
                <a:gridCol w="1394000"/>
                <a:gridCol w="1059925"/>
              </a:tblGrid>
              <a:tr h="381000">
                <a:tc>
                  <a:txBody>
                    <a:bodyPr/>
                    <a:lstStyle/>
                    <a:p>
                      <a:pPr indent="0" lvl="0" marL="0" rtl="0" algn="l">
                        <a:spcBef>
                          <a:spcPts val="0"/>
                        </a:spcBef>
                        <a:spcAft>
                          <a:spcPts val="0"/>
                        </a:spcAft>
                        <a:buNone/>
                      </a:pPr>
                      <a:r>
                        <a:rPr lang="en">
                          <a:solidFill>
                            <a:schemeClr val="dk1"/>
                          </a:solidFill>
                        </a:rPr>
                        <a:t>Your mom’s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Oval Office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2, 3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Google HQ</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20" name="Google Shape;120;p23"/>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a:t>
            </a:r>
            <a:r>
              <a:rPr lang="en">
                <a:solidFill>
                  <a:schemeClr val="dk1"/>
                </a:solidFill>
              </a:rPr>
              <a:t>ordan_attractiveness: 8</a:t>
            </a:r>
            <a:endParaRPr>
              <a:solidFill>
                <a:schemeClr val="dk1"/>
              </a:solidFill>
            </a:endParaRPr>
          </a:p>
          <a:p>
            <a:pPr indent="0" lvl="0" marL="0" rtl="0" algn="l">
              <a:spcBef>
                <a:spcPts val="0"/>
              </a:spcBef>
              <a:spcAft>
                <a:spcPts val="0"/>
              </a:spcAft>
              <a:buNone/>
            </a:pPr>
            <a:r>
              <a:rPr lang="en">
                <a:solidFill>
                  <a:schemeClr val="dk1"/>
                </a:solidFill>
              </a:rPr>
              <a:t>s</a:t>
            </a:r>
            <a:r>
              <a:rPr lang="en">
                <a:solidFill>
                  <a:schemeClr val="dk1"/>
                </a:solidFill>
              </a:rPr>
              <a:t>hared_lock: []</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27" name="Google Shape;127;p24"/>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8</a:t>
            </a:r>
            <a:endParaRPr>
              <a:solidFill>
                <a:schemeClr val="dk1"/>
              </a:solidFill>
            </a:endParaRPr>
          </a:p>
          <a:p>
            <a:pPr indent="0" lvl="0" marL="0" rtl="0" algn="l">
              <a:spcBef>
                <a:spcPts val="0"/>
              </a:spcBef>
              <a:spcAft>
                <a:spcPts val="0"/>
              </a:spcAft>
              <a:buNone/>
            </a:pPr>
            <a:r>
              <a:rPr lang="en">
                <a:solidFill>
                  <a:schemeClr val="dk1"/>
                </a:solidFill>
              </a:rPr>
              <a:t>shared_lock: []</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
        <p:nvSpPr>
          <p:cNvPr id="128" name="Google Shape;128;p24"/>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T1: read jordan_attractiveness then add 1 to it</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35" name="Google Shape;135;p25"/>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8</a:t>
            </a:r>
            <a:endParaRPr>
              <a:solidFill>
                <a:schemeClr val="dk1"/>
              </a:solidFill>
            </a:endParaRPr>
          </a:p>
          <a:p>
            <a:pPr indent="0" lvl="0" marL="0" rtl="0" algn="l">
              <a:spcBef>
                <a:spcPts val="0"/>
              </a:spcBef>
              <a:spcAft>
                <a:spcPts val="0"/>
              </a:spcAft>
              <a:buNone/>
            </a:pPr>
            <a:r>
              <a:rPr lang="en">
                <a:solidFill>
                  <a:schemeClr val="dk1"/>
                </a:solidFill>
              </a:rPr>
              <a:t>shared_lock: [T1]</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
        <p:nvSpPr>
          <p:cNvPr id="136" name="Google Shape;136;p25"/>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T1: read jordan_attractiveness then add 1 to it</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43" name="Google Shape;143;p26"/>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8</a:t>
            </a:r>
            <a:endParaRPr>
              <a:solidFill>
                <a:schemeClr val="dk1"/>
              </a:solidFill>
            </a:endParaRPr>
          </a:p>
          <a:p>
            <a:pPr indent="0" lvl="0" marL="0" rtl="0" algn="l">
              <a:spcBef>
                <a:spcPts val="0"/>
              </a:spcBef>
              <a:spcAft>
                <a:spcPts val="0"/>
              </a:spcAft>
              <a:buNone/>
            </a:pPr>
            <a:r>
              <a:rPr lang="en">
                <a:solidFill>
                  <a:schemeClr val="dk1"/>
                </a:solidFill>
              </a:rPr>
              <a:t>shared_lock: [T1]</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
        <p:nvSpPr>
          <p:cNvPr id="144" name="Google Shape;144;p26"/>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T1: read jordan_attractiveness then add 1 to it</a:t>
            </a:r>
            <a:endParaRPr>
              <a:solidFill>
                <a:schemeClr val="dk1"/>
              </a:solidFill>
            </a:endParaRPr>
          </a:p>
        </p:txBody>
      </p:sp>
      <p:sp>
        <p:nvSpPr>
          <p:cNvPr id="145" name="Google Shape;145;p26"/>
          <p:cNvSpPr txBox="1"/>
          <p:nvPr/>
        </p:nvSpPr>
        <p:spPr>
          <a:xfrm>
            <a:off x="2841775" y="31210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T2: read jordan_attractiveness then add 1 to it</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52" name="Google Shape;152;p27"/>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8</a:t>
            </a:r>
            <a:endParaRPr>
              <a:solidFill>
                <a:schemeClr val="dk1"/>
              </a:solidFill>
            </a:endParaRPr>
          </a:p>
          <a:p>
            <a:pPr indent="0" lvl="0" marL="0" rtl="0" algn="l">
              <a:spcBef>
                <a:spcPts val="0"/>
              </a:spcBef>
              <a:spcAft>
                <a:spcPts val="0"/>
              </a:spcAft>
              <a:buNone/>
            </a:pPr>
            <a:r>
              <a:rPr lang="en">
                <a:solidFill>
                  <a:schemeClr val="dk1"/>
                </a:solidFill>
              </a:rPr>
              <a:t>shared_lock: [T1, T2]</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
        <p:nvSpPr>
          <p:cNvPr id="153" name="Google Shape;153;p27"/>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T1: read jordan_attractiveness then add 1 to it</a:t>
            </a:r>
            <a:endParaRPr>
              <a:solidFill>
                <a:schemeClr val="dk1"/>
              </a:solidFill>
            </a:endParaRPr>
          </a:p>
        </p:txBody>
      </p:sp>
      <p:sp>
        <p:nvSpPr>
          <p:cNvPr id="154" name="Google Shape;154;p27"/>
          <p:cNvSpPr txBox="1"/>
          <p:nvPr/>
        </p:nvSpPr>
        <p:spPr>
          <a:xfrm>
            <a:off x="2841775" y="31210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T2: read jordan_attractiveness then add 1 to it</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61" name="Google Shape;161;p28"/>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8</a:t>
            </a:r>
            <a:endParaRPr>
              <a:solidFill>
                <a:schemeClr val="dk1"/>
              </a:solidFill>
            </a:endParaRPr>
          </a:p>
          <a:p>
            <a:pPr indent="0" lvl="0" marL="0" rtl="0" algn="l">
              <a:spcBef>
                <a:spcPts val="0"/>
              </a:spcBef>
              <a:spcAft>
                <a:spcPts val="0"/>
              </a:spcAft>
              <a:buNone/>
            </a:pPr>
            <a:r>
              <a:rPr lang="en">
                <a:solidFill>
                  <a:schemeClr val="dk1"/>
                </a:solidFill>
              </a:rPr>
              <a:t>shared_lock: [T1, T2]</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
        <p:nvSpPr>
          <p:cNvPr id="162" name="Google Shape;162;p28"/>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T1: read jordan_attractiveness then add 1 to it</a:t>
            </a:r>
            <a:endParaRPr>
              <a:solidFill>
                <a:schemeClr val="dk1"/>
              </a:solidFill>
            </a:endParaRPr>
          </a:p>
        </p:txBody>
      </p:sp>
      <p:sp>
        <p:nvSpPr>
          <p:cNvPr id="163" name="Google Shape;163;p28"/>
          <p:cNvSpPr txBox="1"/>
          <p:nvPr/>
        </p:nvSpPr>
        <p:spPr>
          <a:xfrm>
            <a:off x="2841775" y="31210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T2: read jordan_attractiveness then add 1 to it</a:t>
            </a:r>
            <a:endParaRPr>
              <a:solidFill>
                <a:schemeClr val="dk1"/>
              </a:solidFill>
            </a:endParaRPr>
          </a:p>
        </p:txBody>
      </p:sp>
      <p:sp>
        <p:nvSpPr>
          <p:cNvPr id="164" name="Google Shape;164;p28"/>
          <p:cNvSpPr txBox="1"/>
          <p:nvPr/>
        </p:nvSpPr>
        <p:spPr>
          <a:xfrm>
            <a:off x="423575" y="3724800"/>
            <a:ext cx="4323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4125"/>
                </a:solidFill>
              </a:rPr>
              <a:t>Deadlock!  Both transactions want the exclusive lock but neither can get it because multiple transactions are holding the shared lock</a:t>
            </a:r>
            <a:endParaRPr>
              <a:solidFill>
                <a:srgbClr val="CC412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70" name="Google Shape;17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71" name="Google Shape;171;p29"/>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8</a:t>
            </a:r>
            <a:endParaRPr>
              <a:solidFill>
                <a:schemeClr val="dk1"/>
              </a:solidFill>
            </a:endParaRPr>
          </a:p>
          <a:p>
            <a:pPr indent="0" lvl="0" marL="0" rtl="0" algn="l">
              <a:spcBef>
                <a:spcPts val="0"/>
              </a:spcBef>
              <a:spcAft>
                <a:spcPts val="0"/>
              </a:spcAft>
              <a:buNone/>
            </a:pPr>
            <a:r>
              <a:rPr lang="en">
                <a:solidFill>
                  <a:schemeClr val="dk1"/>
                </a:solidFill>
              </a:rPr>
              <a:t>shared_lock: [T1]</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
        <p:nvSpPr>
          <p:cNvPr id="172" name="Google Shape;172;p29"/>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T1: read jordan_attractiveness then add 1 to it</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78" name="Google Shape;17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79" name="Google Shape;179;p30"/>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8</a:t>
            </a:r>
            <a:endParaRPr>
              <a:solidFill>
                <a:schemeClr val="dk1"/>
              </a:solidFill>
            </a:endParaRPr>
          </a:p>
          <a:p>
            <a:pPr indent="0" lvl="0" marL="0" rtl="0" algn="l">
              <a:spcBef>
                <a:spcPts val="0"/>
              </a:spcBef>
              <a:spcAft>
                <a:spcPts val="0"/>
              </a:spcAft>
              <a:buNone/>
            </a:pPr>
            <a:r>
              <a:rPr lang="en">
                <a:solidFill>
                  <a:schemeClr val="dk1"/>
                </a:solidFill>
              </a:rPr>
              <a:t>shared_lock: []</a:t>
            </a:r>
            <a:endParaRPr>
              <a:solidFill>
                <a:schemeClr val="dk1"/>
              </a:solidFill>
            </a:endParaRPr>
          </a:p>
          <a:p>
            <a:pPr indent="0" lvl="0" marL="0" rtl="0" algn="l">
              <a:spcBef>
                <a:spcPts val="0"/>
              </a:spcBef>
              <a:spcAft>
                <a:spcPts val="0"/>
              </a:spcAft>
              <a:buNone/>
            </a:pPr>
            <a:r>
              <a:rPr lang="en">
                <a:solidFill>
                  <a:schemeClr val="dk1"/>
                </a:solidFill>
              </a:rPr>
              <a:t>exclusive_lock: [T1]</a:t>
            </a:r>
            <a:endParaRPr>
              <a:solidFill>
                <a:schemeClr val="dk1"/>
              </a:solidFill>
            </a:endParaRPr>
          </a:p>
        </p:txBody>
      </p:sp>
      <p:sp>
        <p:nvSpPr>
          <p:cNvPr id="180" name="Google Shape;180;p30"/>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T1: read jordan_attractiveness then add 1 to it</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86" name="Google Shape;18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87" name="Google Shape;187;p31"/>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9</a:t>
            </a:r>
            <a:endParaRPr>
              <a:solidFill>
                <a:schemeClr val="dk1"/>
              </a:solidFill>
            </a:endParaRPr>
          </a:p>
          <a:p>
            <a:pPr indent="0" lvl="0" marL="0" rtl="0" algn="l">
              <a:spcBef>
                <a:spcPts val="0"/>
              </a:spcBef>
              <a:spcAft>
                <a:spcPts val="0"/>
              </a:spcAft>
              <a:buNone/>
            </a:pPr>
            <a:r>
              <a:rPr lang="en">
                <a:solidFill>
                  <a:schemeClr val="dk1"/>
                </a:solidFill>
              </a:rPr>
              <a:t>shared_lock: []</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
        <p:nvSpPr>
          <p:cNvPr id="188" name="Google Shape;188;p31"/>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T2: read jordan_attractiveness then add 1 to it</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transactions?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Transactions</a:t>
            </a:r>
            <a:r>
              <a:rPr lang="en"/>
              <a:t> are an abstraction used by some databases that provide </a:t>
            </a:r>
            <a:r>
              <a:rPr lang="en">
                <a:solidFill>
                  <a:schemeClr val="dk1"/>
                </a:solidFill>
              </a:rPr>
              <a:t>ACID</a:t>
            </a:r>
            <a:r>
              <a:rPr lang="en"/>
              <a:t> guarantees about queries - each write in the transaction will either be committed or aborted entirely without any side effects</a:t>
            </a:r>
            <a:endParaRPr/>
          </a:p>
          <a:p>
            <a:pPr indent="0" lvl="0" marL="0" rtl="0" algn="l">
              <a:spcBef>
                <a:spcPts val="1200"/>
              </a:spcBef>
              <a:spcAft>
                <a:spcPts val="0"/>
              </a:spcAft>
              <a:buNone/>
            </a:pPr>
            <a:r>
              <a:rPr lang="en">
                <a:solidFill>
                  <a:schemeClr val="dk1"/>
                </a:solidFill>
              </a:rPr>
              <a:t>ACID</a:t>
            </a:r>
            <a:r>
              <a:rPr lang="en"/>
              <a:t>: Atomicity, Consistency, Isolation, Durability</a:t>
            </a:r>
            <a:endParaRPr sz="1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94" name="Google Shape;19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95" name="Google Shape;195;p32"/>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9</a:t>
            </a:r>
            <a:endParaRPr>
              <a:solidFill>
                <a:schemeClr val="dk1"/>
              </a:solidFill>
            </a:endParaRPr>
          </a:p>
          <a:p>
            <a:pPr indent="0" lvl="0" marL="0" rtl="0" algn="l">
              <a:spcBef>
                <a:spcPts val="0"/>
              </a:spcBef>
              <a:spcAft>
                <a:spcPts val="0"/>
              </a:spcAft>
              <a:buNone/>
            </a:pPr>
            <a:r>
              <a:rPr lang="en">
                <a:solidFill>
                  <a:schemeClr val="dk1"/>
                </a:solidFill>
              </a:rPr>
              <a:t>shared_lock: [T2]</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
        <p:nvSpPr>
          <p:cNvPr id="196" name="Google Shape;196;p32"/>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T2: read jordan_attractiveness then add 1 to it</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202" name="Google Shape;20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203" name="Google Shape;203;p33"/>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9</a:t>
            </a:r>
            <a:endParaRPr>
              <a:solidFill>
                <a:schemeClr val="dk1"/>
              </a:solidFill>
            </a:endParaRPr>
          </a:p>
          <a:p>
            <a:pPr indent="0" lvl="0" marL="0" rtl="0" algn="l">
              <a:spcBef>
                <a:spcPts val="0"/>
              </a:spcBef>
              <a:spcAft>
                <a:spcPts val="0"/>
              </a:spcAft>
              <a:buNone/>
            </a:pPr>
            <a:r>
              <a:rPr lang="en">
                <a:solidFill>
                  <a:schemeClr val="dk1"/>
                </a:solidFill>
              </a:rPr>
              <a:t>shared_lock: []</a:t>
            </a:r>
            <a:endParaRPr>
              <a:solidFill>
                <a:schemeClr val="dk1"/>
              </a:solidFill>
            </a:endParaRPr>
          </a:p>
          <a:p>
            <a:pPr indent="0" lvl="0" marL="0" rtl="0" algn="l">
              <a:spcBef>
                <a:spcPts val="0"/>
              </a:spcBef>
              <a:spcAft>
                <a:spcPts val="0"/>
              </a:spcAft>
              <a:buNone/>
            </a:pPr>
            <a:r>
              <a:rPr lang="en">
                <a:solidFill>
                  <a:schemeClr val="dk1"/>
                </a:solidFill>
              </a:rPr>
              <a:t>exclusive_lock: [T2]</a:t>
            </a:r>
            <a:endParaRPr>
              <a:solidFill>
                <a:schemeClr val="dk1"/>
              </a:solidFill>
            </a:endParaRPr>
          </a:p>
        </p:txBody>
      </p:sp>
      <p:sp>
        <p:nvSpPr>
          <p:cNvPr id="204" name="Google Shape;204;p33"/>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T2: read jordan_attractiveness then add 1 to it</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210" name="Google Shape;21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211" name="Google Shape;211;p34"/>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10</a:t>
            </a:r>
            <a:endParaRPr>
              <a:solidFill>
                <a:schemeClr val="dk1"/>
              </a:solidFill>
            </a:endParaRPr>
          </a:p>
          <a:p>
            <a:pPr indent="0" lvl="0" marL="0" rtl="0" algn="l">
              <a:spcBef>
                <a:spcPts val="0"/>
              </a:spcBef>
              <a:spcAft>
                <a:spcPts val="0"/>
              </a:spcAft>
              <a:buNone/>
            </a:pPr>
            <a:r>
              <a:rPr lang="en">
                <a:solidFill>
                  <a:schemeClr val="dk1"/>
                </a:solidFill>
              </a:rPr>
              <a:t>shared_lock: []</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Serializable Snapshot Isolation</a:t>
            </a:r>
            <a:endParaRPr/>
          </a:p>
        </p:txBody>
      </p:sp>
      <p:sp>
        <p:nvSpPr>
          <p:cNvPr id="217" name="Google Shape;21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Idea: Let everything run concurrently as if there was no locking, and only revert a transaction if a </a:t>
            </a:r>
            <a:r>
              <a:rPr lang="en"/>
              <a:t>concurrency</a:t>
            </a:r>
            <a:r>
              <a:rPr lang="en"/>
              <a:t> bug has been detected.</a:t>
            </a:r>
            <a:endParaRPr/>
          </a:p>
          <a:p>
            <a:pPr indent="0" lvl="0" marL="0" rtl="0" algn="l">
              <a:spcBef>
                <a:spcPts val="1200"/>
              </a:spcBef>
              <a:spcAft>
                <a:spcPts val="0"/>
              </a:spcAft>
              <a:buNone/>
            </a:pPr>
            <a:r>
              <a:rPr lang="en"/>
              <a:t>All reads occur from a snapshot of the </a:t>
            </a:r>
            <a:r>
              <a:rPr lang="en"/>
              <a:t>database:</a:t>
            </a:r>
            <a:endParaRPr/>
          </a:p>
          <a:p>
            <a:pPr indent="-342900" lvl="0" marL="457200" rtl="0" algn="l">
              <a:spcBef>
                <a:spcPts val="1200"/>
              </a:spcBef>
              <a:spcAft>
                <a:spcPts val="0"/>
              </a:spcAft>
              <a:buSzPts val="1800"/>
              <a:buChar char="●"/>
            </a:pPr>
            <a:r>
              <a:rPr lang="en"/>
              <a:t>If an uncommitted write occurred before the read, need to check if that write has since been committed by the time we want to make our write (abort if so)</a:t>
            </a:r>
            <a:endParaRPr/>
          </a:p>
          <a:p>
            <a:pPr indent="-342900" lvl="0" marL="457200" rtl="0" algn="l">
              <a:spcBef>
                <a:spcPts val="0"/>
              </a:spcBef>
              <a:spcAft>
                <a:spcPts val="0"/>
              </a:spcAft>
              <a:buSzPts val="1800"/>
              <a:buChar char="●"/>
            </a:pPr>
            <a:r>
              <a:rPr lang="en"/>
              <a:t>Keep track of which transactions have read an item, and if another transaction writes to said item, abort all of the transactions that read it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Serializable Snapshot Isolation Evaluated</a:t>
            </a:r>
            <a:endParaRPr/>
          </a:p>
        </p:txBody>
      </p:sp>
      <p:sp>
        <p:nvSpPr>
          <p:cNvPr id="223" name="Google Shape;22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42900" lvl="0" marL="457200" rtl="0" algn="l">
              <a:spcBef>
                <a:spcPts val="1200"/>
              </a:spcBef>
              <a:spcAft>
                <a:spcPts val="0"/>
              </a:spcAft>
              <a:buSzPts val="1800"/>
              <a:buChar char="●"/>
            </a:pPr>
            <a:r>
              <a:rPr lang="en"/>
              <a:t>If not many concurrency issues on the dataset, far faster than 2 phase locking, as it just allows the threads to run uninhibited by locks</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If many transactions are resulting in concurrency bugs, there will be many retries, and as a result 2 phase locking may be better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Transactions Conclusion</a:t>
            </a:r>
            <a:endParaRPr/>
          </a:p>
        </p:txBody>
      </p:sp>
      <p:sp>
        <p:nvSpPr>
          <p:cNvPr id="229" name="Google Shape;22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Transactions are a potentially very useful abstraction of multiple operations that needed to be bundled together in a database.  They either all succeed, or all fail (with no side effects).  However, they come at a great performance cost, and as a result many databases have chosen to implement weaker forms of isolation, which we will discuss in the next video.</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Isolation Implementations Conclusion</a:t>
            </a:r>
            <a:endParaRPr/>
          </a:p>
        </p:txBody>
      </p:sp>
      <p:sp>
        <p:nvSpPr>
          <p:cNvPr id="235" name="Google Shape;23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Actual Serial Execution:</a:t>
            </a:r>
            <a:endParaRPr sz="1400"/>
          </a:p>
          <a:p>
            <a:pPr indent="-317500" lvl="0" marL="457200" rtl="0" algn="l">
              <a:spcBef>
                <a:spcPts val="1200"/>
              </a:spcBef>
              <a:spcAft>
                <a:spcPts val="0"/>
              </a:spcAft>
              <a:buSzPts val="1400"/>
              <a:buChar char="●"/>
            </a:pPr>
            <a:r>
              <a:rPr lang="en" sz="1400"/>
              <a:t>Very simple to implement and does not require any locks or reverting</a:t>
            </a:r>
            <a:endParaRPr sz="1400"/>
          </a:p>
          <a:p>
            <a:pPr indent="-317500" lvl="0" marL="457200" rtl="0" algn="l">
              <a:spcBef>
                <a:spcPts val="0"/>
              </a:spcBef>
              <a:spcAft>
                <a:spcPts val="0"/>
              </a:spcAft>
              <a:buSzPts val="1400"/>
              <a:buChar char="●"/>
            </a:pPr>
            <a:r>
              <a:rPr lang="en" sz="1400"/>
              <a:t>Throughput limited to single thread, have to keep data in memory, stored procedures</a:t>
            </a:r>
            <a:endParaRPr sz="1400"/>
          </a:p>
          <a:p>
            <a:pPr indent="0" lvl="0" marL="0" rtl="0" algn="l">
              <a:spcBef>
                <a:spcPts val="1200"/>
              </a:spcBef>
              <a:spcAft>
                <a:spcPts val="0"/>
              </a:spcAft>
              <a:buNone/>
            </a:pPr>
            <a:r>
              <a:rPr lang="en" sz="1400"/>
              <a:t>Two Phase Locking:</a:t>
            </a:r>
            <a:endParaRPr sz="1400"/>
          </a:p>
          <a:p>
            <a:pPr indent="-317500" lvl="0" marL="457200" rtl="0" algn="l">
              <a:spcBef>
                <a:spcPts val="1200"/>
              </a:spcBef>
              <a:spcAft>
                <a:spcPts val="0"/>
              </a:spcAft>
              <a:buSzPts val="1400"/>
              <a:buChar char="●"/>
            </a:pPr>
            <a:r>
              <a:rPr lang="en" sz="1400"/>
              <a:t>Implementation used in most database, for a long time actual serial execution was not possible</a:t>
            </a:r>
            <a:endParaRPr sz="1400"/>
          </a:p>
          <a:p>
            <a:pPr indent="-317500" lvl="0" marL="457200" rtl="0" algn="l">
              <a:spcBef>
                <a:spcPts val="0"/>
              </a:spcBef>
              <a:spcAft>
                <a:spcPts val="0"/>
              </a:spcAft>
              <a:buSzPts val="1400"/>
              <a:buChar char="●"/>
            </a:pPr>
            <a:r>
              <a:rPr lang="en" sz="1400"/>
              <a:t>Poor performance due to </a:t>
            </a:r>
            <a:r>
              <a:rPr lang="en" sz="1400"/>
              <a:t>unnecessary</a:t>
            </a:r>
            <a:r>
              <a:rPr lang="en" sz="1400"/>
              <a:t> locking (not all transactions that touch the same objects result in concurrency bugs) and frequent deadlocks</a:t>
            </a:r>
            <a:endParaRPr sz="1400"/>
          </a:p>
          <a:p>
            <a:pPr indent="0" lvl="0" marL="0" rtl="0" algn="l">
              <a:spcBef>
                <a:spcPts val="1200"/>
              </a:spcBef>
              <a:spcAft>
                <a:spcPts val="0"/>
              </a:spcAft>
              <a:buNone/>
            </a:pPr>
            <a:r>
              <a:rPr lang="en" sz="1400"/>
              <a:t>Serializable Snapshot Isolation:</a:t>
            </a:r>
            <a:endParaRPr sz="1400"/>
          </a:p>
          <a:p>
            <a:pPr indent="-317500" lvl="0" marL="457200" rtl="0" algn="l">
              <a:spcBef>
                <a:spcPts val="1200"/>
              </a:spcBef>
              <a:spcAft>
                <a:spcPts val="0"/>
              </a:spcAft>
              <a:buSzPts val="1400"/>
              <a:buChar char="●"/>
            </a:pPr>
            <a:r>
              <a:rPr lang="en" sz="1400"/>
              <a:t>Optimistic concurrency control leads to better performance than 2 phase locking in situations where concurrency bugs are infrequent, otherwise have to revert too many transactions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ACID explained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400">
                <a:solidFill>
                  <a:schemeClr val="dk1"/>
                </a:solidFill>
              </a:rPr>
              <a:t>Atomicity</a:t>
            </a:r>
            <a:r>
              <a:rPr lang="en" sz="1400"/>
              <a:t>: If a client makes several writes, but a fault occurs after only some of the writes are completed, the existing completed writes will be rolled back (can be implemented with write ahead log for crash recovery)</a:t>
            </a:r>
            <a:endParaRPr sz="1400"/>
          </a:p>
          <a:p>
            <a:pPr indent="0" lvl="0" marL="0" rtl="0" algn="l">
              <a:lnSpc>
                <a:spcPct val="95000"/>
              </a:lnSpc>
              <a:spcBef>
                <a:spcPts val="1200"/>
              </a:spcBef>
              <a:spcAft>
                <a:spcPts val="0"/>
              </a:spcAft>
              <a:buSzPts val="770"/>
              <a:buNone/>
            </a:pPr>
            <a:r>
              <a:rPr lang="en" sz="1400">
                <a:solidFill>
                  <a:schemeClr val="dk1"/>
                </a:solidFill>
              </a:rPr>
              <a:t>Consistency</a:t>
            </a:r>
            <a:r>
              <a:rPr lang="en" sz="1400"/>
              <a:t>: The application can rely on the properties of the database to ensure that invariants about the data will hold (in the face of faults)</a:t>
            </a:r>
            <a:endParaRPr sz="1400"/>
          </a:p>
          <a:p>
            <a:pPr indent="0" lvl="0" marL="0" rtl="0" algn="l">
              <a:lnSpc>
                <a:spcPct val="95000"/>
              </a:lnSpc>
              <a:spcBef>
                <a:spcPts val="1200"/>
              </a:spcBef>
              <a:spcAft>
                <a:spcPts val="0"/>
              </a:spcAft>
              <a:buSzPts val="770"/>
              <a:buNone/>
            </a:pPr>
            <a:r>
              <a:rPr lang="en" sz="1400">
                <a:solidFill>
                  <a:schemeClr val="dk1"/>
                </a:solidFill>
              </a:rPr>
              <a:t>Isolation</a:t>
            </a:r>
            <a:r>
              <a:rPr lang="en" sz="1400"/>
              <a:t>: Concurrently executing transactions are isolated from one another (serializability), each transaction can pretend it is the only one running on the database</a:t>
            </a:r>
            <a:endParaRPr sz="1400"/>
          </a:p>
          <a:p>
            <a:pPr indent="0" lvl="0" marL="0" rtl="0" algn="l">
              <a:lnSpc>
                <a:spcPct val="95000"/>
              </a:lnSpc>
              <a:spcBef>
                <a:spcPts val="1200"/>
              </a:spcBef>
              <a:spcAft>
                <a:spcPts val="0"/>
              </a:spcAft>
              <a:buSzPts val="770"/>
              <a:buNone/>
            </a:pPr>
            <a:r>
              <a:rPr lang="en" sz="1400">
                <a:solidFill>
                  <a:schemeClr val="dk1"/>
                </a:solidFill>
              </a:rPr>
              <a:t>Durability</a:t>
            </a:r>
            <a:r>
              <a:rPr lang="en" sz="1400"/>
              <a:t>: Once a transaction is completed, the data will never be forgotten, even in the face of faults</a:t>
            </a:r>
            <a:endParaRPr sz="1400"/>
          </a:p>
          <a:p>
            <a:pPr indent="0" lvl="0" marL="0" rtl="0" algn="l">
              <a:lnSpc>
                <a:spcPct val="95000"/>
              </a:lnSpc>
              <a:spcBef>
                <a:spcPts val="1200"/>
              </a:spcBef>
              <a:spcAft>
                <a:spcPts val="0"/>
              </a:spcAft>
              <a:buSzPts val="770"/>
              <a:buNone/>
            </a:pPr>
            <a:r>
              <a:t/>
            </a:r>
            <a:endParaRPr sz="1400"/>
          </a:p>
          <a:p>
            <a:pPr indent="0" lvl="0" marL="0" rtl="0" algn="l">
              <a:lnSpc>
                <a:spcPct val="95000"/>
              </a:lnSpc>
              <a:spcBef>
                <a:spcPts val="1200"/>
              </a:spcBef>
              <a:spcAft>
                <a:spcPts val="0"/>
              </a:spcAft>
              <a:buSzPts val="770"/>
              <a:buNone/>
            </a:pPr>
            <a:r>
              <a:t/>
            </a:r>
            <a:endParaRPr sz="1400"/>
          </a:p>
          <a:p>
            <a:pPr indent="0" lvl="0" marL="0" rtl="0" algn="l">
              <a:lnSpc>
                <a:spcPct val="95000"/>
              </a:lnSpc>
              <a:spcBef>
                <a:spcPts val="1200"/>
              </a:spcBef>
              <a:spcAft>
                <a:spcPts val="0"/>
              </a:spcAft>
              <a:buSzPts val="770"/>
              <a:buNone/>
            </a:pPr>
            <a:r>
              <a:t/>
            </a:r>
            <a:endParaRPr sz="1400"/>
          </a:p>
          <a:p>
            <a:pPr indent="0" lvl="0" marL="0" rtl="0" algn="l">
              <a:lnSpc>
                <a:spcPct val="95000"/>
              </a:lnSpc>
              <a:spcBef>
                <a:spcPts val="1200"/>
              </a:spcBef>
              <a:spcAft>
                <a:spcPts val="0"/>
              </a:spcAft>
              <a:buSzPts val="770"/>
              <a:buNone/>
            </a:pPr>
            <a:r>
              <a:t/>
            </a:r>
            <a:endParaRPr sz="1400"/>
          </a:p>
          <a:p>
            <a:pPr indent="0" lvl="0" marL="0" rtl="0" algn="l">
              <a:lnSpc>
                <a:spcPct val="95000"/>
              </a:lnSpc>
              <a:spcBef>
                <a:spcPts val="1200"/>
              </a:spcBef>
              <a:spcAft>
                <a:spcPts val="0"/>
              </a:spcAft>
              <a:buSzPts val="770"/>
              <a:buNone/>
            </a:pPr>
            <a:r>
              <a:t/>
            </a:r>
            <a:endParaRPr sz="1400"/>
          </a:p>
          <a:p>
            <a:pPr indent="0" lvl="0" marL="0" rtl="0" algn="l">
              <a:lnSpc>
                <a:spcPct val="95000"/>
              </a:lnSpc>
              <a:spcBef>
                <a:spcPts val="1200"/>
              </a:spcBef>
              <a:spcAft>
                <a:spcPts val="1200"/>
              </a:spcAft>
              <a:buSzPts val="770"/>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Implementing Serializable Isolation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Actual Serial Execution</a:t>
            </a:r>
            <a:endParaRPr/>
          </a:p>
          <a:p>
            <a:pPr indent="-342900" lvl="0" marL="457200" rtl="0" algn="l">
              <a:spcBef>
                <a:spcPts val="0"/>
              </a:spcBef>
              <a:spcAft>
                <a:spcPts val="0"/>
              </a:spcAft>
              <a:buSzPts val="1800"/>
              <a:buChar char="●"/>
            </a:pPr>
            <a:r>
              <a:rPr lang="en"/>
              <a:t>Two Phase Locking</a:t>
            </a:r>
            <a:endParaRPr/>
          </a:p>
          <a:p>
            <a:pPr indent="-342900" lvl="0" marL="457200" rtl="0" algn="l">
              <a:spcBef>
                <a:spcPts val="0"/>
              </a:spcBef>
              <a:spcAft>
                <a:spcPts val="0"/>
              </a:spcAft>
              <a:buSzPts val="1800"/>
              <a:buChar char="●"/>
            </a:pPr>
            <a:r>
              <a:rPr lang="en"/>
              <a:t>Serializable Snapshot Isolation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Actual Serial Execution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600"/>
              <a:t>Idea: implement all database queries on a single thread</a:t>
            </a:r>
            <a:endParaRPr sz="1600"/>
          </a:p>
          <a:p>
            <a:pPr indent="0" lvl="0" marL="0" rtl="0" algn="l">
              <a:lnSpc>
                <a:spcPct val="105000"/>
              </a:lnSpc>
              <a:spcBef>
                <a:spcPts val="1200"/>
              </a:spcBef>
              <a:spcAft>
                <a:spcPts val="0"/>
              </a:spcAft>
              <a:buNone/>
            </a:pPr>
            <a:r>
              <a:rPr lang="en" sz="1600"/>
              <a:t>This is possible under the following conditions:</a:t>
            </a:r>
            <a:endParaRPr sz="1600"/>
          </a:p>
          <a:p>
            <a:pPr indent="-330200" lvl="0" marL="457200" rtl="0" algn="l">
              <a:lnSpc>
                <a:spcPct val="105000"/>
              </a:lnSpc>
              <a:spcBef>
                <a:spcPts val="1200"/>
              </a:spcBef>
              <a:spcAft>
                <a:spcPts val="0"/>
              </a:spcAft>
              <a:buSzPts val="1600"/>
              <a:buChar char="●"/>
            </a:pPr>
            <a:r>
              <a:rPr lang="en" sz="1600"/>
              <a:t>In memory database</a:t>
            </a:r>
            <a:endParaRPr sz="1600"/>
          </a:p>
          <a:p>
            <a:pPr indent="-330200" lvl="0" marL="457200" rtl="0" algn="l">
              <a:lnSpc>
                <a:spcPct val="105000"/>
              </a:lnSpc>
              <a:spcBef>
                <a:spcPts val="0"/>
              </a:spcBef>
              <a:spcAft>
                <a:spcPts val="0"/>
              </a:spcAft>
              <a:buSzPts val="1600"/>
              <a:buChar char="●"/>
            </a:pPr>
            <a:r>
              <a:rPr lang="en" sz="1600"/>
              <a:t>Use a stored procedure</a:t>
            </a:r>
            <a:endParaRPr sz="1600"/>
          </a:p>
          <a:p>
            <a:pPr indent="-330200" lvl="0" marL="457200" rtl="0" algn="l">
              <a:lnSpc>
                <a:spcPct val="105000"/>
              </a:lnSpc>
              <a:spcBef>
                <a:spcPts val="0"/>
              </a:spcBef>
              <a:spcAft>
                <a:spcPts val="0"/>
              </a:spcAft>
              <a:buSzPts val="1600"/>
              <a:buChar char="●"/>
            </a:pPr>
            <a:r>
              <a:rPr lang="en" sz="1600"/>
              <a:t>Attempt to keep all transactions limited to one partition</a:t>
            </a:r>
            <a:endParaRPr sz="1600"/>
          </a:p>
          <a:p>
            <a:pPr indent="0" lvl="0" marL="0" rtl="0" algn="l">
              <a:lnSpc>
                <a:spcPct val="105000"/>
              </a:lnSpc>
              <a:spcBef>
                <a:spcPts val="1200"/>
              </a:spcBef>
              <a:spcAft>
                <a:spcPts val="0"/>
              </a:spcAft>
              <a:buNone/>
            </a:pPr>
            <a:r>
              <a:t/>
            </a:r>
            <a:endParaRPr sz="1600"/>
          </a:p>
          <a:p>
            <a:pPr indent="0" lvl="0" marL="0" rtl="0" algn="l">
              <a:lnSpc>
                <a:spcPct val="105000"/>
              </a:lnSpc>
              <a:spcBef>
                <a:spcPts val="1200"/>
              </a:spcBef>
              <a:spcAft>
                <a:spcPts val="0"/>
              </a:spcAft>
              <a:buNone/>
            </a:pPr>
            <a:r>
              <a:rPr lang="en" sz="1600"/>
              <a:t>Pros: Very simple to implement, non analytics transactions are mostly short</a:t>
            </a:r>
            <a:endParaRPr sz="1600"/>
          </a:p>
          <a:p>
            <a:pPr indent="0" lvl="0" marL="0" rtl="0" algn="l">
              <a:lnSpc>
                <a:spcPct val="105000"/>
              </a:lnSpc>
              <a:spcBef>
                <a:spcPts val="1200"/>
              </a:spcBef>
              <a:spcAft>
                <a:spcPts val="1200"/>
              </a:spcAft>
              <a:buNone/>
            </a:pPr>
            <a:r>
              <a:rPr lang="en" sz="1600"/>
              <a:t>Cons: Throughput limited to a single CPU core, have to use stored procedures (hard to version control and can be in weird languages)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Idea: Each object has a lock on it, which can be held in either shared mode or exclusive mode.</a:t>
            </a:r>
            <a:endParaRPr sz="1600"/>
          </a:p>
          <a:p>
            <a:pPr indent="0" lvl="0" marL="0" rtl="0" algn="l">
              <a:spcBef>
                <a:spcPts val="1200"/>
              </a:spcBef>
              <a:spcAft>
                <a:spcPts val="1200"/>
              </a:spcAft>
              <a:buNone/>
            </a:pPr>
            <a:r>
              <a:rPr lang="en" sz="1600"/>
              <a:t>Multiple transactions can concurrently read from a row if they are holding the lock in shared mode, but if they want to write to it they must grab the lock in exclusive mode.  They can only do this if no other transactions are currently holding a shared or exclusive lock on the object.</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and Predicate Locks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imagine that we are running a transaction and want to book a meeting room.  We can first query the database to see if anyone else has already booked the room, and if not we will book it ourself.  However, after we query for existing bookings, another transaction successfully adds a row to the database taking the booking that we wanted.  Since this row had yet to exist, we could not have put a lock on it, thus ruining our serializability.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To solve this phenomena, we need predicate locks!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Predicate Locks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Apply to all objects matching a given search condition, perhaps even ones that don’t yet exist!</a:t>
            </a:r>
            <a:endParaRPr/>
          </a:p>
          <a:p>
            <a:pPr indent="0" lvl="0" marL="0" rtl="0" algn="l">
              <a:spcBef>
                <a:spcPts val="1200"/>
              </a:spcBef>
              <a:spcAft>
                <a:spcPts val="0"/>
              </a:spcAft>
              <a:buNone/>
            </a:pPr>
            <a:r>
              <a:rPr lang="en"/>
              <a:t>Issue: Performs very poorly, have to go through a bunch of rows checking to see if they match the conditions to apply a lock to.</a:t>
            </a:r>
            <a:endParaRPr/>
          </a:p>
          <a:p>
            <a:pPr indent="0" lvl="0" marL="0" rtl="0" algn="l">
              <a:spcBef>
                <a:spcPts val="1200"/>
              </a:spcBef>
              <a:spcAft>
                <a:spcPts val="1200"/>
              </a:spcAft>
              <a:buNone/>
            </a:pPr>
            <a:r>
              <a:rPr lang="en"/>
              <a:t>Alternative: Index range locking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 Range Locking</a:t>
            </a:r>
            <a:endParaRPr/>
          </a:p>
        </p:txBody>
      </p:sp>
      <p:sp>
        <p:nvSpPr>
          <p:cNvPr id="103" name="Google Shape;103;p21"/>
          <p:cNvSpPr txBox="1"/>
          <p:nvPr>
            <p:ph idx="1" type="body"/>
          </p:nvPr>
        </p:nvSpPr>
        <p:spPr>
          <a:xfrm>
            <a:off x="311700" y="126005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want to book the Oval office for Tuesday, so we would write a query to put a predicate lock on all Oval Office meetings for Tuesday.  But this could take a while - instead we could just use our index to put a lock on all Oval Office meetings quickly, since it is a superset of those in the Oval Office and on Tuesday.</a:t>
            </a:r>
            <a:endParaRPr/>
          </a:p>
        </p:txBody>
      </p:sp>
      <p:graphicFrame>
        <p:nvGraphicFramePr>
          <p:cNvPr id="104" name="Google Shape;104;p21"/>
          <p:cNvGraphicFramePr/>
          <p:nvPr/>
        </p:nvGraphicFramePr>
        <p:xfrm>
          <a:off x="400800" y="1229275"/>
          <a:ext cx="3000000" cy="3000000"/>
        </p:xfrm>
        <a:graphic>
          <a:graphicData uri="http://schemas.openxmlformats.org/drawingml/2006/table">
            <a:tbl>
              <a:tblPr>
                <a:noFill/>
                <a:tableStyleId>{3C43478B-B3A1-4CEC-A187-8971CD8D1E62}</a:tableStyleId>
              </a:tblPr>
              <a:tblGrid>
                <a:gridCol w="382850"/>
                <a:gridCol w="2413000"/>
                <a:gridCol w="24130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Meeting Room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Day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Your mom’s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Everyday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The Oval Office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Monday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The Oval Office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Wednesday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Google HQ</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Friday</a:t>
                      </a:r>
                      <a:endParaRPr>
                        <a:solidFill>
                          <a:schemeClr val="dk1"/>
                        </a:solidFill>
                      </a:endParaRPr>
                    </a:p>
                  </a:txBody>
                  <a:tcPr marT="91425" marB="91425" marR="91425" marL="91425"/>
                </a:tc>
              </a:tr>
            </a:tbl>
          </a:graphicData>
        </a:graphic>
      </p:graphicFrame>
      <p:graphicFrame>
        <p:nvGraphicFramePr>
          <p:cNvPr id="105" name="Google Shape;105;p21"/>
          <p:cNvGraphicFramePr/>
          <p:nvPr/>
        </p:nvGraphicFramePr>
        <p:xfrm>
          <a:off x="5840500" y="1229275"/>
          <a:ext cx="3000000" cy="3000000"/>
        </p:xfrm>
        <a:graphic>
          <a:graphicData uri="http://schemas.openxmlformats.org/drawingml/2006/table">
            <a:tbl>
              <a:tblPr>
                <a:noFill/>
                <a:tableStyleId>{3C43478B-B3A1-4CEC-A187-8971CD8D1E62}</a:tableStyleId>
              </a:tblPr>
              <a:tblGrid>
                <a:gridCol w="1394000"/>
                <a:gridCol w="1059925"/>
              </a:tblGrid>
              <a:tr h="381000">
                <a:tc>
                  <a:txBody>
                    <a:bodyPr/>
                    <a:lstStyle/>
                    <a:p>
                      <a:pPr indent="0" lvl="0" marL="0" rtl="0" algn="l">
                        <a:spcBef>
                          <a:spcPts val="0"/>
                        </a:spcBef>
                        <a:spcAft>
                          <a:spcPts val="0"/>
                        </a:spcAft>
                        <a:buNone/>
                      </a:pPr>
                      <a:r>
                        <a:rPr lang="en">
                          <a:solidFill>
                            <a:schemeClr val="dk1"/>
                          </a:solidFill>
                        </a:rPr>
                        <a:t>Your mom’s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Oval Office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2, 3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Google HQ</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