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9" r:id="rId5"/>
  </p:sldMasterIdLst>
  <p:notesMasterIdLst>
    <p:notesMasterId r:id="rId20"/>
  </p:notesMasterIdLst>
  <p:handoutMasterIdLst>
    <p:handoutMasterId r:id="rId21"/>
  </p:handoutMasterIdLst>
  <p:sldIdLst>
    <p:sldId id="273" r:id="rId6"/>
    <p:sldId id="263" r:id="rId7"/>
    <p:sldId id="275" r:id="rId8"/>
    <p:sldId id="267" r:id="rId9"/>
    <p:sldId id="274" r:id="rId10"/>
    <p:sldId id="268" r:id="rId11"/>
    <p:sldId id="269" r:id="rId12"/>
    <p:sldId id="270" r:id="rId13"/>
    <p:sldId id="261" r:id="rId14"/>
    <p:sldId id="262" r:id="rId15"/>
    <p:sldId id="276" r:id="rId16"/>
    <p:sldId id="277" r:id="rId17"/>
    <p:sldId id="278" r:id="rId18"/>
    <p:sldId id="272"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DD2"/>
    <a:srgbClr val="FBFDFA"/>
    <a:srgbClr val="060B19"/>
    <a:srgbClr val="050A16"/>
    <a:srgbClr val="070E1F"/>
    <a:srgbClr val="FAEF77"/>
    <a:srgbClr val="FF33CC"/>
    <a:srgbClr val="839721"/>
    <a:srgbClr val="394404"/>
    <a:srgbClr val="5F6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6" d="100"/>
          <a:sy n="66" d="100"/>
        </p:scale>
        <p:origin x="672" y="4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A6365E-7651-4AA5-8981-6F21C7452A6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8EA1E746-BADD-4532-A709-A473A7F154AB}">
      <dgm:prSet/>
      <dgm:spPr/>
      <dgm:t>
        <a:bodyPr/>
        <a:lstStyle/>
        <a:p>
          <a:r>
            <a:rPr lang="en-US" baseline="0"/>
            <a:t>Machine language</a:t>
          </a:r>
          <a:endParaRPr lang="en-US"/>
        </a:p>
      </dgm:t>
    </dgm:pt>
    <dgm:pt modelId="{7F96A372-C592-4D5F-A725-233798B4E924}" type="parTrans" cxnId="{15B24A9A-B445-45B1-95B6-892C2D8A443A}">
      <dgm:prSet/>
      <dgm:spPr/>
      <dgm:t>
        <a:bodyPr/>
        <a:lstStyle/>
        <a:p>
          <a:endParaRPr lang="en-US"/>
        </a:p>
      </dgm:t>
    </dgm:pt>
    <dgm:pt modelId="{2ABF0A2A-791B-413D-A139-AC1F5AAE7F97}" type="sibTrans" cxnId="{15B24A9A-B445-45B1-95B6-892C2D8A443A}">
      <dgm:prSet/>
      <dgm:spPr/>
      <dgm:t>
        <a:bodyPr/>
        <a:lstStyle/>
        <a:p>
          <a:endParaRPr lang="en-US"/>
        </a:p>
      </dgm:t>
    </dgm:pt>
    <dgm:pt modelId="{6A3D4983-FDE9-4FA8-8591-506DD9E77642}">
      <dgm:prSet/>
      <dgm:spPr/>
      <dgm:t>
        <a:bodyPr/>
        <a:lstStyle/>
        <a:p>
          <a:r>
            <a:rPr lang="en-US" baseline="0"/>
            <a:t>Assembly level language</a:t>
          </a:r>
          <a:endParaRPr lang="en-US"/>
        </a:p>
      </dgm:t>
    </dgm:pt>
    <dgm:pt modelId="{A94A1097-0439-4A26-AD9D-D18E445FE34B}" type="parTrans" cxnId="{554EACCD-9DCE-4E9B-89FD-4A2F1981A78E}">
      <dgm:prSet/>
      <dgm:spPr/>
      <dgm:t>
        <a:bodyPr/>
        <a:lstStyle/>
        <a:p>
          <a:endParaRPr lang="en-US"/>
        </a:p>
      </dgm:t>
    </dgm:pt>
    <dgm:pt modelId="{A10F7660-F33F-4C2C-ABE0-E20D9F5BF9A6}" type="sibTrans" cxnId="{554EACCD-9DCE-4E9B-89FD-4A2F1981A78E}">
      <dgm:prSet/>
      <dgm:spPr/>
      <dgm:t>
        <a:bodyPr/>
        <a:lstStyle/>
        <a:p>
          <a:endParaRPr lang="en-US"/>
        </a:p>
      </dgm:t>
    </dgm:pt>
    <dgm:pt modelId="{06AD995A-71C9-4E30-8614-581C4C30A6EA}">
      <dgm:prSet/>
      <dgm:spPr/>
      <dgm:t>
        <a:bodyPr/>
        <a:lstStyle/>
        <a:p>
          <a:r>
            <a:rPr lang="en-US" baseline="0"/>
            <a:t>Structured programming</a:t>
          </a:r>
          <a:endParaRPr lang="en-US"/>
        </a:p>
      </dgm:t>
    </dgm:pt>
    <dgm:pt modelId="{11C320F7-C47C-402E-B1D0-5C52B534C456}" type="parTrans" cxnId="{CCB3E29C-E3C5-4B7D-8E9F-7DB7A3B8DB67}">
      <dgm:prSet/>
      <dgm:spPr/>
      <dgm:t>
        <a:bodyPr/>
        <a:lstStyle/>
        <a:p>
          <a:endParaRPr lang="en-US"/>
        </a:p>
      </dgm:t>
    </dgm:pt>
    <dgm:pt modelId="{65A65493-87D5-47C1-A0FC-0D3250730012}" type="sibTrans" cxnId="{CCB3E29C-E3C5-4B7D-8E9F-7DB7A3B8DB67}">
      <dgm:prSet/>
      <dgm:spPr/>
      <dgm:t>
        <a:bodyPr/>
        <a:lstStyle/>
        <a:p>
          <a:endParaRPr lang="en-US"/>
        </a:p>
      </dgm:t>
    </dgm:pt>
    <dgm:pt modelId="{ED445050-A334-4611-978F-24841D63827D}">
      <dgm:prSet/>
      <dgm:spPr/>
      <dgm:t>
        <a:bodyPr/>
        <a:lstStyle/>
        <a:p>
          <a:r>
            <a:rPr lang="en-US" baseline="0"/>
            <a:t>Object oriented programming</a:t>
          </a:r>
          <a:endParaRPr lang="en-US"/>
        </a:p>
      </dgm:t>
    </dgm:pt>
    <dgm:pt modelId="{4369B95E-14C9-4B08-AAC8-539DA02D3866}" type="parTrans" cxnId="{75ADB5EF-94A1-4D71-BE81-9610A62B2320}">
      <dgm:prSet/>
      <dgm:spPr/>
      <dgm:t>
        <a:bodyPr/>
        <a:lstStyle/>
        <a:p>
          <a:endParaRPr lang="en-US"/>
        </a:p>
      </dgm:t>
    </dgm:pt>
    <dgm:pt modelId="{ACA4AFC8-1CA3-47AF-8A81-85C0E46AA767}" type="sibTrans" cxnId="{75ADB5EF-94A1-4D71-BE81-9610A62B2320}">
      <dgm:prSet/>
      <dgm:spPr/>
      <dgm:t>
        <a:bodyPr/>
        <a:lstStyle/>
        <a:p>
          <a:endParaRPr lang="en-US"/>
        </a:p>
      </dgm:t>
    </dgm:pt>
    <dgm:pt modelId="{8C6DB987-60BC-49D8-B622-3E3BC30E8F2C}" type="pres">
      <dgm:prSet presAssocID="{A7A6365E-7651-4AA5-8981-6F21C7452A6F}" presName="Name0" presStyleCnt="0">
        <dgm:presLayoutVars>
          <dgm:dir/>
          <dgm:resizeHandles val="exact"/>
        </dgm:presLayoutVars>
      </dgm:prSet>
      <dgm:spPr/>
    </dgm:pt>
    <dgm:pt modelId="{C2D3AF68-DC52-4557-8211-6B294D27459E}" type="pres">
      <dgm:prSet presAssocID="{8EA1E746-BADD-4532-A709-A473A7F154AB}" presName="node" presStyleLbl="node1" presStyleIdx="0" presStyleCnt="4">
        <dgm:presLayoutVars>
          <dgm:bulletEnabled val="1"/>
        </dgm:presLayoutVars>
      </dgm:prSet>
      <dgm:spPr/>
    </dgm:pt>
    <dgm:pt modelId="{716C9F0F-6B7C-417B-87B7-F70FD83876ED}" type="pres">
      <dgm:prSet presAssocID="{2ABF0A2A-791B-413D-A139-AC1F5AAE7F97}" presName="sibTrans" presStyleLbl="sibTrans2D1" presStyleIdx="0" presStyleCnt="3"/>
      <dgm:spPr/>
    </dgm:pt>
    <dgm:pt modelId="{4790E100-5961-4639-9B2A-475A8593BBA3}" type="pres">
      <dgm:prSet presAssocID="{2ABF0A2A-791B-413D-A139-AC1F5AAE7F97}" presName="connectorText" presStyleLbl="sibTrans2D1" presStyleIdx="0" presStyleCnt="3"/>
      <dgm:spPr/>
    </dgm:pt>
    <dgm:pt modelId="{3CF0F05E-755C-4910-A522-109CF162E172}" type="pres">
      <dgm:prSet presAssocID="{6A3D4983-FDE9-4FA8-8591-506DD9E77642}" presName="node" presStyleLbl="node1" presStyleIdx="1" presStyleCnt="4">
        <dgm:presLayoutVars>
          <dgm:bulletEnabled val="1"/>
        </dgm:presLayoutVars>
      </dgm:prSet>
      <dgm:spPr/>
    </dgm:pt>
    <dgm:pt modelId="{CC5A2F68-689A-4441-B570-DFD98CCAD01A}" type="pres">
      <dgm:prSet presAssocID="{A10F7660-F33F-4C2C-ABE0-E20D9F5BF9A6}" presName="sibTrans" presStyleLbl="sibTrans2D1" presStyleIdx="1" presStyleCnt="3"/>
      <dgm:spPr/>
    </dgm:pt>
    <dgm:pt modelId="{EE9549C1-E8A7-4852-824D-44E25984250D}" type="pres">
      <dgm:prSet presAssocID="{A10F7660-F33F-4C2C-ABE0-E20D9F5BF9A6}" presName="connectorText" presStyleLbl="sibTrans2D1" presStyleIdx="1" presStyleCnt="3"/>
      <dgm:spPr/>
    </dgm:pt>
    <dgm:pt modelId="{7276D091-9F4B-4E13-8E85-B9FE689D626D}" type="pres">
      <dgm:prSet presAssocID="{06AD995A-71C9-4E30-8614-581C4C30A6EA}" presName="node" presStyleLbl="node1" presStyleIdx="2" presStyleCnt="4">
        <dgm:presLayoutVars>
          <dgm:bulletEnabled val="1"/>
        </dgm:presLayoutVars>
      </dgm:prSet>
      <dgm:spPr/>
    </dgm:pt>
    <dgm:pt modelId="{F191B34E-0A02-4980-BA1B-6E56FCC9C223}" type="pres">
      <dgm:prSet presAssocID="{65A65493-87D5-47C1-A0FC-0D3250730012}" presName="sibTrans" presStyleLbl="sibTrans2D1" presStyleIdx="2" presStyleCnt="3"/>
      <dgm:spPr/>
    </dgm:pt>
    <dgm:pt modelId="{AEB4F88A-A935-4950-814F-2A7EC2C53FB9}" type="pres">
      <dgm:prSet presAssocID="{65A65493-87D5-47C1-A0FC-0D3250730012}" presName="connectorText" presStyleLbl="sibTrans2D1" presStyleIdx="2" presStyleCnt="3"/>
      <dgm:spPr/>
    </dgm:pt>
    <dgm:pt modelId="{05380C42-ED47-43FC-B4C6-F9149EC7DF46}" type="pres">
      <dgm:prSet presAssocID="{ED445050-A334-4611-978F-24841D63827D}" presName="node" presStyleLbl="node1" presStyleIdx="3" presStyleCnt="4">
        <dgm:presLayoutVars>
          <dgm:bulletEnabled val="1"/>
        </dgm:presLayoutVars>
      </dgm:prSet>
      <dgm:spPr/>
    </dgm:pt>
  </dgm:ptLst>
  <dgm:cxnLst>
    <dgm:cxn modelId="{DA74CB26-8E66-4025-AC01-0E5B1D7ECEA3}" type="presOf" srcId="{8EA1E746-BADD-4532-A709-A473A7F154AB}" destId="{C2D3AF68-DC52-4557-8211-6B294D27459E}" srcOrd="0" destOrd="0" presId="urn:microsoft.com/office/officeart/2005/8/layout/process1"/>
    <dgm:cxn modelId="{C854352C-D32C-4CC5-AB03-97D2301DF123}" type="presOf" srcId="{A7A6365E-7651-4AA5-8981-6F21C7452A6F}" destId="{8C6DB987-60BC-49D8-B622-3E3BC30E8F2C}" srcOrd="0" destOrd="0" presId="urn:microsoft.com/office/officeart/2005/8/layout/process1"/>
    <dgm:cxn modelId="{BC32F648-1E2E-41FA-A19C-DF94260BD5FD}" type="presOf" srcId="{65A65493-87D5-47C1-A0FC-0D3250730012}" destId="{F191B34E-0A02-4980-BA1B-6E56FCC9C223}" srcOrd="0" destOrd="0" presId="urn:microsoft.com/office/officeart/2005/8/layout/process1"/>
    <dgm:cxn modelId="{AA62F36A-F13D-409C-911B-5EE73D2B8CBC}" type="presOf" srcId="{2ABF0A2A-791B-413D-A139-AC1F5AAE7F97}" destId="{4790E100-5961-4639-9B2A-475A8593BBA3}" srcOrd="1" destOrd="0" presId="urn:microsoft.com/office/officeart/2005/8/layout/process1"/>
    <dgm:cxn modelId="{11719F87-9A7B-4E75-9F39-A41C1E0DCFB5}" type="presOf" srcId="{A10F7660-F33F-4C2C-ABE0-E20D9F5BF9A6}" destId="{CC5A2F68-689A-4441-B570-DFD98CCAD01A}" srcOrd="0" destOrd="0" presId="urn:microsoft.com/office/officeart/2005/8/layout/process1"/>
    <dgm:cxn modelId="{15B24A9A-B445-45B1-95B6-892C2D8A443A}" srcId="{A7A6365E-7651-4AA5-8981-6F21C7452A6F}" destId="{8EA1E746-BADD-4532-A709-A473A7F154AB}" srcOrd="0" destOrd="0" parTransId="{7F96A372-C592-4D5F-A725-233798B4E924}" sibTransId="{2ABF0A2A-791B-413D-A139-AC1F5AAE7F97}"/>
    <dgm:cxn modelId="{CCB3E29C-E3C5-4B7D-8E9F-7DB7A3B8DB67}" srcId="{A7A6365E-7651-4AA5-8981-6F21C7452A6F}" destId="{06AD995A-71C9-4E30-8614-581C4C30A6EA}" srcOrd="2" destOrd="0" parTransId="{11C320F7-C47C-402E-B1D0-5C52B534C456}" sibTransId="{65A65493-87D5-47C1-A0FC-0D3250730012}"/>
    <dgm:cxn modelId="{CBB50ABC-C6A8-40CC-97F8-2739B9E354FB}" type="presOf" srcId="{06AD995A-71C9-4E30-8614-581C4C30A6EA}" destId="{7276D091-9F4B-4E13-8E85-B9FE689D626D}" srcOrd="0" destOrd="0" presId="urn:microsoft.com/office/officeart/2005/8/layout/process1"/>
    <dgm:cxn modelId="{8DB8CEC5-51CB-455E-B6AC-93607F533A40}" type="presOf" srcId="{65A65493-87D5-47C1-A0FC-0D3250730012}" destId="{AEB4F88A-A935-4950-814F-2A7EC2C53FB9}" srcOrd="1" destOrd="0" presId="urn:microsoft.com/office/officeart/2005/8/layout/process1"/>
    <dgm:cxn modelId="{554EACCD-9DCE-4E9B-89FD-4A2F1981A78E}" srcId="{A7A6365E-7651-4AA5-8981-6F21C7452A6F}" destId="{6A3D4983-FDE9-4FA8-8591-506DD9E77642}" srcOrd="1" destOrd="0" parTransId="{A94A1097-0439-4A26-AD9D-D18E445FE34B}" sibTransId="{A10F7660-F33F-4C2C-ABE0-E20D9F5BF9A6}"/>
    <dgm:cxn modelId="{4D4B22D7-D519-47CA-979F-61A62085576B}" type="presOf" srcId="{ED445050-A334-4611-978F-24841D63827D}" destId="{05380C42-ED47-43FC-B4C6-F9149EC7DF46}" srcOrd="0" destOrd="0" presId="urn:microsoft.com/office/officeart/2005/8/layout/process1"/>
    <dgm:cxn modelId="{5733A9DA-4A48-4B40-8220-DEA45AB8699E}" type="presOf" srcId="{2ABF0A2A-791B-413D-A139-AC1F5AAE7F97}" destId="{716C9F0F-6B7C-417B-87B7-F70FD83876ED}" srcOrd="0" destOrd="0" presId="urn:microsoft.com/office/officeart/2005/8/layout/process1"/>
    <dgm:cxn modelId="{3E80F6DC-8274-4D07-9D1C-4DE7BBBA2E90}" type="presOf" srcId="{A10F7660-F33F-4C2C-ABE0-E20D9F5BF9A6}" destId="{EE9549C1-E8A7-4852-824D-44E25984250D}" srcOrd="1" destOrd="0" presId="urn:microsoft.com/office/officeart/2005/8/layout/process1"/>
    <dgm:cxn modelId="{067EAFEA-391F-4047-BD11-DE48D8A083BD}" type="presOf" srcId="{6A3D4983-FDE9-4FA8-8591-506DD9E77642}" destId="{3CF0F05E-755C-4910-A522-109CF162E172}" srcOrd="0" destOrd="0" presId="urn:microsoft.com/office/officeart/2005/8/layout/process1"/>
    <dgm:cxn modelId="{75ADB5EF-94A1-4D71-BE81-9610A62B2320}" srcId="{A7A6365E-7651-4AA5-8981-6F21C7452A6F}" destId="{ED445050-A334-4611-978F-24841D63827D}" srcOrd="3" destOrd="0" parTransId="{4369B95E-14C9-4B08-AAC8-539DA02D3866}" sibTransId="{ACA4AFC8-1CA3-47AF-8A81-85C0E46AA767}"/>
    <dgm:cxn modelId="{6D190B93-ADF8-46D2-9949-583913CD4A54}" type="presParOf" srcId="{8C6DB987-60BC-49D8-B622-3E3BC30E8F2C}" destId="{C2D3AF68-DC52-4557-8211-6B294D27459E}" srcOrd="0" destOrd="0" presId="urn:microsoft.com/office/officeart/2005/8/layout/process1"/>
    <dgm:cxn modelId="{EE57C24A-FC9A-4990-9896-66816EA64B03}" type="presParOf" srcId="{8C6DB987-60BC-49D8-B622-3E3BC30E8F2C}" destId="{716C9F0F-6B7C-417B-87B7-F70FD83876ED}" srcOrd="1" destOrd="0" presId="urn:microsoft.com/office/officeart/2005/8/layout/process1"/>
    <dgm:cxn modelId="{1213CC1D-DFA1-4B0B-B4D9-EB22200EE6AF}" type="presParOf" srcId="{716C9F0F-6B7C-417B-87B7-F70FD83876ED}" destId="{4790E100-5961-4639-9B2A-475A8593BBA3}" srcOrd="0" destOrd="0" presId="urn:microsoft.com/office/officeart/2005/8/layout/process1"/>
    <dgm:cxn modelId="{B2F2AF8C-99E6-4657-AEBF-5A56041FF68F}" type="presParOf" srcId="{8C6DB987-60BC-49D8-B622-3E3BC30E8F2C}" destId="{3CF0F05E-755C-4910-A522-109CF162E172}" srcOrd="2" destOrd="0" presId="urn:microsoft.com/office/officeart/2005/8/layout/process1"/>
    <dgm:cxn modelId="{FB9B44B8-3B17-4E71-8C2F-91A61086BF6C}" type="presParOf" srcId="{8C6DB987-60BC-49D8-B622-3E3BC30E8F2C}" destId="{CC5A2F68-689A-4441-B570-DFD98CCAD01A}" srcOrd="3" destOrd="0" presId="urn:microsoft.com/office/officeart/2005/8/layout/process1"/>
    <dgm:cxn modelId="{E0F703B6-0F74-4E98-8731-8A0198F45BBF}" type="presParOf" srcId="{CC5A2F68-689A-4441-B570-DFD98CCAD01A}" destId="{EE9549C1-E8A7-4852-824D-44E25984250D}" srcOrd="0" destOrd="0" presId="urn:microsoft.com/office/officeart/2005/8/layout/process1"/>
    <dgm:cxn modelId="{467C19E7-533B-4328-B4C5-5ADAE4410566}" type="presParOf" srcId="{8C6DB987-60BC-49D8-B622-3E3BC30E8F2C}" destId="{7276D091-9F4B-4E13-8E85-B9FE689D626D}" srcOrd="4" destOrd="0" presId="urn:microsoft.com/office/officeart/2005/8/layout/process1"/>
    <dgm:cxn modelId="{59A8BC94-A21E-416C-916F-38BDEB212F1C}" type="presParOf" srcId="{8C6DB987-60BC-49D8-B622-3E3BC30E8F2C}" destId="{F191B34E-0A02-4980-BA1B-6E56FCC9C223}" srcOrd="5" destOrd="0" presId="urn:microsoft.com/office/officeart/2005/8/layout/process1"/>
    <dgm:cxn modelId="{B516F2DD-E836-4521-BC51-E5FA595099FE}" type="presParOf" srcId="{F191B34E-0A02-4980-BA1B-6E56FCC9C223}" destId="{AEB4F88A-A935-4950-814F-2A7EC2C53FB9}" srcOrd="0" destOrd="0" presId="urn:microsoft.com/office/officeart/2005/8/layout/process1"/>
    <dgm:cxn modelId="{A6F1031E-FA40-4CB4-9F1F-8B21627DB818}" type="presParOf" srcId="{8C6DB987-60BC-49D8-B622-3E3BC30E8F2C}" destId="{05380C42-ED47-43FC-B4C6-F9149EC7DF4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3AF68-DC52-4557-8211-6B294D27459E}">
      <dsp:nvSpPr>
        <dsp:cNvPr id="0" name=""/>
        <dsp:cNvSpPr/>
      </dsp:nvSpPr>
      <dsp:spPr>
        <a:xfrm>
          <a:off x="3838" y="372781"/>
          <a:ext cx="1678393" cy="10070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Machine language</a:t>
          </a:r>
          <a:endParaRPr lang="en-US" sz="1900" kern="1200"/>
        </a:p>
      </dsp:txBody>
      <dsp:txXfrm>
        <a:off x="33333" y="402276"/>
        <a:ext cx="1619403" cy="948046"/>
      </dsp:txXfrm>
    </dsp:sp>
    <dsp:sp modelId="{716C9F0F-6B7C-417B-87B7-F70FD83876ED}">
      <dsp:nvSpPr>
        <dsp:cNvPr id="0" name=""/>
        <dsp:cNvSpPr/>
      </dsp:nvSpPr>
      <dsp:spPr>
        <a:xfrm>
          <a:off x="1850071" y="668179"/>
          <a:ext cx="355819" cy="4162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50071" y="751427"/>
        <a:ext cx="249073" cy="249745"/>
      </dsp:txXfrm>
    </dsp:sp>
    <dsp:sp modelId="{3CF0F05E-755C-4910-A522-109CF162E172}">
      <dsp:nvSpPr>
        <dsp:cNvPr id="0" name=""/>
        <dsp:cNvSpPr/>
      </dsp:nvSpPr>
      <dsp:spPr>
        <a:xfrm>
          <a:off x="2353590" y="372781"/>
          <a:ext cx="1678393" cy="10070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Assembly level language</a:t>
          </a:r>
          <a:endParaRPr lang="en-US" sz="1900" kern="1200"/>
        </a:p>
      </dsp:txBody>
      <dsp:txXfrm>
        <a:off x="2383085" y="402276"/>
        <a:ext cx="1619403" cy="948046"/>
      </dsp:txXfrm>
    </dsp:sp>
    <dsp:sp modelId="{CC5A2F68-689A-4441-B570-DFD98CCAD01A}">
      <dsp:nvSpPr>
        <dsp:cNvPr id="0" name=""/>
        <dsp:cNvSpPr/>
      </dsp:nvSpPr>
      <dsp:spPr>
        <a:xfrm>
          <a:off x="4199823" y="668179"/>
          <a:ext cx="355819" cy="4162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199823" y="751427"/>
        <a:ext cx="249073" cy="249745"/>
      </dsp:txXfrm>
    </dsp:sp>
    <dsp:sp modelId="{7276D091-9F4B-4E13-8E85-B9FE689D626D}">
      <dsp:nvSpPr>
        <dsp:cNvPr id="0" name=""/>
        <dsp:cNvSpPr/>
      </dsp:nvSpPr>
      <dsp:spPr>
        <a:xfrm>
          <a:off x="4703341" y="372781"/>
          <a:ext cx="1678393" cy="10070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Structured programming</a:t>
          </a:r>
          <a:endParaRPr lang="en-US" sz="1900" kern="1200"/>
        </a:p>
      </dsp:txBody>
      <dsp:txXfrm>
        <a:off x="4732836" y="402276"/>
        <a:ext cx="1619403" cy="948046"/>
      </dsp:txXfrm>
    </dsp:sp>
    <dsp:sp modelId="{F191B34E-0A02-4980-BA1B-6E56FCC9C223}">
      <dsp:nvSpPr>
        <dsp:cNvPr id="0" name=""/>
        <dsp:cNvSpPr/>
      </dsp:nvSpPr>
      <dsp:spPr>
        <a:xfrm>
          <a:off x="6549574" y="668179"/>
          <a:ext cx="355819" cy="4162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549574" y="751427"/>
        <a:ext cx="249073" cy="249745"/>
      </dsp:txXfrm>
    </dsp:sp>
    <dsp:sp modelId="{05380C42-ED47-43FC-B4C6-F9149EC7DF46}">
      <dsp:nvSpPr>
        <dsp:cNvPr id="0" name=""/>
        <dsp:cNvSpPr/>
      </dsp:nvSpPr>
      <dsp:spPr>
        <a:xfrm>
          <a:off x="7053092" y="372781"/>
          <a:ext cx="1678393" cy="10070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Object oriented programming</a:t>
          </a:r>
          <a:endParaRPr lang="en-US" sz="1900" kern="1200"/>
        </a:p>
      </dsp:txBody>
      <dsp:txXfrm>
        <a:off x="7082587" y="402276"/>
        <a:ext cx="1619403" cy="9480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2/18/2022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2/18/2022</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2/18/2022</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7982" y="4736883"/>
            <a:ext cx="4242484" cy="27432"/>
          </a:xfrm>
          <a:custGeom>
            <a:avLst/>
            <a:gdLst>
              <a:gd name="connsiteX0" fmla="*/ 0 w 4242484"/>
              <a:gd name="connsiteY0" fmla="*/ 0 h 27432"/>
              <a:gd name="connsiteX1" fmla="*/ 563644 w 4242484"/>
              <a:gd name="connsiteY1" fmla="*/ 0 h 27432"/>
              <a:gd name="connsiteX2" fmla="*/ 1042439 w 4242484"/>
              <a:gd name="connsiteY2" fmla="*/ 0 h 27432"/>
              <a:gd name="connsiteX3" fmla="*/ 1563658 w 4242484"/>
              <a:gd name="connsiteY3" fmla="*/ 0 h 27432"/>
              <a:gd name="connsiteX4" fmla="*/ 2212152 w 4242484"/>
              <a:gd name="connsiteY4" fmla="*/ 0 h 27432"/>
              <a:gd name="connsiteX5" fmla="*/ 2775797 w 4242484"/>
              <a:gd name="connsiteY5" fmla="*/ 0 h 27432"/>
              <a:gd name="connsiteX6" fmla="*/ 3297016 w 4242484"/>
              <a:gd name="connsiteY6" fmla="*/ 0 h 27432"/>
              <a:gd name="connsiteX7" fmla="*/ 4242484 w 4242484"/>
              <a:gd name="connsiteY7" fmla="*/ 0 h 27432"/>
              <a:gd name="connsiteX8" fmla="*/ 4242484 w 4242484"/>
              <a:gd name="connsiteY8" fmla="*/ 27432 h 27432"/>
              <a:gd name="connsiteX9" fmla="*/ 3636415 w 4242484"/>
              <a:gd name="connsiteY9" fmla="*/ 27432 h 27432"/>
              <a:gd name="connsiteX10" fmla="*/ 3115195 w 4242484"/>
              <a:gd name="connsiteY10" fmla="*/ 27432 h 27432"/>
              <a:gd name="connsiteX11" fmla="*/ 2424277 w 4242484"/>
              <a:gd name="connsiteY11" fmla="*/ 27432 h 27432"/>
              <a:gd name="connsiteX12" fmla="*/ 1860632 w 4242484"/>
              <a:gd name="connsiteY12" fmla="*/ 27432 h 27432"/>
              <a:gd name="connsiteX13" fmla="*/ 1381838 w 4242484"/>
              <a:gd name="connsiteY13" fmla="*/ 27432 h 27432"/>
              <a:gd name="connsiteX14" fmla="*/ 733344 w 4242484"/>
              <a:gd name="connsiteY14" fmla="*/ 27432 h 27432"/>
              <a:gd name="connsiteX15" fmla="*/ 0 w 4242484"/>
              <a:gd name="connsiteY15" fmla="*/ 27432 h 27432"/>
              <a:gd name="connsiteX16" fmla="*/ 0 w 4242484"/>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27432" fill="none" extrusionOk="0">
                <a:moveTo>
                  <a:pt x="0" y="0"/>
                </a:moveTo>
                <a:cubicBezTo>
                  <a:pt x="201244" y="-5617"/>
                  <a:pt x="325237" y="-662"/>
                  <a:pt x="563644" y="0"/>
                </a:cubicBezTo>
                <a:cubicBezTo>
                  <a:pt x="802051" y="662"/>
                  <a:pt x="904517" y="10636"/>
                  <a:pt x="1042439" y="0"/>
                </a:cubicBezTo>
                <a:cubicBezTo>
                  <a:pt x="1180362" y="-10636"/>
                  <a:pt x="1367035" y="17538"/>
                  <a:pt x="1563658" y="0"/>
                </a:cubicBezTo>
                <a:cubicBezTo>
                  <a:pt x="1760281" y="-17538"/>
                  <a:pt x="1938680" y="30199"/>
                  <a:pt x="2212152" y="0"/>
                </a:cubicBezTo>
                <a:cubicBezTo>
                  <a:pt x="2485624" y="-30199"/>
                  <a:pt x="2621622" y="-18039"/>
                  <a:pt x="2775797" y="0"/>
                </a:cubicBezTo>
                <a:cubicBezTo>
                  <a:pt x="2929972" y="18039"/>
                  <a:pt x="3091009" y="10671"/>
                  <a:pt x="3297016" y="0"/>
                </a:cubicBezTo>
                <a:cubicBezTo>
                  <a:pt x="3503023" y="-10671"/>
                  <a:pt x="4004883" y="4197"/>
                  <a:pt x="4242484" y="0"/>
                </a:cubicBezTo>
                <a:cubicBezTo>
                  <a:pt x="4241511" y="8304"/>
                  <a:pt x="4242006" y="21512"/>
                  <a:pt x="4242484" y="27432"/>
                </a:cubicBezTo>
                <a:cubicBezTo>
                  <a:pt x="4020484" y="-2122"/>
                  <a:pt x="3856319" y="48378"/>
                  <a:pt x="3636415" y="27432"/>
                </a:cubicBezTo>
                <a:cubicBezTo>
                  <a:pt x="3416511" y="6486"/>
                  <a:pt x="3317711" y="12543"/>
                  <a:pt x="3115195" y="27432"/>
                </a:cubicBezTo>
                <a:cubicBezTo>
                  <a:pt x="2912679" y="42321"/>
                  <a:pt x="2576568" y="21715"/>
                  <a:pt x="2424277" y="27432"/>
                </a:cubicBezTo>
                <a:cubicBezTo>
                  <a:pt x="2271986" y="33149"/>
                  <a:pt x="2122411" y="31565"/>
                  <a:pt x="1860632" y="27432"/>
                </a:cubicBezTo>
                <a:cubicBezTo>
                  <a:pt x="1598853" y="23299"/>
                  <a:pt x="1534444" y="36867"/>
                  <a:pt x="1381838" y="27432"/>
                </a:cubicBezTo>
                <a:cubicBezTo>
                  <a:pt x="1229232" y="17997"/>
                  <a:pt x="904168" y="41878"/>
                  <a:pt x="733344" y="27432"/>
                </a:cubicBezTo>
                <a:cubicBezTo>
                  <a:pt x="562520" y="12986"/>
                  <a:pt x="337183" y="51006"/>
                  <a:pt x="0" y="27432"/>
                </a:cubicBezTo>
                <a:cubicBezTo>
                  <a:pt x="-1048" y="14992"/>
                  <a:pt x="-1120" y="7447"/>
                  <a:pt x="0" y="0"/>
                </a:cubicBezTo>
                <a:close/>
              </a:path>
              <a:path w="4242484" h="27432" stroke="0" extrusionOk="0">
                <a:moveTo>
                  <a:pt x="0" y="0"/>
                </a:moveTo>
                <a:cubicBezTo>
                  <a:pt x="115272" y="8242"/>
                  <a:pt x="396340" y="20103"/>
                  <a:pt x="563644" y="0"/>
                </a:cubicBezTo>
                <a:cubicBezTo>
                  <a:pt x="730948" y="-20103"/>
                  <a:pt x="803967" y="-5143"/>
                  <a:pt x="1042439" y="0"/>
                </a:cubicBezTo>
                <a:cubicBezTo>
                  <a:pt x="1280912" y="5143"/>
                  <a:pt x="1572146" y="26277"/>
                  <a:pt x="1733358" y="0"/>
                </a:cubicBezTo>
                <a:cubicBezTo>
                  <a:pt x="1894570" y="-26277"/>
                  <a:pt x="2088423" y="8759"/>
                  <a:pt x="2297002" y="0"/>
                </a:cubicBezTo>
                <a:cubicBezTo>
                  <a:pt x="2505581" y="-8759"/>
                  <a:pt x="2627376" y="-8913"/>
                  <a:pt x="2860646" y="0"/>
                </a:cubicBezTo>
                <a:cubicBezTo>
                  <a:pt x="3093916" y="8913"/>
                  <a:pt x="3215464" y="27750"/>
                  <a:pt x="3551565" y="0"/>
                </a:cubicBezTo>
                <a:cubicBezTo>
                  <a:pt x="3887666" y="-27750"/>
                  <a:pt x="3948927" y="2131"/>
                  <a:pt x="4242484" y="0"/>
                </a:cubicBezTo>
                <a:cubicBezTo>
                  <a:pt x="4242969" y="9333"/>
                  <a:pt x="4243762" y="19699"/>
                  <a:pt x="4242484" y="27432"/>
                </a:cubicBezTo>
                <a:cubicBezTo>
                  <a:pt x="3989097" y="31608"/>
                  <a:pt x="3827791" y="3772"/>
                  <a:pt x="3721265" y="27432"/>
                </a:cubicBezTo>
                <a:cubicBezTo>
                  <a:pt x="3614739" y="51092"/>
                  <a:pt x="3405587" y="16066"/>
                  <a:pt x="3115195" y="27432"/>
                </a:cubicBezTo>
                <a:cubicBezTo>
                  <a:pt x="2824803" y="38799"/>
                  <a:pt x="2778477" y="35049"/>
                  <a:pt x="2509126" y="27432"/>
                </a:cubicBezTo>
                <a:cubicBezTo>
                  <a:pt x="2239775" y="19815"/>
                  <a:pt x="2137274" y="18090"/>
                  <a:pt x="1945482" y="27432"/>
                </a:cubicBezTo>
                <a:cubicBezTo>
                  <a:pt x="1753690" y="36774"/>
                  <a:pt x="1410688" y="49870"/>
                  <a:pt x="1254563" y="27432"/>
                </a:cubicBezTo>
                <a:cubicBezTo>
                  <a:pt x="1098438" y="4994"/>
                  <a:pt x="812726" y="27990"/>
                  <a:pt x="563644" y="27432"/>
                </a:cubicBezTo>
                <a:cubicBezTo>
                  <a:pt x="314562" y="26874"/>
                  <a:pt x="157920" y="24732"/>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029" y="448056"/>
            <a:ext cx="10512862" cy="4069080"/>
          </a:xfrm>
        </p:spPr>
        <p:txBody>
          <a:bodyPr anchor="b">
            <a:noAutofit/>
          </a:bodyPr>
          <a:lstStyle>
            <a:lvl1pPr algn="l">
              <a:defRPr sz="9597"/>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029" y="4983480"/>
            <a:ext cx="10512862" cy="1124712"/>
          </a:xfrm>
        </p:spPr>
        <p:txBody>
          <a:bodyPr>
            <a:normAutofit/>
          </a:bodyPr>
          <a:lstStyle>
            <a:lvl1pPr marL="0" indent="0" algn="l">
              <a:buNone/>
              <a:defRPr sz="27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2/18/2022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315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2/18/2022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2/18/2022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2/18/2022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2/18/2022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2/18/2022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2/18/2022</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2/18/2022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077126860"/>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767339" TargetMode="External"/><Relationship Id="rId2" Type="http://schemas.openxmlformats.org/officeDocument/2006/relationships/image" Target="../media/image1.jpeg"/><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f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www.edureka.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93"/>
            <a:ext cx="12185778"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6" name="Picture 5" descr="Text&#10;&#10;Description automatically generated">
            <a:extLst>
              <a:ext uri="{FF2B5EF4-FFF2-40B4-BE49-F238E27FC236}">
                <a16:creationId xmlns:a16="http://schemas.microsoft.com/office/drawing/2014/main" id="{8715A146-5647-46B7-AE72-CCDA08DB7403}"/>
              </a:ext>
            </a:extLst>
          </p:cNvPr>
          <p:cNvPicPr>
            <a:picLocks noChangeAspect="1"/>
          </p:cNvPicPr>
          <p:nvPr/>
        </p:nvPicPr>
        <p:blipFill rotWithShape="1">
          <a:blip r:embed="rId2">
            <a:alphaModFix amt="50000"/>
            <a:duotone>
              <a:prstClr val="black"/>
              <a:srgbClr val="00B0F0">
                <a:tint val="45000"/>
                <a:satMod val="400000"/>
              </a:srgb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18" r="-1" b="-1"/>
          <a:stretch/>
        </p:blipFill>
        <p:spPr>
          <a:xfrm>
            <a:off x="21" y="903"/>
            <a:ext cx="12185756" cy="6856204"/>
          </a:xfrm>
          <a:prstGeom prst="rect">
            <a:avLst/>
          </a:prstGeom>
        </p:spPr>
      </p:pic>
      <p:sp>
        <p:nvSpPr>
          <p:cNvPr id="2" name="Title 1">
            <a:extLst>
              <a:ext uri="{FF2B5EF4-FFF2-40B4-BE49-F238E27FC236}">
                <a16:creationId xmlns:a16="http://schemas.microsoft.com/office/drawing/2014/main" id="{B0A4C3F9-B697-4821-9480-DB209943C1F4}"/>
              </a:ext>
            </a:extLst>
          </p:cNvPr>
          <p:cNvSpPr>
            <a:spLocks noGrp="1"/>
          </p:cNvSpPr>
          <p:nvPr>
            <p:ph type="ctrTitle"/>
          </p:nvPr>
        </p:nvSpPr>
        <p:spPr>
          <a:xfrm>
            <a:off x="1523603" y="1122964"/>
            <a:ext cx="9141619" cy="3062442"/>
          </a:xfrm>
        </p:spPr>
        <p:txBody>
          <a:bodyPr>
            <a:normAutofit/>
            <a:scene3d>
              <a:camera prst="orthographicFront"/>
              <a:lightRig rig="threePt" dir="t"/>
            </a:scene3d>
            <a:sp3d extrusionH="57150">
              <a:bevelT w="38100" h="38100" prst="angle"/>
            </a:sp3d>
          </a:bodyPr>
          <a:lstStyle/>
          <a:p>
            <a:pPr algn="ctr"/>
            <a:r>
              <a:rPr lang="en-US" sz="10797" dirty="0"/>
              <a:t>OOP Project</a:t>
            </a:r>
          </a:p>
        </p:txBody>
      </p:sp>
      <p:sp>
        <p:nvSpPr>
          <p:cNvPr id="13"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171" y="4368378"/>
            <a:ext cx="4242484" cy="27425"/>
          </a:xfrm>
          <a:custGeom>
            <a:avLst/>
            <a:gdLst>
              <a:gd name="connsiteX0" fmla="*/ 0 w 4242484"/>
              <a:gd name="connsiteY0" fmla="*/ 0 h 27425"/>
              <a:gd name="connsiteX1" fmla="*/ 563644 w 4242484"/>
              <a:gd name="connsiteY1" fmla="*/ 0 h 27425"/>
              <a:gd name="connsiteX2" fmla="*/ 1042439 w 4242484"/>
              <a:gd name="connsiteY2" fmla="*/ 0 h 27425"/>
              <a:gd name="connsiteX3" fmla="*/ 1563658 w 4242484"/>
              <a:gd name="connsiteY3" fmla="*/ 0 h 27425"/>
              <a:gd name="connsiteX4" fmla="*/ 2212152 w 4242484"/>
              <a:gd name="connsiteY4" fmla="*/ 0 h 27425"/>
              <a:gd name="connsiteX5" fmla="*/ 2775797 w 4242484"/>
              <a:gd name="connsiteY5" fmla="*/ 0 h 27425"/>
              <a:gd name="connsiteX6" fmla="*/ 3297016 w 4242484"/>
              <a:gd name="connsiteY6" fmla="*/ 0 h 27425"/>
              <a:gd name="connsiteX7" fmla="*/ 4242484 w 4242484"/>
              <a:gd name="connsiteY7" fmla="*/ 0 h 27425"/>
              <a:gd name="connsiteX8" fmla="*/ 4242484 w 4242484"/>
              <a:gd name="connsiteY8" fmla="*/ 27425 h 27425"/>
              <a:gd name="connsiteX9" fmla="*/ 3636415 w 4242484"/>
              <a:gd name="connsiteY9" fmla="*/ 27425 h 27425"/>
              <a:gd name="connsiteX10" fmla="*/ 3115195 w 4242484"/>
              <a:gd name="connsiteY10" fmla="*/ 27425 h 27425"/>
              <a:gd name="connsiteX11" fmla="*/ 2424277 w 4242484"/>
              <a:gd name="connsiteY11" fmla="*/ 27425 h 27425"/>
              <a:gd name="connsiteX12" fmla="*/ 1860632 w 4242484"/>
              <a:gd name="connsiteY12" fmla="*/ 27425 h 27425"/>
              <a:gd name="connsiteX13" fmla="*/ 1381838 w 4242484"/>
              <a:gd name="connsiteY13" fmla="*/ 27425 h 27425"/>
              <a:gd name="connsiteX14" fmla="*/ 733344 w 4242484"/>
              <a:gd name="connsiteY14" fmla="*/ 27425 h 27425"/>
              <a:gd name="connsiteX15" fmla="*/ 0 w 4242484"/>
              <a:gd name="connsiteY15" fmla="*/ 27425 h 27425"/>
              <a:gd name="connsiteX16" fmla="*/ 0 w 4242484"/>
              <a:gd name="connsiteY16" fmla="*/ 0 h 2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27425" fill="none" extrusionOk="0">
                <a:moveTo>
                  <a:pt x="0" y="0"/>
                </a:moveTo>
                <a:cubicBezTo>
                  <a:pt x="201244" y="-5617"/>
                  <a:pt x="325237" y="-662"/>
                  <a:pt x="563644" y="0"/>
                </a:cubicBezTo>
                <a:cubicBezTo>
                  <a:pt x="802051" y="662"/>
                  <a:pt x="904517" y="10636"/>
                  <a:pt x="1042439" y="0"/>
                </a:cubicBezTo>
                <a:cubicBezTo>
                  <a:pt x="1180362" y="-10636"/>
                  <a:pt x="1367035" y="17538"/>
                  <a:pt x="1563658" y="0"/>
                </a:cubicBezTo>
                <a:cubicBezTo>
                  <a:pt x="1760281" y="-17538"/>
                  <a:pt x="1938680" y="30199"/>
                  <a:pt x="2212152" y="0"/>
                </a:cubicBezTo>
                <a:cubicBezTo>
                  <a:pt x="2485624" y="-30199"/>
                  <a:pt x="2621622" y="-18039"/>
                  <a:pt x="2775797" y="0"/>
                </a:cubicBezTo>
                <a:cubicBezTo>
                  <a:pt x="2929972" y="18039"/>
                  <a:pt x="3091009" y="10671"/>
                  <a:pt x="3297016" y="0"/>
                </a:cubicBezTo>
                <a:cubicBezTo>
                  <a:pt x="3503023" y="-10671"/>
                  <a:pt x="4004883" y="4197"/>
                  <a:pt x="4242484" y="0"/>
                </a:cubicBezTo>
                <a:cubicBezTo>
                  <a:pt x="4242634" y="6228"/>
                  <a:pt x="4242955" y="21011"/>
                  <a:pt x="4242484" y="27425"/>
                </a:cubicBezTo>
                <a:cubicBezTo>
                  <a:pt x="4020484" y="-2129"/>
                  <a:pt x="3856319" y="48371"/>
                  <a:pt x="3636415" y="27425"/>
                </a:cubicBezTo>
                <a:cubicBezTo>
                  <a:pt x="3416511" y="6479"/>
                  <a:pt x="3317711" y="12536"/>
                  <a:pt x="3115195" y="27425"/>
                </a:cubicBezTo>
                <a:cubicBezTo>
                  <a:pt x="2912679" y="42314"/>
                  <a:pt x="2576568" y="21708"/>
                  <a:pt x="2424277" y="27425"/>
                </a:cubicBezTo>
                <a:cubicBezTo>
                  <a:pt x="2271986" y="33142"/>
                  <a:pt x="2122411" y="31558"/>
                  <a:pt x="1860632" y="27425"/>
                </a:cubicBezTo>
                <a:cubicBezTo>
                  <a:pt x="1598853" y="23292"/>
                  <a:pt x="1534444" y="36860"/>
                  <a:pt x="1381838" y="27425"/>
                </a:cubicBezTo>
                <a:cubicBezTo>
                  <a:pt x="1229232" y="17990"/>
                  <a:pt x="904168" y="41871"/>
                  <a:pt x="733344" y="27425"/>
                </a:cubicBezTo>
                <a:cubicBezTo>
                  <a:pt x="562520" y="12979"/>
                  <a:pt x="337183" y="50999"/>
                  <a:pt x="0" y="27425"/>
                </a:cubicBezTo>
                <a:cubicBezTo>
                  <a:pt x="-855" y="19458"/>
                  <a:pt x="-355" y="5786"/>
                  <a:pt x="0" y="0"/>
                </a:cubicBezTo>
                <a:close/>
              </a:path>
              <a:path w="4242484" h="27425" stroke="0" extrusionOk="0">
                <a:moveTo>
                  <a:pt x="0" y="0"/>
                </a:moveTo>
                <a:cubicBezTo>
                  <a:pt x="115272" y="8242"/>
                  <a:pt x="396340" y="20103"/>
                  <a:pt x="563644" y="0"/>
                </a:cubicBezTo>
                <a:cubicBezTo>
                  <a:pt x="730948" y="-20103"/>
                  <a:pt x="803967" y="-5143"/>
                  <a:pt x="1042439" y="0"/>
                </a:cubicBezTo>
                <a:cubicBezTo>
                  <a:pt x="1280912" y="5143"/>
                  <a:pt x="1572146" y="26277"/>
                  <a:pt x="1733358" y="0"/>
                </a:cubicBezTo>
                <a:cubicBezTo>
                  <a:pt x="1894570" y="-26277"/>
                  <a:pt x="2088423" y="8759"/>
                  <a:pt x="2297002" y="0"/>
                </a:cubicBezTo>
                <a:cubicBezTo>
                  <a:pt x="2505581" y="-8759"/>
                  <a:pt x="2627376" y="-8913"/>
                  <a:pt x="2860646" y="0"/>
                </a:cubicBezTo>
                <a:cubicBezTo>
                  <a:pt x="3093916" y="8913"/>
                  <a:pt x="3215464" y="27750"/>
                  <a:pt x="3551565" y="0"/>
                </a:cubicBezTo>
                <a:cubicBezTo>
                  <a:pt x="3887666" y="-27750"/>
                  <a:pt x="3948927" y="2131"/>
                  <a:pt x="4242484" y="0"/>
                </a:cubicBezTo>
                <a:cubicBezTo>
                  <a:pt x="4241684" y="8401"/>
                  <a:pt x="4242650" y="14445"/>
                  <a:pt x="4242484" y="27425"/>
                </a:cubicBezTo>
                <a:cubicBezTo>
                  <a:pt x="3989097" y="31601"/>
                  <a:pt x="3827791" y="3765"/>
                  <a:pt x="3721265" y="27425"/>
                </a:cubicBezTo>
                <a:cubicBezTo>
                  <a:pt x="3614739" y="51085"/>
                  <a:pt x="3405587" y="16059"/>
                  <a:pt x="3115195" y="27425"/>
                </a:cubicBezTo>
                <a:cubicBezTo>
                  <a:pt x="2824803" y="38792"/>
                  <a:pt x="2778477" y="35042"/>
                  <a:pt x="2509126" y="27425"/>
                </a:cubicBezTo>
                <a:cubicBezTo>
                  <a:pt x="2239775" y="19808"/>
                  <a:pt x="2137274" y="18083"/>
                  <a:pt x="1945482" y="27425"/>
                </a:cubicBezTo>
                <a:cubicBezTo>
                  <a:pt x="1753690" y="36767"/>
                  <a:pt x="1410688" y="49863"/>
                  <a:pt x="1254563" y="27425"/>
                </a:cubicBezTo>
                <a:cubicBezTo>
                  <a:pt x="1098438" y="4987"/>
                  <a:pt x="812726" y="27983"/>
                  <a:pt x="563644" y="27425"/>
                </a:cubicBezTo>
                <a:cubicBezTo>
                  <a:pt x="314562" y="26867"/>
                  <a:pt x="157920" y="24725"/>
                  <a:pt x="0" y="27425"/>
                </a:cubicBezTo>
                <a:cubicBezTo>
                  <a:pt x="1352" y="19104"/>
                  <a:pt x="-1016" y="1364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30" name="Picture 29" descr="Text&#10;&#10;Description automatically generated">
            <a:extLst>
              <a:ext uri="{FF2B5EF4-FFF2-40B4-BE49-F238E27FC236}">
                <a16:creationId xmlns:a16="http://schemas.microsoft.com/office/drawing/2014/main" id="{1CA564CC-01A7-4B29-BC10-1BCCC3BE512E}"/>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053769" y="-277381"/>
            <a:ext cx="14296361" cy="1906181"/>
          </a:xfrm>
          <a:prstGeom prst="rect">
            <a:avLst/>
          </a:prstGeom>
        </p:spPr>
      </p:pic>
    </p:spTree>
    <p:extLst>
      <p:ext uri="{BB962C8B-B14F-4D97-AF65-F5344CB8AC3E}">
        <p14:creationId xmlns:p14="http://schemas.microsoft.com/office/powerpoint/2010/main" val="15899980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B8A144B-F8D2-48DC-AE3A-BE1624E4D1E2}"/>
              </a:ext>
            </a:extLst>
          </p:cNvPr>
          <p:cNvSpPr>
            <a:spLocks noGrp="1"/>
          </p:cNvSpPr>
          <p:nvPr>
            <p:ph type="title"/>
          </p:nvPr>
        </p:nvSpPr>
        <p:spPr>
          <a:xfrm>
            <a:off x="5088068" y="358818"/>
            <a:ext cx="3528393" cy="563414"/>
          </a:xfrm>
        </p:spPr>
        <p:txBody>
          <a:bodyPr>
            <a:noAutofit/>
          </a:bodyPr>
          <a:lstStyle/>
          <a:p>
            <a:r>
              <a:rPr lang="en-US" dirty="0">
                <a:latin typeface="Algerian" panose="04020705040A02060702" pitchFamily="82" charset="0"/>
              </a:rPr>
              <a:t>DESIGN </a:t>
            </a:r>
          </a:p>
        </p:txBody>
      </p:sp>
      <p:pic>
        <p:nvPicPr>
          <p:cNvPr id="11" name="Content Placeholder 10">
            <a:extLst>
              <a:ext uri="{FF2B5EF4-FFF2-40B4-BE49-F238E27FC236}">
                <a16:creationId xmlns:a16="http://schemas.microsoft.com/office/drawing/2014/main" id="{159E41D5-A26D-49BB-A41D-5B14406E5C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7868" y="1464124"/>
            <a:ext cx="4354716" cy="4753351"/>
          </a:xfrm>
        </p:spPr>
      </p:pic>
      <p:pic>
        <p:nvPicPr>
          <p:cNvPr id="14" name="Content Placeholder 13">
            <a:extLst>
              <a:ext uri="{FF2B5EF4-FFF2-40B4-BE49-F238E27FC236}">
                <a16:creationId xmlns:a16="http://schemas.microsoft.com/office/drawing/2014/main" id="{B794C489-199E-4577-96B8-FDCDFBAB6A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2265" y="1556792"/>
            <a:ext cx="4566087" cy="4680520"/>
          </a:xfr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99D4-F899-4948-9D99-684FC1133853}"/>
              </a:ext>
            </a:extLst>
          </p:cNvPr>
          <p:cNvSpPr>
            <a:spLocks noGrp="1"/>
          </p:cNvSpPr>
          <p:nvPr>
            <p:ph type="title"/>
          </p:nvPr>
        </p:nvSpPr>
        <p:spPr>
          <a:xfrm>
            <a:off x="1450541" y="-15798"/>
            <a:ext cx="3347727" cy="869851"/>
          </a:xfrm>
        </p:spPr>
        <p:txBody>
          <a:bodyPr>
            <a:normAutofit fontScale="90000"/>
          </a:bodyPr>
          <a:lstStyle/>
          <a:p>
            <a:r>
              <a:rPr lang="en-US" dirty="0"/>
              <a:t>IMPLEMENTATION</a:t>
            </a:r>
          </a:p>
        </p:txBody>
      </p:sp>
      <p:pic>
        <p:nvPicPr>
          <p:cNvPr id="6" name="Content Placeholder 5">
            <a:extLst>
              <a:ext uri="{FF2B5EF4-FFF2-40B4-BE49-F238E27FC236}">
                <a16:creationId xmlns:a16="http://schemas.microsoft.com/office/drawing/2014/main" id="{A17ECBFE-7514-41FA-83DE-E3245C460D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39500" y="908720"/>
            <a:ext cx="4657469" cy="5544615"/>
          </a:xfrm>
        </p:spPr>
      </p:pic>
      <p:pic>
        <p:nvPicPr>
          <p:cNvPr id="8" name="Content Placeholder 7">
            <a:extLst>
              <a:ext uri="{FF2B5EF4-FFF2-40B4-BE49-F238E27FC236}">
                <a16:creationId xmlns:a16="http://schemas.microsoft.com/office/drawing/2014/main" id="{0CF1F3D3-02E3-4F5B-B516-5A22E769EA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82562" y="1124744"/>
            <a:ext cx="3598426" cy="5328591"/>
          </a:xfrm>
        </p:spPr>
      </p:pic>
    </p:spTree>
    <p:extLst>
      <p:ext uri="{BB962C8B-B14F-4D97-AF65-F5344CB8AC3E}">
        <p14:creationId xmlns:p14="http://schemas.microsoft.com/office/powerpoint/2010/main" val="4899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3FD3-B9DC-42C2-8670-7625F8A1BAD7}"/>
              </a:ext>
            </a:extLst>
          </p:cNvPr>
          <p:cNvSpPr>
            <a:spLocks noGrp="1"/>
          </p:cNvSpPr>
          <p:nvPr>
            <p:ph type="title"/>
          </p:nvPr>
        </p:nvSpPr>
        <p:spPr/>
        <p:txBody>
          <a:bodyPr/>
          <a:lstStyle/>
          <a:p>
            <a:r>
              <a:rPr lang="en-US" dirty="0"/>
              <a:t> </a:t>
            </a:r>
          </a:p>
        </p:txBody>
      </p:sp>
      <p:pic>
        <p:nvPicPr>
          <p:cNvPr id="6" name="Content Placeholder 5">
            <a:extLst>
              <a:ext uri="{FF2B5EF4-FFF2-40B4-BE49-F238E27FC236}">
                <a16:creationId xmlns:a16="http://schemas.microsoft.com/office/drawing/2014/main" id="{893EAEAA-432B-43C6-A5CF-CABBFA624C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9200" y="620688"/>
            <a:ext cx="5078413" cy="5832646"/>
          </a:xfrm>
        </p:spPr>
      </p:pic>
      <p:pic>
        <p:nvPicPr>
          <p:cNvPr id="12" name="Content Placeholder 11">
            <a:extLst>
              <a:ext uri="{FF2B5EF4-FFF2-40B4-BE49-F238E27FC236}">
                <a16:creationId xmlns:a16="http://schemas.microsoft.com/office/drawing/2014/main" id="{A57D12D0-C3D1-42A8-85D6-29AC7504FDC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6735" y="620688"/>
            <a:ext cx="4826568" cy="5832647"/>
          </a:xfrm>
        </p:spPr>
      </p:pic>
    </p:spTree>
    <p:extLst>
      <p:ext uri="{BB962C8B-B14F-4D97-AF65-F5344CB8AC3E}">
        <p14:creationId xmlns:p14="http://schemas.microsoft.com/office/powerpoint/2010/main" val="178528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8F7F-62B0-4ABF-ABA9-E9CC710ACD48}"/>
              </a:ext>
            </a:extLst>
          </p:cNvPr>
          <p:cNvSpPr>
            <a:spLocks noGrp="1"/>
          </p:cNvSpPr>
          <p:nvPr>
            <p:ph type="title"/>
          </p:nvPr>
        </p:nvSpPr>
        <p:spPr>
          <a:xfrm>
            <a:off x="1845940" y="1952836"/>
            <a:ext cx="9145016" cy="2952328"/>
          </a:xfrm>
        </p:spPr>
        <p:txBody>
          <a:bodyPr>
            <a:normAutofit fontScale="90000"/>
          </a:bodyPr>
          <a:lstStyle/>
          <a:p>
            <a:pPr marL="0" marR="0">
              <a:lnSpc>
                <a:spcPct val="107000"/>
              </a:lnSpc>
              <a:spcBef>
                <a:spcPts val="0"/>
              </a:spcBef>
              <a:spcAft>
                <a:spcPts val="800"/>
              </a:spcAft>
              <a:tabLst>
                <a:tab pos="906145" algn="l"/>
              </a:tabLst>
            </a:pPr>
            <a:r>
              <a:rPr lang="en-US" dirty="0">
                <a:solidFill>
                  <a:schemeClr val="tx1">
                    <a:lumMod val="95000"/>
                  </a:schemeClr>
                </a:solidFill>
                <a:latin typeface="Algerian" panose="04020705040A02060702" pitchFamily="82" charset="0"/>
              </a:rPr>
              <a:t>A</a:t>
            </a:r>
            <a:r>
              <a:rPr lang="en-IN" sz="1800" dirty="0">
                <a:solidFill>
                  <a:schemeClr val="tx1">
                    <a:lumMod val="95000"/>
                  </a:schemeClr>
                </a:solidFill>
                <a:effectLst/>
                <a:latin typeface="Algerian" panose="04020705040A02060702" pitchFamily="82" charset="0"/>
                <a:ea typeface="Calibri" panose="020F0502020204030204" pitchFamily="34" charset="0"/>
              </a:rPr>
              <a:t>• “C++ Primer” ,Stanley B Lippman, 4th edition, Addison Wesley, </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rPr>
              <a:t>2005</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rPr>
              <a:t>• “Object Oriented Programming With C++” , Sourav </a:t>
            </a:r>
            <a:r>
              <a:rPr lang="en-IN" sz="1800" dirty="0" err="1">
                <a:solidFill>
                  <a:schemeClr val="tx1">
                    <a:lumMod val="95000"/>
                  </a:schemeClr>
                </a:solidFill>
                <a:effectLst/>
                <a:latin typeface="Algerian" panose="04020705040A02060702" pitchFamily="82" charset="0"/>
                <a:ea typeface="Calibri" panose="020F0502020204030204" pitchFamily="34" charset="0"/>
              </a:rPr>
              <a:t>Sahey</a:t>
            </a:r>
            <a:r>
              <a:rPr lang="en-IN" sz="1800" dirty="0">
                <a:solidFill>
                  <a:schemeClr val="tx1">
                    <a:lumMod val="95000"/>
                  </a:schemeClr>
                </a:solidFill>
                <a:effectLst/>
                <a:latin typeface="Algerian" panose="04020705040A02060702" pitchFamily="82" charset="0"/>
                <a:ea typeface="Calibri" panose="020F0502020204030204" pitchFamily="34" charset="0"/>
              </a:rPr>
              <a:t>, Oxford </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rPr>
              <a:t>University, 2006</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cs typeface="Segoe UI Symbol" panose="020B0502040204020203" pitchFamily="34" charset="0"/>
              </a:rPr>
              <a:t>➢</a:t>
            </a:r>
            <a:r>
              <a:rPr lang="en-IN" sz="1800" dirty="0">
                <a:solidFill>
                  <a:schemeClr val="tx1">
                    <a:lumMod val="95000"/>
                  </a:schemeClr>
                </a:solidFill>
                <a:effectLst/>
                <a:latin typeface="Algerian" panose="04020705040A02060702" pitchFamily="82" charset="0"/>
                <a:ea typeface="Calibri" panose="020F0502020204030204" pitchFamily="34" charset="0"/>
              </a:rPr>
              <a:t> Referred Links:</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rPr>
              <a:t>• www.wikipedia.com</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rPr>
              <a:t>• www.stackoverflow.com</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rPr>
              <a:t>• www.geeksforgeeks.com</a:t>
            </a:r>
            <a:br>
              <a:rPr lang="en-US" sz="1800" dirty="0">
                <a:solidFill>
                  <a:schemeClr val="tx1">
                    <a:lumMod val="95000"/>
                  </a:schemeClr>
                </a:solidFill>
                <a:effectLst/>
                <a:latin typeface="Algerian" panose="04020705040A02060702" pitchFamily="82" charset="0"/>
                <a:ea typeface="Calibri" panose="020F0502020204030204" pitchFamily="34" charset="0"/>
              </a:rPr>
            </a:br>
            <a:r>
              <a:rPr lang="en-IN" sz="1800" dirty="0">
                <a:solidFill>
                  <a:schemeClr val="tx1">
                    <a:lumMod val="95000"/>
                  </a:schemeClr>
                </a:solidFill>
                <a:effectLst/>
                <a:latin typeface="Algerian" panose="04020705040A02060702" pitchFamily="82" charset="0"/>
                <a:ea typeface="Calibri" panose="020F0502020204030204" pitchFamily="34" charset="0"/>
              </a:rPr>
              <a:t>• </a:t>
            </a:r>
            <a:r>
              <a:rPr lang="en-IN" sz="1800" u="sng" dirty="0">
                <a:solidFill>
                  <a:schemeClr val="tx1">
                    <a:lumMod val="95000"/>
                  </a:schemeClr>
                </a:solidFill>
                <a:effectLst/>
                <a:latin typeface="Algerian" panose="04020705040A02060702" pitchFamily="82" charset="0"/>
                <a:ea typeface="Calibri" panose="020F0502020204030204" pitchFamily="34" charset="0"/>
                <a:hlinkClick r:id="rId2">
                  <a:extLst>
                    <a:ext uri="{A12FA001-AC4F-418D-AE19-62706E023703}">
                      <ahyp:hlinkClr xmlns:ahyp="http://schemas.microsoft.com/office/drawing/2018/hyperlinkcolor" val="tx"/>
                    </a:ext>
                  </a:extLst>
                </a:hlinkClick>
              </a:rPr>
              <a:t>www.edureka.com</a:t>
            </a:r>
            <a:endParaRPr lang="en-US" dirty="0">
              <a:solidFill>
                <a:schemeClr val="tx1">
                  <a:lumMod val="95000"/>
                </a:schemeClr>
              </a:solidFill>
              <a:latin typeface="Algerian" panose="04020705040A02060702" pitchFamily="82" charset="0"/>
            </a:endParaRPr>
          </a:p>
        </p:txBody>
      </p:sp>
      <p:sp>
        <p:nvSpPr>
          <p:cNvPr id="3" name="Text Placeholder 2">
            <a:extLst>
              <a:ext uri="{FF2B5EF4-FFF2-40B4-BE49-F238E27FC236}">
                <a16:creationId xmlns:a16="http://schemas.microsoft.com/office/drawing/2014/main" id="{CBCF112A-8A0F-4E68-8A7A-D4A140DE8C13}"/>
              </a:ext>
            </a:extLst>
          </p:cNvPr>
          <p:cNvSpPr>
            <a:spLocks noGrp="1"/>
          </p:cNvSpPr>
          <p:nvPr>
            <p:ph type="body" idx="1"/>
          </p:nvPr>
        </p:nvSpPr>
        <p:spPr>
          <a:xfrm>
            <a:off x="1845940" y="620688"/>
            <a:ext cx="7069519" cy="860893"/>
          </a:xfrm>
        </p:spPr>
        <p:txBody>
          <a:bodyPr/>
          <a:lstStyle/>
          <a:p>
            <a:r>
              <a:rPr lang="en-US" dirty="0">
                <a:latin typeface="Amasis MT Pro Black" panose="020B0604020202020204" pitchFamily="18" charset="0"/>
              </a:rPr>
              <a:t>REFERENCES</a:t>
            </a:r>
          </a:p>
        </p:txBody>
      </p:sp>
    </p:spTree>
    <p:extLst>
      <p:ext uri="{BB962C8B-B14F-4D97-AF65-F5344CB8AC3E}">
        <p14:creationId xmlns:p14="http://schemas.microsoft.com/office/powerpoint/2010/main" val="3120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BDB438-D65B-4F20-B0F2-EEF6170EC2BD}"/>
              </a:ext>
            </a:extLst>
          </p:cNvPr>
          <p:cNvSpPr txBox="1"/>
          <p:nvPr/>
        </p:nvSpPr>
        <p:spPr>
          <a:xfrm>
            <a:off x="2331426" y="2204864"/>
            <a:ext cx="7525971" cy="1569660"/>
          </a:xfrm>
          <a:prstGeom prst="rect">
            <a:avLst/>
          </a:prstGeom>
          <a:noFill/>
        </p:spPr>
        <p:txBody>
          <a:bodyPr wrap="square">
            <a:spAutoFit/>
          </a:bodyPr>
          <a:lstStyle/>
          <a:p>
            <a:r>
              <a:rPr lang="en-US" sz="9600" dirty="0">
                <a:effectLst>
                  <a:glow rad="139700">
                    <a:schemeClr val="accent3">
                      <a:satMod val="175000"/>
                      <a:alpha val="40000"/>
                    </a:schemeClr>
                  </a:glow>
                </a:effectLst>
                <a:latin typeface="Algerian" panose="04020705040A02060702" pitchFamily="82" charset="0"/>
              </a:rPr>
              <a:t> THANK YOU</a:t>
            </a:r>
            <a:endParaRPr lang="en-IN" sz="9600" dirty="0">
              <a:effectLst>
                <a:glow rad="139700">
                  <a:schemeClr val="accent3">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val="67074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CABAD-9119-420F-A961-708F71390180}"/>
              </a:ext>
            </a:extLst>
          </p:cNvPr>
          <p:cNvSpPr txBox="1"/>
          <p:nvPr/>
        </p:nvSpPr>
        <p:spPr>
          <a:xfrm>
            <a:off x="1125860" y="315228"/>
            <a:ext cx="6480720" cy="923330"/>
          </a:xfrm>
          <a:prstGeom prst="rect">
            <a:avLst/>
          </a:prstGeom>
          <a:noFill/>
        </p:spPr>
        <p:txBody>
          <a:bodyPr wrap="square" rtlCol="0">
            <a:spAutoFit/>
          </a:bodyPr>
          <a:lstStyle/>
          <a:p>
            <a:r>
              <a:rPr lang="en-US" sz="5400" dirty="0">
                <a:effectLst>
                  <a:glow rad="139700">
                    <a:schemeClr val="accent3">
                      <a:satMod val="175000"/>
                      <a:alpha val="40000"/>
                    </a:schemeClr>
                  </a:glow>
                </a:effectLst>
                <a:latin typeface="Algerian" panose="04020705040A02060702" pitchFamily="82" charset="0"/>
              </a:rPr>
              <a:t>ACKNOWLEGEMENT</a:t>
            </a:r>
            <a:endParaRPr lang="en-IN" sz="5400" dirty="0">
              <a:effectLst>
                <a:glow rad="1397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5F71DD92-ADF6-4F4C-AB50-CA493C2A3116}"/>
              </a:ext>
            </a:extLst>
          </p:cNvPr>
          <p:cNvSpPr txBox="1"/>
          <p:nvPr/>
        </p:nvSpPr>
        <p:spPr>
          <a:xfrm>
            <a:off x="1125860" y="1556792"/>
            <a:ext cx="10369152" cy="4524315"/>
          </a:xfrm>
          <a:prstGeom prst="rect">
            <a:avLst/>
          </a:prstGeom>
          <a:noFill/>
        </p:spPr>
        <p:txBody>
          <a:bodyPr wrap="square" rtlCol="0">
            <a:spAutoFit/>
          </a:bodyPr>
          <a:lstStyle/>
          <a:p>
            <a:r>
              <a:rPr lang="en-US" sz="3600" i="1" dirty="0">
                <a:solidFill>
                  <a:schemeClr val="accent1">
                    <a:lumMod val="60000"/>
                    <a:lumOff val="40000"/>
                  </a:schemeClr>
                </a:solidFill>
                <a:latin typeface="French Script MT" panose="03020402040607040605" pitchFamily="66" charset="0"/>
              </a:rPr>
              <a:t>We would like to express our special thanks of gratitude to our </a:t>
            </a:r>
            <a:r>
              <a:rPr lang="en-US" sz="3600" i="1" dirty="0">
                <a:latin typeface="Footlight MT Light" panose="0204060206030A020304" pitchFamily="18" charset="0"/>
              </a:rPr>
              <a:t>CSE</a:t>
            </a:r>
            <a:r>
              <a:rPr lang="en-US" sz="3600" i="1" dirty="0">
                <a:solidFill>
                  <a:schemeClr val="accent1">
                    <a:lumMod val="60000"/>
                    <a:lumOff val="40000"/>
                  </a:schemeClr>
                </a:solidFill>
                <a:latin typeface="French Script MT" panose="03020402040607040605" pitchFamily="66" charset="0"/>
              </a:rPr>
              <a:t> branch </a:t>
            </a:r>
            <a:r>
              <a:rPr lang="en-US" sz="3600" i="1" dirty="0">
                <a:latin typeface="Footlight MT Light" panose="0204060206030A020304" pitchFamily="18" charset="0"/>
              </a:rPr>
              <a:t>HOD</a:t>
            </a:r>
            <a:r>
              <a:rPr lang="en-US" sz="3600" i="1" dirty="0">
                <a:latin typeface="French Script MT" panose="03020402040607040605" pitchFamily="66" charset="0"/>
              </a:rPr>
              <a:t> </a:t>
            </a:r>
            <a:r>
              <a:rPr lang="en-US" sz="3600" i="1" dirty="0">
                <a:latin typeface="Footlight MT Light" panose="0204060206030A020304" pitchFamily="18" charset="0"/>
              </a:rPr>
              <a:t>Dr. SAROJA DEVI </a:t>
            </a:r>
            <a:r>
              <a:rPr lang="en-US" sz="3600" i="1" dirty="0">
                <a:solidFill>
                  <a:schemeClr val="accent1">
                    <a:lumMod val="60000"/>
                    <a:lumOff val="40000"/>
                  </a:schemeClr>
                </a:solidFill>
                <a:latin typeface="French Script MT" panose="03020402040607040605" pitchFamily="66" charset="0"/>
              </a:rPr>
              <a:t>and our subject faculty </a:t>
            </a:r>
            <a:r>
              <a:rPr lang="en-US" sz="3600" i="1" dirty="0">
                <a:latin typeface="Footlight MT Light" panose="0204060206030A020304" pitchFamily="18" charset="0"/>
              </a:rPr>
              <a:t>Mr. Vinay T.R.</a:t>
            </a:r>
            <a:r>
              <a:rPr lang="en-US" sz="3600" i="1" dirty="0">
                <a:latin typeface="French Script MT" panose="03020402040607040605" pitchFamily="66" charset="0"/>
              </a:rPr>
              <a:t>  </a:t>
            </a:r>
            <a:r>
              <a:rPr lang="en-US" sz="3600" i="1" dirty="0">
                <a:solidFill>
                  <a:schemeClr val="accent1">
                    <a:lumMod val="60000"/>
                    <a:lumOff val="40000"/>
                  </a:schemeClr>
                </a:solidFill>
                <a:latin typeface="French Script MT" panose="03020402040607040605" pitchFamily="66" charset="0"/>
              </a:rPr>
              <a:t>for giving us the opportunity to work on this project and enhance our skills in various sections of the subject as well as  our presentation skills. </a:t>
            </a:r>
          </a:p>
          <a:p>
            <a:endParaRPr lang="en-US" sz="3600" i="1" dirty="0">
              <a:solidFill>
                <a:schemeClr val="accent1">
                  <a:lumMod val="60000"/>
                  <a:lumOff val="40000"/>
                </a:schemeClr>
              </a:solidFill>
              <a:latin typeface="French Script MT" panose="03020402040607040605" pitchFamily="66" charset="0"/>
            </a:endParaRPr>
          </a:p>
          <a:p>
            <a:r>
              <a:rPr lang="en-US" sz="3600" i="1" dirty="0">
                <a:solidFill>
                  <a:schemeClr val="accent1">
                    <a:lumMod val="60000"/>
                    <a:lumOff val="40000"/>
                  </a:schemeClr>
                </a:solidFill>
                <a:latin typeface="French Script MT" panose="03020402040607040605" pitchFamily="66" charset="0"/>
              </a:rPr>
              <a:t>Working on this project has been immensely useful in the aspect of learning. It helped us to explore various resources and enhance of potentials to work in team and bring up a considerable output of our efforts.</a:t>
            </a:r>
            <a:endParaRPr lang="en-IN" sz="3600" i="1" dirty="0">
              <a:solidFill>
                <a:schemeClr val="accent1">
                  <a:lumMod val="60000"/>
                  <a:lumOff val="40000"/>
                </a:schemeClr>
              </a:solidFill>
              <a:latin typeface="French Script MT" panose="03020402040607040605" pitchFamily="66" charset="0"/>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07F8-C87E-4EC5-8B82-1CC52013EC3E}"/>
              </a:ext>
            </a:extLst>
          </p:cNvPr>
          <p:cNvSpPr>
            <a:spLocks noGrp="1"/>
          </p:cNvSpPr>
          <p:nvPr>
            <p:ph type="ctrTitle" idx="4294967295"/>
          </p:nvPr>
        </p:nvSpPr>
        <p:spPr>
          <a:xfrm>
            <a:off x="1341884" y="-387424"/>
            <a:ext cx="8734425" cy="2000250"/>
          </a:xfrm>
        </p:spPr>
        <p:txBody>
          <a:bodyPr>
            <a:normAutofit/>
          </a:bodyPr>
          <a:lstStyle/>
          <a:p>
            <a:r>
              <a:rPr lang="en-US" sz="4800" dirty="0"/>
              <a:t>Programming Hierarchy</a:t>
            </a:r>
          </a:p>
        </p:txBody>
      </p:sp>
      <p:graphicFrame>
        <p:nvGraphicFramePr>
          <p:cNvPr id="4" name="Diagram 3">
            <a:extLst>
              <a:ext uri="{FF2B5EF4-FFF2-40B4-BE49-F238E27FC236}">
                <a16:creationId xmlns:a16="http://schemas.microsoft.com/office/drawing/2014/main" id="{EB0EF91B-F9BA-47F9-9B84-952F2BCF1021}"/>
              </a:ext>
            </a:extLst>
          </p:cNvPr>
          <p:cNvGraphicFramePr/>
          <p:nvPr/>
        </p:nvGraphicFramePr>
        <p:xfrm>
          <a:off x="1625176" y="2616200"/>
          <a:ext cx="8735325"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12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590E7B-0E57-4A3F-9757-EF15D303B2A2}"/>
              </a:ext>
            </a:extLst>
          </p:cNvPr>
          <p:cNvSpPr txBox="1"/>
          <p:nvPr/>
        </p:nvSpPr>
        <p:spPr>
          <a:xfrm>
            <a:off x="909836" y="188640"/>
            <a:ext cx="11017224" cy="923330"/>
          </a:xfrm>
          <a:prstGeom prst="rect">
            <a:avLst/>
          </a:prstGeom>
          <a:noFill/>
        </p:spPr>
        <p:txBody>
          <a:bodyPr wrap="square">
            <a:spAutoFit/>
          </a:bodyPr>
          <a:lstStyle/>
          <a:p>
            <a:r>
              <a:rPr lang="en-US" sz="5400" dirty="0">
                <a:effectLst>
                  <a:glow rad="139700">
                    <a:schemeClr val="accent3">
                      <a:satMod val="175000"/>
                      <a:alpha val="40000"/>
                    </a:schemeClr>
                  </a:glow>
                </a:effectLst>
                <a:latin typeface="Algerian" panose="04020705040A02060702" pitchFamily="82" charset="0"/>
              </a:rPr>
              <a:t>OBJECT ORIENTED PROGRAMMING</a:t>
            </a:r>
            <a:endParaRPr lang="en-IN" sz="5400" dirty="0">
              <a:effectLst>
                <a:glow rad="139700">
                  <a:schemeClr val="accent3">
                    <a:satMod val="175000"/>
                    <a:alpha val="40000"/>
                  </a:schemeClr>
                </a:glow>
              </a:effectLst>
              <a:latin typeface="Algerian" panose="04020705040A02060702" pitchFamily="82" charset="0"/>
            </a:endParaRPr>
          </a:p>
        </p:txBody>
      </p:sp>
      <p:sp>
        <p:nvSpPr>
          <p:cNvPr id="10" name="TextBox 9">
            <a:extLst>
              <a:ext uri="{FF2B5EF4-FFF2-40B4-BE49-F238E27FC236}">
                <a16:creationId xmlns:a16="http://schemas.microsoft.com/office/drawing/2014/main" id="{48AA4693-91FF-4E09-A744-2A42868F6A1D}"/>
              </a:ext>
            </a:extLst>
          </p:cNvPr>
          <p:cNvSpPr txBox="1"/>
          <p:nvPr/>
        </p:nvSpPr>
        <p:spPr>
          <a:xfrm>
            <a:off x="923934" y="1211682"/>
            <a:ext cx="11521279" cy="830997"/>
          </a:xfrm>
          <a:prstGeom prst="rect">
            <a:avLst/>
          </a:prstGeom>
          <a:noFill/>
        </p:spPr>
        <p:txBody>
          <a:bodyPr wrap="square">
            <a:spAutoFit/>
          </a:bodyPr>
          <a:lstStyle/>
          <a:p>
            <a:pPr marL="342900" indent="-342900">
              <a:buFont typeface="Arial" panose="020B0604020202020204" pitchFamily="34" charset="0"/>
              <a:buChar char="•"/>
            </a:pPr>
            <a:r>
              <a:rPr lang="en-US" dirty="0">
                <a:latin typeface="Footlight MT Light" pitchFamily="18" charset="0"/>
              </a:rPr>
              <a:t>Object is the basic unit of oops which aims at dividing the program into several operational units.</a:t>
            </a:r>
          </a:p>
        </p:txBody>
      </p:sp>
      <p:sp>
        <p:nvSpPr>
          <p:cNvPr id="11" name="TextBox 10">
            <a:extLst>
              <a:ext uri="{FF2B5EF4-FFF2-40B4-BE49-F238E27FC236}">
                <a16:creationId xmlns:a16="http://schemas.microsoft.com/office/drawing/2014/main" id="{0C917AB9-0EDB-4F1E-81DF-620EE8E1905E}"/>
              </a:ext>
            </a:extLst>
          </p:cNvPr>
          <p:cNvSpPr txBox="1"/>
          <p:nvPr/>
        </p:nvSpPr>
        <p:spPr>
          <a:xfrm>
            <a:off x="1341884" y="2708920"/>
            <a:ext cx="3312368" cy="1938992"/>
          </a:xfrm>
          <a:prstGeom prst="rect">
            <a:avLst/>
          </a:prstGeom>
          <a:noFill/>
        </p:spPr>
        <p:txBody>
          <a:bodyPr wrap="square">
            <a:spAutoFit/>
          </a:bodyPr>
          <a:lstStyle/>
          <a:p>
            <a:pPr marL="342900" indent="-342900">
              <a:buFont typeface="Wingdings" panose="05000000000000000000" pitchFamily="2" charset="2"/>
              <a:buChar char="Ø"/>
            </a:pPr>
            <a:r>
              <a:rPr lang="en-US" dirty="0">
                <a:latin typeface="Footlight MT Light" pitchFamily="18" charset="0"/>
              </a:rPr>
              <a:t>Class</a:t>
            </a:r>
          </a:p>
          <a:p>
            <a:pPr marL="342900" indent="-342900">
              <a:buFont typeface="Wingdings" panose="05000000000000000000" pitchFamily="2" charset="2"/>
              <a:buChar char="Ø"/>
            </a:pPr>
            <a:r>
              <a:rPr lang="en-US" dirty="0">
                <a:solidFill>
                  <a:schemeClr val="accent5">
                    <a:lumMod val="60000"/>
                    <a:lumOff val="40000"/>
                  </a:schemeClr>
                </a:solidFill>
                <a:latin typeface="Footlight MT Light" pitchFamily="18" charset="0"/>
              </a:rPr>
              <a:t>Abstraction</a:t>
            </a:r>
          </a:p>
          <a:p>
            <a:pPr marL="342900" indent="-342900">
              <a:buFont typeface="Wingdings" panose="05000000000000000000" pitchFamily="2" charset="2"/>
              <a:buChar char="Ø"/>
            </a:pPr>
            <a:r>
              <a:rPr lang="en-US" dirty="0">
                <a:latin typeface="Footlight MT Light" pitchFamily="18" charset="0"/>
              </a:rPr>
              <a:t>Encapsulation </a:t>
            </a:r>
          </a:p>
          <a:p>
            <a:pPr marL="342900" indent="-342900">
              <a:buFont typeface="Wingdings" panose="05000000000000000000" pitchFamily="2" charset="2"/>
              <a:buChar char="Ø"/>
            </a:pPr>
            <a:r>
              <a:rPr lang="en-US" dirty="0">
                <a:solidFill>
                  <a:schemeClr val="accent5">
                    <a:lumMod val="60000"/>
                    <a:lumOff val="40000"/>
                  </a:schemeClr>
                </a:solidFill>
                <a:latin typeface="Footlight MT Light" pitchFamily="18" charset="0"/>
              </a:rPr>
              <a:t>Inheritance</a:t>
            </a:r>
            <a:r>
              <a:rPr lang="en-US" dirty="0">
                <a:latin typeface="Footlight MT Light" pitchFamily="18" charset="0"/>
              </a:rPr>
              <a:t> </a:t>
            </a:r>
          </a:p>
          <a:p>
            <a:pPr marL="342900" indent="-342900">
              <a:buFont typeface="Wingdings" panose="05000000000000000000" pitchFamily="2" charset="2"/>
              <a:buChar char="Ø"/>
            </a:pPr>
            <a:r>
              <a:rPr lang="en-US" dirty="0">
                <a:latin typeface="Footlight MT Light" pitchFamily="18" charset="0"/>
              </a:rPr>
              <a:t>Polymorphism</a:t>
            </a:r>
          </a:p>
        </p:txBody>
      </p:sp>
      <p:sp>
        <p:nvSpPr>
          <p:cNvPr id="12" name="TextBox 11">
            <a:extLst>
              <a:ext uri="{FF2B5EF4-FFF2-40B4-BE49-F238E27FC236}">
                <a16:creationId xmlns:a16="http://schemas.microsoft.com/office/drawing/2014/main" id="{FF01AAB7-052E-4179-8E88-72DC63EF3AD5}"/>
              </a:ext>
            </a:extLst>
          </p:cNvPr>
          <p:cNvSpPr txBox="1"/>
          <p:nvPr/>
        </p:nvSpPr>
        <p:spPr>
          <a:xfrm>
            <a:off x="962777" y="2211911"/>
            <a:ext cx="2899387" cy="46166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FFFF00"/>
                </a:solidFill>
                <a:latin typeface="Footlight MT Light" panose="0204060206030A020304" pitchFamily="18" charset="0"/>
              </a:rPr>
              <a:t>FEATURES</a:t>
            </a:r>
            <a:endParaRPr lang="en-IN" dirty="0">
              <a:solidFill>
                <a:srgbClr val="FFFF00"/>
              </a:solidFill>
              <a:latin typeface="Footlight MT Light" panose="0204060206030A020304" pitchFamily="18" charset="0"/>
            </a:endParaRPr>
          </a:p>
        </p:txBody>
      </p:sp>
      <p:sp>
        <p:nvSpPr>
          <p:cNvPr id="13" name="TextBox 12">
            <a:extLst>
              <a:ext uri="{FF2B5EF4-FFF2-40B4-BE49-F238E27FC236}">
                <a16:creationId xmlns:a16="http://schemas.microsoft.com/office/drawing/2014/main" id="{52E7AA55-9ADB-47E6-8280-2816DCB04AFC}"/>
              </a:ext>
            </a:extLst>
          </p:cNvPr>
          <p:cNvSpPr txBox="1"/>
          <p:nvPr/>
        </p:nvSpPr>
        <p:spPr>
          <a:xfrm>
            <a:off x="4035289" y="2206717"/>
            <a:ext cx="2334278" cy="46166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FFFF00"/>
                </a:solidFill>
                <a:latin typeface="Footlight MT Light" panose="0204060206030A020304" pitchFamily="18" charset="0"/>
              </a:rPr>
              <a:t>ADVANTAGES</a:t>
            </a:r>
            <a:endParaRPr lang="en-IN" dirty="0">
              <a:solidFill>
                <a:srgbClr val="FFFF00"/>
              </a:solidFill>
              <a:latin typeface="Footlight MT Light" panose="0204060206030A020304" pitchFamily="18" charset="0"/>
            </a:endParaRPr>
          </a:p>
        </p:txBody>
      </p:sp>
      <p:sp>
        <p:nvSpPr>
          <p:cNvPr id="14" name="TextBox 13">
            <a:extLst>
              <a:ext uri="{FF2B5EF4-FFF2-40B4-BE49-F238E27FC236}">
                <a16:creationId xmlns:a16="http://schemas.microsoft.com/office/drawing/2014/main" id="{624F4A61-14B8-4205-8518-111B6BAE2159}"/>
              </a:ext>
            </a:extLst>
          </p:cNvPr>
          <p:cNvSpPr txBox="1"/>
          <p:nvPr/>
        </p:nvSpPr>
        <p:spPr>
          <a:xfrm>
            <a:off x="4245734" y="2666312"/>
            <a:ext cx="3528392" cy="2308324"/>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Footlight MT Light" pitchFamily="18" charset="0"/>
              </a:rPr>
              <a:t>Re-usability</a:t>
            </a:r>
          </a:p>
          <a:p>
            <a:pPr marL="342900" indent="-342900">
              <a:buFont typeface="Wingdings" panose="05000000000000000000" pitchFamily="2" charset="2"/>
              <a:buChar char="Ø"/>
            </a:pPr>
            <a:r>
              <a:rPr lang="en-US" dirty="0">
                <a:solidFill>
                  <a:schemeClr val="accent5">
                    <a:lumMod val="60000"/>
                    <a:lumOff val="40000"/>
                  </a:schemeClr>
                </a:solidFill>
                <a:latin typeface="Footlight MT Light" pitchFamily="18" charset="0"/>
              </a:rPr>
              <a:t>Data</a:t>
            </a:r>
            <a:r>
              <a:rPr lang="en-US" dirty="0">
                <a:latin typeface="Footlight MT Light" pitchFamily="18" charset="0"/>
              </a:rPr>
              <a:t> </a:t>
            </a:r>
            <a:r>
              <a:rPr lang="en-US" dirty="0">
                <a:solidFill>
                  <a:schemeClr val="accent5">
                    <a:lumMod val="60000"/>
                    <a:lumOff val="40000"/>
                  </a:schemeClr>
                </a:solidFill>
                <a:latin typeface="Footlight MT Light" pitchFamily="18" charset="0"/>
              </a:rPr>
              <a:t>Redundancy</a:t>
            </a:r>
          </a:p>
          <a:p>
            <a:pPr marL="342900" indent="-342900">
              <a:buFont typeface="Wingdings" panose="05000000000000000000" pitchFamily="2" charset="2"/>
              <a:buChar char="Ø"/>
            </a:pPr>
            <a:r>
              <a:rPr lang="en-US" dirty="0">
                <a:latin typeface="Footlight MT Light" pitchFamily="18" charset="0"/>
              </a:rPr>
              <a:t>Code Maintenance</a:t>
            </a:r>
          </a:p>
          <a:p>
            <a:pPr marL="342900" indent="-342900">
              <a:buFont typeface="Wingdings" panose="05000000000000000000" pitchFamily="2" charset="2"/>
              <a:buChar char="Ø"/>
            </a:pPr>
            <a:r>
              <a:rPr lang="en-US" dirty="0">
                <a:solidFill>
                  <a:schemeClr val="accent5">
                    <a:lumMod val="60000"/>
                    <a:lumOff val="40000"/>
                  </a:schemeClr>
                </a:solidFill>
                <a:latin typeface="Footlight MT Light" pitchFamily="18" charset="0"/>
              </a:rPr>
              <a:t>Security</a:t>
            </a:r>
          </a:p>
          <a:p>
            <a:pPr marL="342900" indent="-342900">
              <a:buFont typeface="Wingdings" panose="05000000000000000000" pitchFamily="2" charset="2"/>
              <a:buChar char="Ø"/>
            </a:pPr>
            <a:r>
              <a:rPr lang="en-US" dirty="0">
                <a:latin typeface="Footlight MT Light" pitchFamily="18" charset="0"/>
              </a:rPr>
              <a:t>Better productivity</a:t>
            </a:r>
          </a:p>
          <a:p>
            <a:pPr marL="342900" indent="-342900">
              <a:buFont typeface="Wingdings" panose="05000000000000000000" pitchFamily="2" charset="2"/>
              <a:buChar char="Ø"/>
            </a:pPr>
            <a:r>
              <a:rPr lang="en-US" dirty="0">
                <a:solidFill>
                  <a:schemeClr val="accent5">
                    <a:lumMod val="60000"/>
                    <a:lumOff val="40000"/>
                  </a:schemeClr>
                </a:solidFill>
                <a:latin typeface="Footlight MT Light" pitchFamily="18" charset="0"/>
              </a:rPr>
              <a:t>Easy</a:t>
            </a:r>
            <a:r>
              <a:rPr lang="en-US" dirty="0">
                <a:latin typeface="Footlight MT Light" pitchFamily="18" charset="0"/>
              </a:rPr>
              <a:t> </a:t>
            </a:r>
            <a:r>
              <a:rPr lang="en-US" dirty="0">
                <a:solidFill>
                  <a:schemeClr val="accent5">
                    <a:lumMod val="60000"/>
                    <a:lumOff val="40000"/>
                  </a:schemeClr>
                </a:solidFill>
                <a:latin typeface="Footlight MT Light" pitchFamily="18" charset="0"/>
              </a:rPr>
              <a:t>troubleshooting</a:t>
            </a:r>
          </a:p>
        </p:txBody>
      </p:sp>
      <p:sp>
        <p:nvSpPr>
          <p:cNvPr id="16" name="TextBox 15">
            <a:extLst>
              <a:ext uri="{FF2B5EF4-FFF2-40B4-BE49-F238E27FC236}">
                <a16:creationId xmlns:a16="http://schemas.microsoft.com/office/drawing/2014/main" id="{FE800E87-78F7-483A-B0A2-6877040CEC03}"/>
              </a:ext>
            </a:extLst>
          </p:cNvPr>
          <p:cNvSpPr txBox="1"/>
          <p:nvPr/>
        </p:nvSpPr>
        <p:spPr>
          <a:xfrm flipH="1">
            <a:off x="7658771" y="2788855"/>
            <a:ext cx="3744416" cy="523220"/>
          </a:xfrm>
          <a:prstGeom prst="rect">
            <a:avLst/>
          </a:prstGeom>
          <a:noFill/>
        </p:spPr>
        <p:txBody>
          <a:bodyPr wrap="square" rtlCol="0">
            <a:spAutoFit/>
          </a:bodyPr>
          <a:lstStyle/>
          <a:p>
            <a:r>
              <a:rPr lang="en-US" sz="2800" dirty="0">
                <a:solidFill>
                  <a:srgbClr val="FF0000"/>
                </a:solidFill>
              </a:rPr>
              <a:t>Machine Language</a:t>
            </a:r>
            <a:endParaRPr lang="en-IN" sz="2800" dirty="0">
              <a:solidFill>
                <a:srgbClr val="FF0000"/>
              </a:solidFill>
            </a:endParaRPr>
          </a:p>
        </p:txBody>
      </p:sp>
      <p:sp>
        <p:nvSpPr>
          <p:cNvPr id="17" name="Arrow: Down 16">
            <a:extLst>
              <a:ext uri="{FF2B5EF4-FFF2-40B4-BE49-F238E27FC236}">
                <a16:creationId xmlns:a16="http://schemas.microsoft.com/office/drawing/2014/main" id="{0669C3BD-6E63-4110-BB23-2C10BCA91C14}"/>
              </a:ext>
            </a:extLst>
          </p:cNvPr>
          <p:cNvSpPr/>
          <p:nvPr/>
        </p:nvSpPr>
        <p:spPr>
          <a:xfrm>
            <a:off x="8921283" y="3347909"/>
            <a:ext cx="216024" cy="397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18" name="TextBox 17">
            <a:extLst>
              <a:ext uri="{FF2B5EF4-FFF2-40B4-BE49-F238E27FC236}">
                <a16:creationId xmlns:a16="http://schemas.microsoft.com/office/drawing/2014/main" id="{F8B66601-4904-4F06-9DE2-978CA716E47D}"/>
              </a:ext>
            </a:extLst>
          </p:cNvPr>
          <p:cNvSpPr txBox="1"/>
          <p:nvPr/>
        </p:nvSpPr>
        <p:spPr>
          <a:xfrm flipH="1">
            <a:off x="7691471" y="3846414"/>
            <a:ext cx="3744416" cy="523220"/>
          </a:xfrm>
          <a:prstGeom prst="rect">
            <a:avLst/>
          </a:prstGeom>
          <a:noFill/>
        </p:spPr>
        <p:txBody>
          <a:bodyPr wrap="square" rtlCol="0">
            <a:spAutoFit/>
          </a:bodyPr>
          <a:lstStyle/>
          <a:p>
            <a:r>
              <a:rPr lang="en-US" sz="2800" dirty="0">
                <a:solidFill>
                  <a:srgbClr val="FF0000"/>
                </a:solidFill>
              </a:rPr>
              <a:t>Assembly Language</a:t>
            </a:r>
          </a:p>
        </p:txBody>
      </p:sp>
      <p:sp>
        <p:nvSpPr>
          <p:cNvPr id="19" name="TextBox 18">
            <a:extLst>
              <a:ext uri="{FF2B5EF4-FFF2-40B4-BE49-F238E27FC236}">
                <a16:creationId xmlns:a16="http://schemas.microsoft.com/office/drawing/2014/main" id="{B40F533E-157A-4F78-8832-C5EC44B668D6}"/>
              </a:ext>
            </a:extLst>
          </p:cNvPr>
          <p:cNvSpPr txBox="1"/>
          <p:nvPr/>
        </p:nvSpPr>
        <p:spPr>
          <a:xfrm flipH="1">
            <a:off x="7691471" y="4892465"/>
            <a:ext cx="3744416" cy="523220"/>
          </a:xfrm>
          <a:prstGeom prst="rect">
            <a:avLst/>
          </a:prstGeom>
          <a:noFill/>
        </p:spPr>
        <p:txBody>
          <a:bodyPr wrap="square" rtlCol="0">
            <a:spAutoFit/>
          </a:bodyPr>
          <a:lstStyle/>
          <a:p>
            <a:r>
              <a:rPr lang="en-US" sz="2800" dirty="0">
                <a:solidFill>
                  <a:srgbClr val="FF0000"/>
                </a:solidFill>
              </a:rPr>
              <a:t>Structured Programming</a:t>
            </a:r>
          </a:p>
        </p:txBody>
      </p:sp>
      <p:sp>
        <p:nvSpPr>
          <p:cNvPr id="20" name="Arrow: Down 19">
            <a:extLst>
              <a:ext uri="{FF2B5EF4-FFF2-40B4-BE49-F238E27FC236}">
                <a16:creationId xmlns:a16="http://schemas.microsoft.com/office/drawing/2014/main" id="{79DE432B-C24D-4182-8FB9-989D2DE4C2EA}"/>
              </a:ext>
            </a:extLst>
          </p:cNvPr>
          <p:cNvSpPr/>
          <p:nvPr/>
        </p:nvSpPr>
        <p:spPr>
          <a:xfrm>
            <a:off x="8921283" y="4518350"/>
            <a:ext cx="216024" cy="397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22" name="TextBox 21">
            <a:extLst>
              <a:ext uri="{FF2B5EF4-FFF2-40B4-BE49-F238E27FC236}">
                <a16:creationId xmlns:a16="http://schemas.microsoft.com/office/drawing/2014/main" id="{398D85D7-0DAD-4DE0-82AD-735FAAF0ECC0}"/>
              </a:ext>
            </a:extLst>
          </p:cNvPr>
          <p:cNvSpPr txBox="1"/>
          <p:nvPr/>
        </p:nvSpPr>
        <p:spPr>
          <a:xfrm flipH="1">
            <a:off x="7481629" y="5961532"/>
            <a:ext cx="4824536" cy="523220"/>
          </a:xfrm>
          <a:prstGeom prst="rect">
            <a:avLst/>
          </a:prstGeom>
          <a:noFill/>
        </p:spPr>
        <p:txBody>
          <a:bodyPr wrap="square" rtlCol="0">
            <a:spAutoFit/>
          </a:bodyPr>
          <a:lstStyle/>
          <a:p>
            <a:r>
              <a:rPr lang="en-US" sz="2800" dirty="0">
                <a:solidFill>
                  <a:srgbClr val="FF0000"/>
                </a:solidFill>
              </a:rPr>
              <a:t>Object Oriented Programming</a:t>
            </a:r>
            <a:endParaRPr lang="en-IN" sz="2800" dirty="0">
              <a:solidFill>
                <a:srgbClr val="FF0000"/>
              </a:solidFill>
            </a:endParaRPr>
          </a:p>
        </p:txBody>
      </p:sp>
      <p:sp>
        <p:nvSpPr>
          <p:cNvPr id="23" name="Arrow: Down 22">
            <a:extLst>
              <a:ext uri="{FF2B5EF4-FFF2-40B4-BE49-F238E27FC236}">
                <a16:creationId xmlns:a16="http://schemas.microsoft.com/office/drawing/2014/main" id="{77A3D409-38EC-4A59-B594-6102D7C8B367}"/>
              </a:ext>
            </a:extLst>
          </p:cNvPr>
          <p:cNvSpPr/>
          <p:nvPr/>
        </p:nvSpPr>
        <p:spPr>
          <a:xfrm>
            <a:off x="8921283" y="5542056"/>
            <a:ext cx="216024" cy="397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24" name="TextBox 23">
            <a:extLst>
              <a:ext uri="{FF2B5EF4-FFF2-40B4-BE49-F238E27FC236}">
                <a16:creationId xmlns:a16="http://schemas.microsoft.com/office/drawing/2014/main" id="{F83E48F9-E5BD-4447-A1B4-8868622A5AEE}"/>
              </a:ext>
            </a:extLst>
          </p:cNvPr>
          <p:cNvSpPr txBox="1"/>
          <p:nvPr/>
        </p:nvSpPr>
        <p:spPr>
          <a:xfrm>
            <a:off x="7298732" y="2217660"/>
            <a:ext cx="4464494" cy="461665"/>
          </a:xfrm>
          <a:prstGeom prst="rect">
            <a:avLst/>
          </a:prstGeom>
          <a:noFill/>
        </p:spPr>
        <p:txBody>
          <a:bodyPr wrap="square" rtlCol="0">
            <a:spAutoFit/>
          </a:bodyPr>
          <a:lstStyle/>
          <a:p>
            <a:pPr marL="457200" indent="-457200" algn="r">
              <a:buFont typeface="Arial" panose="020B0604020202020204" pitchFamily="34" charset="0"/>
              <a:buChar char="•"/>
            </a:pPr>
            <a:r>
              <a:rPr lang="en-US" dirty="0">
                <a:solidFill>
                  <a:srgbClr val="FFFF00"/>
                </a:solidFill>
                <a:latin typeface="Footlight MT Light" panose="0204060206030A020304" pitchFamily="18" charset="0"/>
              </a:rPr>
              <a:t>PROGRAMMING HIERARCHY</a:t>
            </a:r>
            <a:endParaRPr lang="en-IN" dirty="0">
              <a:solidFill>
                <a:srgbClr val="FFFF00"/>
              </a:solidFill>
              <a:latin typeface="Footlight MT Light" panose="0204060206030A020304" pitchFamily="18" charset="0"/>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065DFE02-CF21-4666-ADE7-888A4327D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6" name="TextBox 5">
            <a:extLst>
              <a:ext uri="{FF2B5EF4-FFF2-40B4-BE49-F238E27FC236}">
                <a16:creationId xmlns:a16="http://schemas.microsoft.com/office/drawing/2014/main" id="{DE339B65-D624-426D-AFF0-6171A6B00132}"/>
              </a:ext>
            </a:extLst>
          </p:cNvPr>
          <p:cNvSpPr txBox="1"/>
          <p:nvPr/>
        </p:nvSpPr>
        <p:spPr>
          <a:xfrm>
            <a:off x="3790156" y="764704"/>
            <a:ext cx="3672408" cy="4524315"/>
          </a:xfrm>
          <a:prstGeom prst="rect">
            <a:avLst/>
          </a:prstGeom>
          <a:noFill/>
        </p:spPr>
        <p:txBody>
          <a:bodyPr wrap="square" rtlCol="0">
            <a:spAutoFit/>
          </a:bodyPr>
          <a:lstStyle/>
          <a:p>
            <a:r>
              <a:rPr lang="en-US" sz="3200" dirty="0">
                <a:solidFill>
                  <a:srgbClr val="C00000"/>
                </a:solidFill>
                <a:latin typeface="Lucida Calligraphy" panose="03010101010101010101" pitchFamily="66" charset="0"/>
              </a:rPr>
              <a:t>Created by-</a:t>
            </a:r>
          </a:p>
          <a:p>
            <a:endParaRPr lang="en-US" sz="3200" dirty="0">
              <a:solidFill>
                <a:srgbClr val="C00000"/>
              </a:solidFill>
              <a:latin typeface="Lucida Calligraphy" panose="03010101010101010101" pitchFamily="66" charset="0"/>
            </a:endParaRPr>
          </a:p>
          <a:p>
            <a:endParaRPr lang="en-US" sz="3200" dirty="0">
              <a:solidFill>
                <a:srgbClr val="C00000"/>
              </a:solidFill>
              <a:latin typeface="Lucida Calligraphy" panose="03010101010101010101" pitchFamily="66" charset="0"/>
            </a:endParaRPr>
          </a:p>
          <a:p>
            <a:endParaRPr lang="en-US" sz="3200" dirty="0">
              <a:solidFill>
                <a:srgbClr val="C00000"/>
              </a:solidFill>
              <a:latin typeface="Lucida Calligraphy" panose="03010101010101010101" pitchFamily="66" charset="0"/>
            </a:endParaRPr>
          </a:p>
          <a:p>
            <a:endParaRPr lang="en-US" sz="3200" dirty="0">
              <a:solidFill>
                <a:srgbClr val="C00000"/>
              </a:solidFill>
              <a:latin typeface="Lucida Calligraphy" panose="03010101010101010101" pitchFamily="66" charset="0"/>
            </a:endParaRPr>
          </a:p>
          <a:p>
            <a:endParaRPr lang="en-US" sz="3200" dirty="0">
              <a:solidFill>
                <a:srgbClr val="C00000"/>
              </a:solidFill>
              <a:latin typeface="Lucida Calligraphy" panose="03010101010101010101" pitchFamily="66" charset="0"/>
            </a:endParaRPr>
          </a:p>
          <a:p>
            <a:endParaRPr lang="en-US" sz="3200" dirty="0">
              <a:solidFill>
                <a:srgbClr val="C00000"/>
              </a:solidFill>
              <a:latin typeface="Lucida Calligraphy" panose="03010101010101010101" pitchFamily="66" charset="0"/>
            </a:endParaRPr>
          </a:p>
          <a:p>
            <a:endParaRPr lang="en-US" sz="3200" dirty="0">
              <a:solidFill>
                <a:srgbClr val="C00000"/>
              </a:solidFill>
              <a:latin typeface="Lucida Calligraphy" panose="03010101010101010101" pitchFamily="66" charset="0"/>
            </a:endParaRPr>
          </a:p>
          <a:p>
            <a:r>
              <a:rPr lang="en-US" sz="3200" dirty="0">
                <a:solidFill>
                  <a:srgbClr val="C00000"/>
                </a:solidFill>
                <a:latin typeface="Lucida Calligraphy" panose="03010101010101010101" pitchFamily="66" charset="0"/>
              </a:rPr>
              <a:t>Guided by-</a:t>
            </a:r>
          </a:p>
        </p:txBody>
      </p:sp>
      <p:sp>
        <p:nvSpPr>
          <p:cNvPr id="7" name="TextBox 6">
            <a:extLst>
              <a:ext uri="{FF2B5EF4-FFF2-40B4-BE49-F238E27FC236}">
                <a16:creationId xmlns:a16="http://schemas.microsoft.com/office/drawing/2014/main" id="{2A1F4892-6582-4347-B1E0-DEFF08CC2D22}"/>
              </a:ext>
            </a:extLst>
          </p:cNvPr>
          <p:cNvSpPr txBox="1"/>
          <p:nvPr/>
        </p:nvSpPr>
        <p:spPr>
          <a:xfrm>
            <a:off x="5122304" y="1700808"/>
            <a:ext cx="3672408" cy="6501780"/>
          </a:xfrm>
          <a:prstGeom prst="rect">
            <a:avLst/>
          </a:prstGeom>
          <a:noFill/>
        </p:spPr>
        <p:txBody>
          <a:bodyPr wrap="square" rtlCol="0">
            <a:spAutoFit/>
          </a:bodyPr>
          <a:lstStyle/>
          <a:p>
            <a:pPr>
              <a:lnSpc>
                <a:spcPct val="150000"/>
              </a:lnSpc>
            </a:pPr>
            <a:r>
              <a:rPr lang="en-US" sz="2800" dirty="0">
                <a:solidFill>
                  <a:srgbClr val="C00000"/>
                </a:solidFill>
                <a:latin typeface="Pristina" panose="03060402040406080204" pitchFamily="66" charset="0"/>
                <a:cs typeface="Vijaya" panose="020B0502040204020203" pitchFamily="18" charset="0"/>
              </a:rPr>
              <a:t>Snehil Kumar</a:t>
            </a:r>
          </a:p>
          <a:p>
            <a:pPr>
              <a:lnSpc>
                <a:spcPct val="150000"/>
              </a:lnSpc>
            </a:pPr>
            <a:r>
              <a:rPr lang="en-US" sz="2800" dirty="0">
                <a:solidFill>
                  <a:srgbClr val="C00000"/>
                </a:solidFill>
                <a:latin typeface="Pristina" panose="03060402040406080204" pitchFamily="66" charset="0"/>
                <a:cs typeface="Vijaya" panose="020B0502040204020203" pitchFamily="18" charset="0"/>
              </a:rPr>
              <a:t> </a:t>
            </a:r>
            <a:r>
              <a:rPr lang="en-US" sz="2800" dirty="0" err="1">
                <a:solidFill>
                  <a:srgbClr val="C00000"/>
                </a:solidFill>
                <a:latin typeface="Pristina" panose="03060402040406080204" pitchFamily="66" charset="0"/>
                <a:cs typeface="Vijaya" panose="020B0502040204020203" pitchFamily="18" charset="0"/>
              </a:rPr>
              <a:t>Shushank</a:t>
            </a:r>
            <a:r>
              <a:rPr lang="en-US" sz="2800" dirty="0">
                <a:solidFill>
                  <a:srgbClr val="C00000"/>
                </a:solidFill>
                <a:latin typeface="Pristina" panose="03060402040406080204" pitchFamily="66" charset="0"/>
                <a:cs typeface="Vijaya" panose="020B0502040204020203" pitchFamily="18" charset="0"/>
              </a:rPr>
              <a:t> Chaudhary</a:t>
            </a:r>
          </a:p>
          <a:p>
            <a:pPr>
              <a:lnSpc>
                <a:spcPct val="150000"/>
              </a:lnSpc>
            </a:pPr>
            <a:r>
              <a:rPr lang="en-US" sz="2800" dirty="0" err="1">
                <a:solidFill>
                  <a:srgbClr val="C00000"/>
                </a:solidFill>
                <a:latin typeface="Pristina" panose="03060402040406080204" pitchFamily="66" charset="0"/>
                <a:cs typeface="Vijaya" panose="020B0502040204020203" pitchFamily="18" charset="0"/>
              </a:rPr>
              <a:t>Samridhi</a:t>
            </a:r>
            <a:r>
              <a:rPr lang="en-US" sz="2800" dirty="0">
                <a:solidFill>
                  <a:srgbClr val="C00000"/>
                </a:solidFill>
                <a:latin typeface="Pristina" panose="03060402040406080204" pitchFamily="66" charset="0"/>
                <a:cs typeface="Vijaya" panose="020B0502040204020203" pitchFamily="18" charset="0"/>
              </a:rPr>
              <a:t> Srivastava</a:t>
            </a:r>
          </a:p>
          <a:p>
            <a:pPr>
              <a:lnSpc>
                <a:spcPct val="150000"/>
              </a:lnSpc>
            </a:pPr>
            <a:r>
              <a:rPr lang="en-US" sz="2800" dirty="0" err="1">
                <a:solidFill>
                  <a:srgbClr val="C00000"/>
                </a:solidFill>
                <a:latin typeface="Pristina" panose="03060402040406080204" pitchFamily="66" charset="0"/>
                <a:cs typeface="Vijaya" panose="020B0502040204020203" pitchFamily="18" charset="0"/>
              </a:rPr>
              <a:t>Pranto</a:t>
            </a:r>
            <a:r>
              <a:rPr lang="en-US" sz="2800" dirty="0">
                <a:solidFill>
                  <a:srgbClr val="C00000"/>
                </a:solidFill>
                <a:latin typeface="Pristina" panose="03060402040406080204" pitchFamily="66" charset="0"/>
                <a:cs typeface="Vijaya" panose="020B0502040204020203" pitchFamily="18" charset="0"/>
              </a:rPr>
              <a:t> Biswas</a:t>
            </a:r>
          </a:p>
          <a:p>
            <a:pPr marL="457200" indent="-457200">
              <a:lnSpc>
                <a:spcPct val="150000"/>
              </a:lnSpc>
              <a:buFont typeface="Arial" panose="020B0604020202020204" pitchFamily="34" charset="0"/>
              <a:buChar char="•"/>
            </a:pPr>
            <a:endParaRPr lang="en-US" sz="2800" dirty="0">
              <a:solidFill>
                <a:srgbClr val="C00000"/>
              </a:solidFill>
              <a:latin typeface="Pristina" panose="03060402040406080204" pitchFamily="66" charset="0"/>
              <a:cs typeface="Vijaya" panose="020B0502040204020203" pitchFamily="18" charset="0"/>
            </a:endParaRPr>
          </a:p>
          <a:p>
            <a:pPr marL="457200" indent="-457200">
              <a:lnSpc>
                <a:spcPct val="150000"/>
              </a:lnSpc>
              <a:buFont typeface="Arial" panose="020B0604020202020204" pitchFamily="34" charset="0"/>
              <a:buChar char="•"/>
            </a:pPr>
            <a:endParaRPr lang="en-US" sz="2800" dirty="0">
              <a:solidFill>
                <a:srgbClr val="C00000"/>
              </a:solidFill>
              <a:latin typeface="Pristina" panose="03060402040406080204" pitchFamily="66" charset="0"/>
              <a:cs typeface="Vijaya" panose="020B0502040204020203" pitchFamily="18" charset="0"/>
            </a:endParaRPr>
          </a:p>
          <a:p>
            <a:pPr>
              <a:lnSpc>
                <a:spcPct val="150000"/>
              </a:lnSpc>
            </a:pPr>
            <a:r>
              <a:rPr lang="en-US" sz="2800" dirty="0">
                <a:solidFill>
                  <a:srgbClr val="C00000"/>
                </a:solidFill>
                <a:latin typeface="Pristina" panose="03060402040406080204" pitchFamily="66" charset="0"/>
                <a:cs typeface="Vijaya" panose="020B0502040204020203" pitchFamily="18" charset="0"/>
              </a:rPr>
              <a:t>Mr. Vinay T.R.</a:t>
            </a:r>
          </a:p>
          <a:p>
            <a:pPr>
              <a:lnSpc>
                <a:spcPct val="150000"/>
              </a:lnSpc>
            </a:pPr>
            <a:endParaRPr lang="en-US" sz="2800" dirty="0">
              <a:solidFill>
                <a:srgbClr val="C00000"/>
              </a:solidFill>
              <a:latin typeface="Pristina" panose="03060402040406080204" pitchFamily="66" charset="0"/>
              <a:cs typeface="Vijaya" panose="020B0502040204020203" pitchFamily="18" charset="0"/>
            </a:endParaRPr>
          </a:p>
          <a:p>
            <a:pPr>
              <a:lnSpc>
                <a:spcPct val="150000"/>
              </a:lnSpc>
            </a:pPr>
            <a:endParaRPr lang="en-US" sz="2800" dirty="0">
              <a:solidFill>
                <a:srgbClr val="C00000"/>
              </a:solidFill>
              <a:latin typeface="Pristina" panose="03060402040406080204" pitchFamily="66" charset="0"/>
              <a:cs typeface="Vijaya" panose="020B0502040204020203" pitchFamily="18" charset="0"/>
            </a:endParaRPr>
          </a:p>
          <a:p>
            <a:pPr marL="457200" indent="-457200">
              <a:lnSpc>
                <a:spcPct val="150000"/>
              </a:lnSpc>
              <a:buFont typeface="Arial" panose="020B0604020202020204" pitchFamily="34" charset="0"/>
              <a:buChar char="•"/>
            </a:pPr>
            <a:endParaRPr lang="en-US" sz="2800" dirty="0">
              <a:solidFill>
                <a:srgbClr val="C00000"/>
              </a:solidFill>
              <a:latin typeface="Pristina" panose="03060402040406080204" pitchFamily="66" charset="0"/>
              <a:cs typeface="Vijaya" panose="020B0502040204020203" pitchFamily="18" charset="0"/>
            </a:endParaRPr>
          </a:p>
        </p:txBody>
      </p:sp>
    </p:spTree>
    <p:extLst>
      <p:ext uri="{BB962C8B-B14F-4D97-AF65-F5344CB8AC3E}">
        <p14:creationId xmlns:p14="http://schemas.microsoft.com/office/powerpoint/2010/main" val="382327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4">
            <a:extLst>
              <a:ext uri="{FF2B5EF4-FFF2-40B4-BE49-F238E27FC236}">
                <a16:creationId xmlns:a16="http://schemas.microsoft.com/office/drawing/2014/main" id="{6F9E1716-F696-4F7A-8D51-6EACDFE4D2AB}"/>
              </a:ext>
            </a:extLst>
          </p:cNvPr>
          <p:cNvSpPr txBox="1">
            <a:spLocks/>
          </p:cNvSpPr>
          <p:nvPr/>
        </p:nvSpPr>
        <p:spPr>
          <a:xfrm>
            <a:off x="963300" y="5751339"/>
            <a:ext cx="2520280" cy="36004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000" dirty="0">
              <a:solidFill>
                <a:schemeClr val="accent1">
                  <a:lumMod val="40000"/>
                  <a:lumOff val="60000"/>
                </a:schemeClr>
              </a:solidFill>
            </a:endParaRPr>
          </a:p>
        </p:txBody>
      </p:sp>
      <p:sp>
        <p:nvSpPr>
          <p:cNvPr id="6" name="Title 5">
            <a:extLst>
              <a:ext uri="{FF2B5EF4-FFF2-40B4-BE49-F238E27FC236}">
                <a16:creationId xmlns:a16="http://schemas.microsoft.com/office/drawing/2014/main" id="{92E0719D-D58C-450A-A286-9E0018AF21AC}"/>
              </a:ext>
            </a:extLst>
          </p:cNvPr>
          <p:cNvSpPr>
            <a:spLocks noGrp="1"/>
          </p:cNvSpPr>
          <p:nvPr>
            <p:ph type="title"/>
          </p:nvPr>
        </p:nvSpPr>
        <p:spPr>
          <a:xfrm>
            <a:off x="1269876" y="836712"/>
            <a:ext cx="10360501" cy="1223963"/>
          </a:xfrm>
        </p:spPr>
        <p:txBody>
          <a:bodyPr>
            <a:normAutofit/>
          </a:bodyPr>
          <a:lstStyle/>
          <a:p>
            <a:r>
              <a:rPr lang="en-US" sz="6600" dirty="0">
                <a:latin typeface="Algerian" panose="04020705040A02060702" pitchFamily="82" charset="0"/>
              </a:rPr>
              <a:t>ATM DATA MANAGEMENT</a:t>
            </a:r>
          </a:p>
        </p:txBody>
      </p:sp>
      <p:pic>
        <p:nvPicPr>
          <p:cNvPr id="5" name="Content Placeholder 4">
            <a:extLst>
              <a:ext uri="{FF2B5EF4-FFF2-40B4-BE49-F238E27FC236}">
                <a16:creationId xmlns:a16="http://schemas.microsoft.com/office/drawing/2014/main" id="{05FEE99C-4C76-4B43-BBDC-9C473D9B0B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31984" y="2939340"/>
            <a:ext cx="3086789" cy="2992019"/>
          </a:xfrm>
        </p:spPr>
      </p:pic>
      <p:pic>
        <p:nvPicPr>
          <p:cNvPr id="10" name="Content Placeholder 9" descr="A picture containing text, electronics&#10;&#10;Description automatically generated">
            <a:extLst>
              <a:ext uri="{FF2B5EF4-FFF2-40B4-BE49-F238E27FC236}">
                <a16:creationId xmlns:a16="http://schemas.microsoft.com/office/drawing/2014/main" id="{5F85EB70-8BD9-402B-A723-EA669774BA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4492" y="3110861"/>
            <a:ext cx="3980702" cy="2648976"/>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D39457D-1219-4411-9136-25E1A42B31CA}"/>
              </a:ext>
            </a:extLst>
          </p:cNvPr>
          <p:cNvSpPr txBox="1"/>
          <p:nvPr/>
        </p:nvSpPr>
        <p:spPr>
          <a:xfrm>
            <a:off x="1197868" y="476672"/>
            <a:ext cx="7200799" cy="923330"/>
          </a:xfrm>
          <a:prstGeom prst="rect">
            <a:avLst/>
          </a:prstGeom>
          <a:noFill/>
        </p:spPr>
        <p:txBody>
          <a:bodyPr wrap="square" rtlCol="0">
            <a:spAutoFit/>
          </a:bodyPr>
          <a:lstStyle/>
          <a:p>
            <a:r>
              <a:rPr lang="en-US" sz="5400" dirty="0">
                <a:effectLst>
                  <a:glow rad="139700">
                    <a:schemeClr val="accent3">
                      <a:satMod val="175000"/>
                      <a:alpha val="40000"/>
                    </a:schemeClr>
                  </a:glow>
                </a:effectLst>
                <a:latin typeface="Algerian" panose="04020705040A02060702" pitchFamily="82" charset="0"/>
              </a:rPr>
              <a:t>ABOUT THE PROJECT</a:t>
            </a:r>
            <a:endParaRPr lang="en-IN" sz="5400" dirty="0">
              <a:effectLst>
                <a:glow rad="139700">
                  <a:schemeClr val="accent3">
                    <a:satMod val="175000"/>
                    <a:alpha val="40000"/>
                  </a:schemeClr>
                </a:glow>
              </a:effectLst>
              <a:latin typeface="Algerian" panose="04020705040A02060702" pitchFamily="82" charset="0"/>
            </a:endParaRPr>
          </a:p>
        </p:txBody>
      </p:sp>
      <p:sp>
        <p:nvSpPr>
          <p:cNvPr id="12" name="TextBox 11">
            <a:extLst>
              <a:ext uri="{FF2B5EF4-FFF2-40B4-BE49-F238E27FC236}">
                <a16:creationId xmlns:a16="http://schemas.microsoft.com/office/drawing/2014/main" id="{404298DA-F723-4510-AEA0-196E6DF1998F}"/>
              </a:ext>
            </a:extLst>
          </p:cNvPr>
          <p:cNvSpPr txBox="1"/>
          <p:nvPr/>
        </p:nvSpPr>
        <p:spPr>
          <a:xfrm>
            <a:off x="1113183" y="1844824"/>
            <a:ext cx="10453837" cy="3539430"/>
          </a:xfrm>
          <a:prstGeom prst="rect">
            <a:avLst/>
          </a:prstGeom>
          <a:noFill/>
        </p:spPr>
        <p:txBody>
          <a:bodyPr wrap="square" rtlCol="0">
            <a:spAutoFit/>
          </a:bodyPr>
          <a:lstStyle/>
          <a:p>
            <a:r>
              <a:rPr lang="en-US" sz="2800" i="1" dirty="0">
                <a:latin typeface="Footlight MT Light" panose="0204060206030A020304" pitchFamily="18" charset="0"/>
              </a:rPr>
              <a:t>ATMs are Automated Teller Machines that are used to carry day-to-day financial transactions. ATMs can be used to withdraw money or to deposit money or even to know the information of an account like the balance amount, etc. They are convenient and easy to use, it allows consumers to perform quick self-service transactions . In this article, we will discuss the ATM Management System in C++ which is an application that provides users with every aspect that an actual Automated Teller Machine do.</a:t>
            </a:r>
            <a:endParaRPr lang="en-IN" sz="2800" i="1" dirty="0">
              <a:latin typeface="Footlight MT Light" panose="0204060206030A020304" pitchFamily="18" charset="0"/>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0CFCB74-A9EB-4D4A-8B5F-DCC2F98C2B73}"/>
              </a:ext>
            </a:extLst>
          </p:cNvPr>
          <p:cNvSpPr txBox="1"/>
          <p:nvPr/>
        </p:nvSpPr>
        <p:spPr>
          <a:xfrm>
            <a:off x="1197868" y="476672"/>
            <a:ext cx="9793088" cy="830997"/>
          </a:xfrm>
          <a:prstGeom prst="rect">
            <a:avLst/>
          </a:prstGeom>
          <a:noFill/>
        </p:spPr>
        <p:txBody>
          <a:bodyPr wrap="square">
            <a:spAutoFit/>
          </a:bodyPr>
          <a:lstStyle/>
          <a:p>
            <a:r>
              <a:rPr lang="en-US" sz="4800" dirty="0">
                <a:effectLst>
                  <a:glow rad="139700">
                    <a:schemeClr val="accent3">
                      <a:satMod val="175000"/>
                      <a:alpha val="40000"/>
                    </a:schemeClr>
                  </a:glow>
                </a:effectLst>
                <a:latin typeface="Algerian" panose="04020705040A02060702" pitchFamily="82" charset="0"/>
              </a:rPr>
              <a:t>ABOUT THE DATA MANAGEMENT</a:t>
            </a:r>
            <a:endParaRPr lang="en-IN" sz="4800" dirty="0">
              <a:effectLst>
                <a:glow rad="139700">
                  <a:schemeClr val="accent3">
                    <a:satMod val="175000"/>
                    <a:alpha val="40000"/>
                  </a:schemeClr>
                </a:glow>
              </a:effectLst>
              <a:latin typeface="Algerian" panose="04020705040A02060702" pitchFamily="82" charset="0"/>
            </a:endParaRPr>
          </a:p>
        </p:txBody>
      </p:sp>
      <p:sp>
        <p:nvSpPr>
          <p:cNvPr id="2" name="Title 1">
            <a:extLst>
              <a:ext uri="{FF2B5EF4-FFF2-40B4-BE49-F238E27FC236}">
                <a16:creationId xmlns:a16="http://schemas.microsoft.com/office/drawing/2014/main" id="{217952A7-DA76-4F03-80A6-2C1D1508FB8F}"/>
              </a:ext>
            </a:extLst>
          </p:cNvPr>
          <p:cNvSpPr>
            <a:spLocks noGrp="1"/>
          </p:cNvSpPr>
          <p:nvPr>
            <p:ph type="title"/>
          </p:nvPr>
        </p:nvSpPr>
        <p:spPr>
          <a:xfrm>
            <a:off x="1197868" y="1844824"/>
            <a:ext cx="4968552" cy="4608512"/>
          </a:xfrm>
        </p:spPr>
        <p:txBody>
          <a:bodyPr>
            <a:noAutofit/>
          </a:bodyPr>
          <a:lstStyle/>
          <a:p>
            <a:r>
              <a:rPr lang="en-US" sz="2000" dirty="0">
                <a:latin typeface="Bradley Hand ITC" panose="03070402050302030203" pitchFamily="66" charset="0"/>
              </a:rPr>
              <a:t>The project to be designed will control a simulated automated teller machine (ATM) having a magnetic stripe reader for reading an ATM card, a customer console (keyboard and display) for interaction with the customer, a slot for depositing envelopes, a dispenser for cash (in multiples of $20), a printer for printing customer receipts, and a key-operated switch to allow an operator to start or stop the machine. The ATM will communicate with the bank's computer over an appropriate communication link. Design the ATM system in detail with the architectural design. Use  cases, sequence diagrams, class structural models and behavioral models.</a:t>
            </a:r>
          </a:p>
        </p:txBody>
      </p:sp>
      <p:pic>
        <p:nvPicPr>
          <p:cNvPr id="5" name="Content Placeholder 4" descr="A picture containing cash machine, indoor, oven&#10;&#10;Description automatically generated">
            <a:extLst>
              <a:ext uri="{FF2B5EF4-FFF2-40B4-BE49-F238E27FC236}">
                <a16:creationId xmlns:a16="http://schemas.microsoft.com/office/drawing/2014/main" id="{EE032D99-3125-4B3E-80E6-FD8D554293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6460" y="2348880"/>
            <a:ext cx="5186247" cy="2808312"/>
          </a:xfr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8FA800C-72DB-4A62-9356-BFEDCA428586}"/>
              </a:ext>
            </a:extLst>
          </p:cNvPr>
          <p:cNvSpPr txBox="1"/>
          <p:nvPr/>
        </p:nvSpPr>
        <p:spPr>
          <a:xfrm>
            <a:off x="1197868" y="476672"/>
            <a:ext cx="9721080" cy="923330"/>
          </a:xfrm>
          <a:prstGeom prst="rect">
            <a:avLst/>
          </a:prstGeom>
          <a:noFill/>
        </p:spPr>
        <p:txBody>
          <a:bodyPr wrap="square">
            <a:spAutoFit/>
          </a:bodyPr>
          <a:lstStyle/>
          <a:p>
            <a:r>
              <a:rPr lang="en-US" sz="5400" u="sng" dirty="0">
                <a:effectLst>
                  <a:glow rad="139700">
                    <a:schemeClr val="accent3">
                      <a:satMod val="175000"/>
                      <a:alpha val="40000"/>
                    </a:schemeClr>
                  </a:glow>
                </a:effectLst>
                <a:latin typeface="Algerian" panose="04020705040A02060702" pitchFamily="82" charset="0"/>
              </a:rPr>
              <a:t>ABOUT THE ATM WORKING</a:t>
            </a:r>
            <a:endParaRPr lang="en-IN" sz="5400" u="sng" dirty="0">
              <a:effectLst>
                <a:glow rad="139700">
                  <a:schemeClr val="accent3">
                    <a:satMod val="175000"/>
                    <a:alpha val="40000"/>
                  </a:schemeClr>
                </a:glow>
              </a:effectLst>
              <a:latin typeface="Algerian" panose="04020705040A02060702" pitchFamily="82" charset="0"/>
            </a:endParaRPr>
          </a:p>
        </p:txBody>
      </p:sp>
      <p:sp>
        <p:nvSpPr>
          <p:cNvPr id="11" name="TextBox 10">
            <a:extLst>
              <a:ext uri="{FF2B5EF4-FFF2-40B4-BE49-F238E27FC236}">
                <a16:creationId xmlns:a16="http://schemas.microsoft.com/office/drawing/2014/main" id="{35483DFE-6298-4F3C-B2AF-5A9CC54659FF}"/>
              </a:ext>
            </a:extLst>
          </p:cNvPr>
          <p:cNvSpPr txBox="1"/>
          <p:nvPr/>
        </p:nvSpPr>
        <p:spPr>
          <a:xfrm>
            <a:off x="5230316" y="1918985"/>
            <a:ext cx="6711201" cy="2246769"/>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Bradley Hand ITC" panose="03070402050302030203" pitchFamily="66" charset="0"/>
                <a:cs typeface="AngsanaUPC" panose="020B0502040204020203" pitchFamily="18" charset="-34"/>
              </a:rPr>
              <a:t>Enter Name, Account number, Account type to be shown during transactions . Shows the information about the person who is doing the transaction . Enter amount to deposited in the account . Shows the Balance in the account. Enter amount to be withdrawn from the account, and then it shows available balance .Cancel the transaction</a:t>
            </a:r>
          </a:p>
        </p:txBody>
      </p:sp>
      <p:sp>
        <p:nvSpPr>
          <p:cNvPr id="14" name="TextBox 13">
            <a:extLst>
              <a:ext uri="{FF2B5EF4-FFF2-40B4-BE49-F238E27FC236}">
                <a16:creationId xmlns:a16="http://schemas.microsoft.com/office/drawing/2014/main" id="{B7F6780C-A234-4301-931C-ED15C09F7B90}"/>
              </a:ext>
            </a:extLst>
          </p:cNvPr>
          <p:cNvSpPr txBox="1"/>
          <p:nvPr/>
        </p:nvSpPr>
        <p:spPr>
          <a:xfrm>
            <a:off x="5230316" y="4289736"/>
            <a:ext cx="6711200" cy="2554545"/>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Bradley Hand ITC" panose="03070402050302030203" pitchFamily="66" charset="0"/>
              </a:rPr>
              <a:t>As this is software it can be used by a wide variety of banks to automate the process of manually maintaining the records related to the each transaction of bank account holder. This system will cover the following modules:-</a:t>
            </a:r>
          </a:p>
          <a:p>
            <a:pPr marL="457200" indent="-457200">
              <a:buFont typeface="Wingdings" panose="05000000000000000000" pitchFamily="2" charset="2"/>
              <a:buChar char="Ø"/>
            </a:pPr>
            <a:r>
              <a:rPr lang="en-US" sz="2000" dirty="0">
                <a:latin typeface="Bradley Hand ITC" panose="03070402050302030203" pitchFamily="66" charset="0"/>
              </a:rPr>
              <a:t>1.Cash Withdrawal</a:t>
            </a:r>
          </a:p>
          <a:p>
            <a:pPr marL="457200" indent="-457200">
              <a:buFont typeface="Wingdings" panose="05000000000000000000" pitchFamily="2" charset="2"/>
              <a:buChar char="Ø"/>
            </a:pPr>
            <a:r>
              <a:rPr lang="en-US" sz="2000" dirty="0">
                <a:latin typeface="Bradley Hand ITC" panose="03070402050302030203" pitchFamily="66" charset="0"/>
              </a:rPr>
              <a:t>2.Balance Enquiry</a:t>
            </a:r>
          </a:p>
          <a:p>
            <a:pPr marL="457200" indent="-457200">
              <a:buFont typeface="Wingdings" panose="05000000000000000000" pitchFamily="2" charset="2"/>
              <a:buChar char="Ø"/>
            </a:pPr>
            <a:r>
              <a:rPr lang="en-US" sz="2000" dirty="0">
                <a:latin typeface="Bradley Hand ITC" panose="03070402050302030203" pitchFamily="66" charset="0"/>
              </a:rPr>
              <a:t>3.Cash Deposit.</a:t>
            </a:r>
          </a:p>
        </p:txBody>
      </p:sp>
      <p:pic>
        <p:nvPicPr>
          <p:cNvPr id="10" name="Content Placeholder 9" descr="A machine on the wall&#10;&#10;Description automatically generated with medium confidence">
            <a:extLst>
              <a:ext uri="{FF2B5EF4-FFF2-40B4-BE49-F238E27FC236}">
                <a16:creationId xmlns:a16="http://schemas.microsoft.com/office/drawing/2014/main" id="{D45695AC-3966-4042-842B-CEC1D07FC8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97868" y="1916832"/>
            <a:ext cx="3240360" cy="4032448"/>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511</TotalTime>
  <Words>594</Words>
  <Application>Microsoft Office PowerPoint</Application>
  <PresentationFormat>Custom</PresentationFormat>
  <Paragraphs>65</Paragraphs>
  <Slides>14</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Algerian</vt:lpstr>
      <vt:lpstr>Amasis MT Pro Black</vt:lpstr>
      <vt:lpstr>Arial</vt:lpstr>
      <vt:lpstr>Bradley Hand ITC</vt:lpstr>
      <vt:lpstr>Calibri</vt:lpstr>
      <vt:lpstr>Footlight MT Light</vt:lpstr>
      <vt:lpstr>French Script MT</vt:lpstr>
      <vt:lpstr>Lucida Calligraphy</vt:lpstr>
      <vt:lpstr>Modern Love</vt:lpstr>
      <vt:lpstr>Pristina</vt:lpstr>
      <vt:lpstr>The Hand</vt:lpstr>
      <vt:lpstr>Wingdings</vt:lpstr>
      <vt:lpstr>Tech 16x9</vt:lpstr>
      <vt:lpstr>SketchyVTI</vt:lpstr>
      <vt:lpstr>OOP Project</vt:lpstr>
      <vt:lpstr>PowerPoint Presentation</vt:lpstr>
      <vt:lpstr>Programming Hierarchy</vt:lpstr>
      <vt:lpstr>PowerPoint Presentation</vt:lpstr>
      <vt:lpstr>PowerPoint Presentation</vt:lpstr>
      <vt:lpstr>ATM DATA MANAGEMENT</vt:lpstr>
      <vt:lpstr>PowerPoint Presentation</vt:lpstr>
      <vt:lpstr>The project to be designed will control a simulated automated teller machine (ATM) having a magnetic stripe reader for reading an ATM card, a customer console (keyboard and display) for interaction with the customer, a slot for depositing envelopes, a dispenser for cash (in multiples of $20), a printer for printing customer receipts, and a key-operated switch to allow an operator to start or stop the machine. The ATM will communicate with the bank's computer over an appropriate communication link. Design the ATM system in detail with the architectural design. Use  cases, sequence diagrams, class structural models and behavioral models.</vt:lpstr>
      <vt:lpstr>PowerPoint Presentation</vt:lpstr>
      <vt:lpstr>DESIGN </vt:lpstr>
      <vt:lpstr>IMPLEMENTATION</vt:lpstr>
      <vt:lpstr> </vt:lpstr>
      <vt:lpstr>A• “C++ Primer” ,Stanley B Lippman, 4th edition, Addison Wesley,  2005 • “Object Oriented Programming With C++” , Sourav Sahey, Oxford  University, 2006 ➢ Referred Links: • www.wikipedia.com • www.stackoverflow.com • www.geeksforgeeks.com • www.edureka.com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VACHASPATI</dc:creator>
  <cp:lastModifiedBy>Snehil Kumar</cp:lastModifiedBy>
  <cp:revision>12</cp:revision>
  <dcterms:created xsi:type="dcterms:W3CDTF">2022-02-07T16:46:09Z</dcterms:created>
  <dcterms:modified xsi:type="dcterms:W3CDTF">2022-02-18T07:13:54Z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