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9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1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7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9A77-0B98-4CDE-A293-47763108293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A0D7-CE63-49A1-9CF5-42EC45C4C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qca.org/" TargetMode="External"/><Relationship Id="rId2" Type="http://schemas.openxmlformats.org/officeDocument/2006/relationships/hyperlink" Target="https://openquantumsaf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s://github.com/open-quantum-safe/liboq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616" y="180459"/>
            <a:ext cx="1198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&lt;Work-let Area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Quantum Safe Cryptography&gt;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Deployment of Quantum Safe Crypto algorithms in Android&gt; 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4667" y="601355"/>
            <a:ext cx="466758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300" b="1" dirty="0" smtClean="0">
              <a:solidFill>
                <a:srgbClr val="00B0F0"/>
              </a:solidFill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3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As quantum computing is getting more accessible to users, it creates alarm for cryptographic use cases if it gets misused by attackers. So many improvements / enhancements being done to make crypto algorithms quantum resistant.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NIST has selected some of the crypto algorithms based on their selection criteria.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We need to bring up those algorithms in Android ecosystem.</a:t>
            </a:r>
            <a:br>
              <a:rPr lang="en-US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</a:br>
            <a:endParaRPr lang="en-US" sz="1300" dirty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300" dirty="0" smtClean="0">
                <a:solidFill>
                  <a:srgbClr val="00B0F0"/>
                </a:solidFill>
                <a:latin typeface="Times New Roman" panose="02020603050405020304" pitchFamily="18" charset="0"/>
                <a:ea typeface="SamsungOne 600C" panose="020B0706030303020204" pitchFamily="34" charset="0"/>
                <a:cs typeface="Times New Roman" panose="02020603050405020304" pitchFamily="18" charset="0"/>
              </a:rPr>
              <a:t>Additional </a:t>
            </a:r>
            <a:r>
              <a:rPr lang="en-IN" sz="1300" dirty="0" smtClean="0">
                <a:solidFill>
                  <a:srgbClr val="00B0F0"/>
                </a:solidFill>
                <a:latin typeface="Times New Roman" panose="02020603050405020304" pitchFamily="18" charset="0"/>
                <a:ea typeface="SamsungOne 600C" panose="020B0706030303020204" pitchFamily="34" charset="0"/>
                <a:cs typeface="Times New Roman" panose="02020603050405020304" pitchFamily="18" charset="0"/>
              </a:rPr>
              <a:t>Information</a:t>
            </a:r>
          </a:p>
          <a:p>
            <a:pPr algn="just"/>
            <a:r>
              <a:rPr lang="en-IN" sz="1300" dirty="0">
                <a:solidFill>
                  <a:srgbClr val="00B0F0"/>
                </a:solidFill>
                <a:latin typeface="Times New Roman" panose="02020603050405020304" pitchFamily="18" charset="0"/>
                <a:ea typeface="SamsungOne 600C" panose="020B0706030303020204" pitchFamily="34" charset="0"/>
                <a:cs typeface="Times New Roman" panose="02020603050405020304" pitchFamily="18" charset="0"/>
                <a:hlinkClick r:id="rId2"/>
              </a:rPr>
              <a:t>https://openquantumsafe.org/</a:t>
            </a:r>
            <a:endParaRPr lang="en-IN" sz="1300" dirty="0">
              <a:solidFill>
                <a:srgbClr val="00B0F0"/>
              </a:solidFill>
              <a:latin typeface="Times New Roman" panose="02020603050405020304" pitchFamily="18" charset="0"/>
              <a:ea typeface="SamsungOne 600C" panose="020B0706030303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300" dirty="0">
                <a:solidFill>
                  <a:srgbClr val="00B0F0"/>
                </a:solidFill>
                <a:latin typeface="Times New Roman" panose="02020603050405020304" pitchFamily="18" charset="0"/>
                <a:ea typeface="SamsungOne 600C" panose="020B0706030303020204" pitchFamily="34" charset="0"/>
                <a:cs typeface="Times New Roman" panose="02020603050405020304" pitchFamily="18" charset="0"/>
                <a:hlinkClick r:id="rId3"/>
              </a:rPr>
              <a:t>https://pqca.org/</a:t>
            </a:r>
            <a:endParaRPr lang="en-IN" sz="1300" dirty="0">
              <a:solidFill>
                <a:srgbClr val="00B0F0"/>
              </a:solidFill>
              <a:latin typeface="Times New Roman" panose="02020603050405020304" pitchFamily="18" charset="0"/>
              <a:ea typeface="SamsungOne 600C" panose="020B0706030303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300" dirty="0">
                <a:solidFill>
                  <a:srgbClr val="00B0F0"/>
                </a:solidFill>
                <a:latin typeface="Times New Roman" panose="02020603050405020304" pitchFamily="18" charset="0"/>
                <a:ea typeface="SamsungOne 600C" panose="020B0706030303020204" pitchFamily="34" charset="0"/>
                <a:cs typeface="Times New Roman" panose="02020603050405020304" pitchFamily="18" charset="0"/>
                <a:hlinkClick r:id="rId4"/>
              </a:rPr>
              <a:t>https://github.com/open-quantum-safe/liboqs</a:t>
            </a:r>
            <a:r>
              <a:rPr lang="en-IN" sz="1300" dirty="0" smtClean="0">
                <a:solidFill>
                  <a:srgbClr val="00B0F0"/>
                </a:solidFill>
                <a:latin typeface="Times New Roman" panose="02020603050405020304" pitchFamily="18" charset="0"/>
                <a:ea typeface="SamsungOne 600C" panose="020B0706030303020204" pitchFamily="34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1300" dirty="0">
              <a:solidFill>
                <a:srgbClr val="00B0F0"/>
              </a:solidFill>
              <a:latin typeface="Times New Roman" panose="02020603050405020304" pitchFamily="18" charset="0"/>
              <a:ea typeface="SamsungOne 600C" panose="020B070603030302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300" dirty="0" smtClean="0">
              <a:solidFill>
                <a:srgbClr val="00B0F0"/>
              </a:solidFill>
              <a:latin typeface="Times New Roman" panose="02020603050405020304" pitchFamily="18" charset="0"/>
              <a:ea typeface="SamsungOne 600C" panose="020B0706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5712" y="903742"/>
            <a:ext cx="59020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300" b="1" dirty="0" smtClean="0">
                <a:solidFill>
                  <a:schemeClr val="accent6"/>
                </a:solidFill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Expectations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Explore open source library that provides quantum safe algorism.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Build native shared library for Android platform (ARM-v8a)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Integrate native library with Android Application.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Develop use case using </a:t>
            </a: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Standard </a:t>
            </a:r>
            <a:r>
              <a:rPr lang="en-IN" sz="1300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crypto graphic algorithm and quantum safe algorithm</a:t>
            </a: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Sign / Verify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Sharing shared Secret</a:t>
            </a:r>
            <a:endParaRPr lang="en-IN" sz="1300" dirty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Prepare comparison report on timing , CPU , Memory </a:t>
            </a: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consumption</a:t>
            </a:r>
            <a:b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</a:b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(Standard </a:t>
            </a:r>
            <a:r>
              <a:rPr lang="en-IN" sz="1300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vs Quantum safe algorithms</a:t>
            </a: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Provide theoretical analysis how NIST selected algorithms justify post quantum resistance.</a:t>
            </a:r>
            <a:endParaRPr lang="en-IN" sz="1300" dirty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1300" b="1" dirty="0" smtClean="0">
                <a:solidFill>
                  <a:schemeClr val="accent6"/>
                </a:solidFill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Training</a:t>
            </a:r>
            <a:r>
              <a:rPr lang="en-IN" sz="1300" b="1" dirty="0" smtClean="0">
                <a:solidFill>
                  <a:schemeClr val="accent6"/>
                </a:solidFill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/ Pre-requisites</a:t>
            </a:r>
            <a:endParaRPr lang="en-IN" sz="1300" b="1" dirty="0">
              <a:solidFill>
                <a:schemeClr val="accent6"/>
              </a:solidFill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Sound knowledge on Cryptography algorithms.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Hands on with native library development and cross compilation.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Android App (</a:t>
            </a:r>
            <a:r>
              <a:rPr lang="en-IN" sz="1300" dirty="0" err="1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kotlin</a:t>
            </a:r>
            <a:r>
              <a:rPr lang="en-IN" sz="13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) Development</a:t>
            </a:r>
            <a:endParaRPr lang="en-IN" sz="1300" dirty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67" y="4318282"/>
            <a:ext cx="206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Contact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Point:</a:t>
            </a:r>
            <a:endParaRPr lang="en-IN" dirty="0">
              <a:solidFill>
                <a:srgbClr val="00B0F0"/>
              </a:solidFill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7476" y="6097828"/>
            <a:ext cx="198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IN" sz="1000" b="1" dirty="0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Rajesh Kumar Panda</a:t>
            </a:r>
            <a:endParaRPr lang="en-IN" sz="1000" b="1" dirty="0" smtClean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I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Senior Chief Engineer</a:t>
            </a:r>
            <a:endParaRPr lang="en-IN" sz="1000" b="1" dirty="0" smtClean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IN" sz="1000" b="1" dirty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r</a:t>
            </a:r>
            <a:r>
              <a:rPr lang="en-IN" sz="1000" b="1" dirty="0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ajesh.p9</a:t>
            </a:r>
            <a:r>
              <a:rPr lang="en-IN" sz="1000" b="1" dirty="0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@samsung.com</a:t>
            </a:r>
            <a:endParaRPr lang="en-IN" sz="1000" b="1" dirty="0" smtClean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IN" sz="1000" b="1" dirty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+</a:t>
            </a:r>
            <a:r>
              <a:rPr lang="en-IN" sz="1000" b="1" dirty="0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91-7827545253</a:t>
            </a:r>
            <a:endParaRPr lang="en-US" sz="1000" b="1" dirty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8923" y="4092448"/>
            <a:ext cx="3000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Project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Timeline</a:t>
            </a:r>
            <a:endParaRPr lang="en-IN" sz="1600" b="1" dirty="0">
              <a:solidFill>
                <a:schemeClr val="accent6"/>
              </a:solidFill>
              <a:latin typeface="Arial" panose="020B0604020202020204" pitchFamily="34" charset="0"/>
              <a:ea typeface="SamsungOne 400" panose="020B0503030303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10743" y="4502948"/>
            <a:ext cx="7105219" cy="194497"/>
            <a:chOff x="5926665" y="5681135"/>
            <a:chExt cx="5435603" cy="143945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926665" y="568114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454400" y="5681135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75067" y="4905194"/>
            <a:ext cx="139154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Kick </a:t>
            </a:r>
            <a:r>
              <a:rPr lang="en-IN" sz="1200" b="1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Off Meeting</a:t>
            </a:r>
            <a:endParaRPr lang="en-IN" sz="1200" b="1" dirty="0" smtClean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Problem Statement shared and discussed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Arial" panose="020B0604020202020204" pitchFamily="34" charset="0"/>
              <a:ea typeface="SamsungOne 400" panose="020B0503030303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ea typeface="SamsungOne 400" panose="020B0503030303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2014" y="4833199"/>
            <a:ext cx="235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Milestone 1 &lt; </a:t>
            </a:r>
            <a:r>
              <a:rPr lang="en-IN" sz="1200" b="1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1st </a:t>
            </a:r>
            <a:r>
              <a:rPr lang="en-IN" sz="1200" b="1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Month 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Explore Crypto Algorithms selected by NIST for post quantum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Explore open source library for the algorithm implementations.</a:t>
            </a:r>
            <a:endParaRPr lang="en-IN" sz="1400" dirty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endParaRPr lang="en-IN" sz="1200" dirty="0">
              <a:latin typeface="Arial" panose="020B0604020202020204" pitchFamily="34" charset="0"/>
              <a:ea typeface="SamsungOne 400" panose="020B0503030303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29007" y="4764209"/>
            <a:ext cx="2255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Milestone 2 &lt; 2nd </a:t>
            </a:r>
            <a:r>
              <a:rPr lang="en-IN" sz="1200" b="1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Month 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Select open source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Build and validate algorithms in PC.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Cross compile and build shared library for Android.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Develop Android app and integrate the library.</a:t>
            </a:r>
            <a:endParaRPr lang="en-IN" sz="1200" dirty="0" smtClean="0">
              <a:latin typeface="Arial" panose="020B0604020202020204" pitchFamily="34" charset="0"/>
              <a:ea typeface="SamsungOne 400" panose="020B0503030303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06149" y="4756704"/>
            <a:ext cx="1994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Closure &lt; 3rd Month 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Develop secure key sharing and sign/verify use case using standard algorithm and quantum safe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rPr>
              <a:t>Prepare and share comparison report and Analysis Report.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 smtClean="0">
              <a:latin typeface="Arial" panose="020B0604020202020204" pitchFamily="34" charset="0"/>
              <a:ea typeface="SamsungOne 400" panose="020B0503030303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" y="4877586"/>
            <a:ext cx="1124538" cy="11582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54228" y="555000"/>
            <a:ext cx="359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Work-let expected duration – </a:t>
            </a:r>
            <a:r>
              <a:rPr lang="en-US" sz="1600" b="1" dirty="0" smtClean="0"/>
              <a:t>3 </a:t>
            </a:r>
            <a:r>
              <a:rPr lang="en-US" sz="1600" b="1" dirty="0" smtClean="0"/>
              <a:t>months</a:t>
            </a:r>
            <a:endParaRPr lang="en-US" sz="1600" b="1" dirty="0"/>
          </a:p>
        </p:txBody>
      </p:sp>
      <p:sp>
        <p:nvSpPr>
          <p:cNvPr id="27" name="Oval 26"/>
          <p:cNvSpPr/>
          <p:nvPr/>
        </p:nvSpPr>
        <p:spPr>
          <a:xfrm>
            <a:off x="11598102" y="1472519"/>
            <a:ext cx="255639" cy="2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58802" y="1807081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Members</a:t>
            </a:r>
            <a:endParaRPr lang="en-US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62" y="4843967"/>
            <a:ext cx="1191841" cy="12202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1750074" y="6064209"/>
            <a:ext cx="198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IN" sz="1000" b="1" dirty="0" err="1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Bipin</a:t>
            </a:r>
            <a:r>
              <a:rPr lang="en-IN" sz="1000" b="1" dirty="0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 </a:t>
            </a:r>
            <a:r>
              <a:rPr lang="en-IN" sz="1000" b="1" dirty="0" err="1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Jadav</a:t>
            </a:r>
            <a:endParaRPr lang="en-IN" sz="1000" b="1" dirty="0" smtClean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I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Engineer</a:t>
            </a:r>
            <a:endParaRPr lang="en-IN" sz="1000" b="1" dirty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IN" sz="1000" b="1" dirty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bipin.jadav@samsung.com</a:t>
            </a:r>
            <a:endParaRPr lang="en-IN" sz="1000" b="1" dirty="0" smtClean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IN" sz="1000" b="1" dirty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+</a:t>
            </a:r>
            <a:r>
              <a:rPr lang="en-IN" sz="1000" b="1" dirty="0" smtClean="0">
                <a:latin typeface="Arial" panose="020B0604020202020204" pitchFamily="34" charset="0"/>
                <a:ea typeface="SamsungOne 600C" panose="020B0706030303020204" pitchFamily="34" charset="0"/>
                <a:cs typeface="Arial" panose="020B0604020202020204" pitchFamily="34" charset="0"/>
              </a:rPr>
              <a:t>91-7567739101</a:t>
            </a:r>
            <a:endParaRPr lang="en-US" sz="1000" b="1" dirty="0">
              <a:latin typeface="Arial" panose="020B0604020202020204" pitchFamily="34" charset="0"/>
              <a:ea typeface="SamsungOne 600C" panose="020B0706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329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SamsungOne 400</vt:lpstr>
      <vt:lpstr>SamsungOne 600C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abhilasha.hv</dc:creator>
  <cp:lastModifiedBy>rajesh.p9</cp:lastModifiedBy>
  <cp:revision>13</cp:revision>
  <dcterms:created xsi:type="dcterms:W3CDTF">2024-03-22T10:43:06Z</dcterms:created>
  <dcterms:modified xsi:type="dcterms:W3CDTF">2024-03-22T13:52:37Z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