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FC9AAE-DE08-4B99-83B0-09D26088A6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EDF127-3A78-4E1E-AF10-3EB9F284EC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010ACA-7D36-4E08-B705-2B310DEBA0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BB0D5E-D6C3-4006-BDBC-2F9556ED8B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69146B-0E89-4DD0-BF7B-C1E1336F2C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295E0E-D747-44E9-8794-DA5091062D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172C8D-E965-46CD-853D-60F6F8F487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22C901-2A63-444B-A087-11CE0D514C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BD9F7E-BAF0-4876-9BC8-09D4F8A015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B40866-8A75-4A62-8B19-4BDEA4EBB5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84E3C3-D32E-4BA3-A431-60771C2C05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305ED8-7F9B-48C7-A38B-21CD495CD1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148681-6F5C-4CD0-927A-EF0088AF15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CBEF60-F2F4-4B18-B879-7B96811032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113A84-F084-49AB-83A5-2A7C6B75B4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630E5C-C34E-4B09-823B-D5FB167FBC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FEF0F5-01AF-45BA-B61F-3F678DD8F9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02F724-ADD2-4300-9B84-F054C4953D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516BB0-E674-4014-81BA-A16BEA1D84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16F4D0-4DE2-47CB-B6BB-915677D695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65918F-7A30-47DB-AE8C-3212DED1C8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10C245-B792-4F90-A9F7-5B7B95703C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180F06-2FFC-4BFB-8047-EBF30CE97D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E8A006-07EA-4304-A74A-FFB6ED88FB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DCF283-7E84-4942-BF85-DFA4DF5E36B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0FCEEA-763A-4171-B584-A0B1032D2E7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openquantumsafe.org/" TargetMode="External"/><Relationship Id="rId2" Type="http://schemas.openxmlformats.org/officeDocument/2006/relationships/hyperlink" Target="https://pqca.org/" TargetMode="External"/><Relationship Id="rId3" Type="http://schemas.openxmlformats.org/officeDocument/2006/relationships/hyperlink" Target="https://github.com/open-quantum-safe/liboqs/" TargetMode="External"/><Relationship Id="rId4" Type="http://schemas.openxmlformats.org/officeDocument/2006/relationships/hyperlink" Target="https://github.com/open-quantum-safe/liboqs/" TargetMode="External"/><Relationship Id="rId5" Type="http://schemas.openxmlformats.org/officeDocument/2006/relationships/image" Target="../media/image2.jpe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"/>
          <p:cNvSpPr/>
          <p:nvPr/>
        </p:nvSpPr>
        <p:spPr>
          <a:xfrm>
            <a:off x="275760" y="3254760"/>
            <a:ext cx="11591640" cy="2414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algn="tr" blurRad="50760" dir="8100000" dist="37674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ctangle 10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11"/>
          <p:cNvSpPr/>
          <p:nvPr/>
        </p:nvSpPr>
        <p:spPr>
          <a:xfrm>
            <a:off x="381960" y="-185760"/>
            <a:ext cx="940176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rgbClr val="000000"/>
                </a:solidFill>
                <a:latin typeface="SamsungOne 700"/>
                <a:ea typeface="SamsungOne 700"/>
              </a:rPr>
              <a:t>[Samsung PRISM] Preliminary Discussion</a:t>
            </a:r>
            <a:endParaRPr b="1" lang="en-IN" sz="3200" spc="-1" strike="noStrike">
              <a:latin typeface="Arial"/>
            </a:endParaRPr>
          </a:p>
        </p:txBody>
      </p:sp>
      <p:sp>
        <p:nvSpPr>
          <p:cNvPr id="85" name="Rectangle 13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 22"/>
          <p:cNvSpPr/>
          <p:nvPr/>
        </p:nvSpPr>
        <p:spPr>
          <a:xfrm>
            <a:off x="281160" y="3342960"/>
            <a:ext cx="929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20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Team</a:t>
            </a:r>
            <a:endParaRPr b="1" lang="en-IN" sz="2000" spc="-1" strike="noStrike">
              <a:latin typeface="Arial"/>
            </a:endParaRPr>
          </a:p>
        </p:txBody>
      </p:sp>
      <p:sp>
        <p:nvSpPr>
          <p:cNvPr id="87" name="Rectangle 23"/>
          <p:cNvSpPr/>
          <p:nvPr/>
        </p:nvSpPr>
        <p:spPr>
          <a:xfrm>
            <a:off x="472320" y="3737160"/>
            <a:ext cx="10892160" cy="17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College Professor(s):  XX / Email ID</a:t>
            </a:r>
            <a:endParaRPr b="1" lang="en-IN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Students:</a:t>
            </a:r>
            <a:endParaRPr b="1" lang="en-IN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b="0" lang="en-IN" sz="14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Snehil Chatterjee / snehil.chatterjee2022@vitstudent.ac.in</a:t>
            </a:r>
            <a:endParaRPr b="1" lang="en-IN" sz="14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b="0" lang="en-IN" sz="14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XX / Email ID</a:t>
            </a:r>
            <a:endParaRPr b="1" lang="en-IN" sz="14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b="0" lang="en-IN" sz="14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XX / Email ID</a:t>
            </a:r>
            <a:endParaRPr b="1" lang="en-IN" sz="14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b="0" lang="en-IN" sz="14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XX / Email ID</a:t>
            </a:r>
            <a:endParaRPr b="1" lang="en-IN" sz="14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0e4094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e4094"/>
                </a:solidFill>
                <a:latin typeface="SamsungOne 600C"/>
                <a:ea typeface="SamsungOne 600C"/>
              </a:rPr>
              <a:t>Department:</a:t>
            </a:r>
            <a:endParaRPr b="1" lang="en-IN" sz="1800" spc="-1" strike="noStrike">
              <a:latin typeface="Arial"/>
            </a:endParaRPr>
          </a:p>
        </p:txBody>
      </p:sp>
      <p:sp>
        <p:nvSpPr>
          <p:cNvPr id="88" name="TextBox 27"/>
          <p:cNvSpPr/>
          <p:nvPr/>
        </p:nvSpPr>
        <p:spPr>
          <a:xfrm>
            <a:off x="10159560" y="6287400"/>
            <a:ext cx="2032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SamsungOne 600C"/>
                <a:ea typeface="SamsungOne 600C"/>
              </a:rPr>
              <a:t>Date: 5 Aug 2019</a:t>
            </a:r>
            <a:endParaRPr b="1" lang="en-IN" sz="2000" spc="-1" strike="noStrike">
              <a:latin typeface="Arial"/>
            </a:endParaRPr>
          </a:p>
        </p:txBody>
      </p:sp>
      <p:pic>
        <p:nvPicPr>
          <p:cNvPr id="89" name="Picture 32" descr=""/>
          <p:cNvPicPr/>
          <p:nvPr/>
        </p:nvPicPr>
        <p:blipFill>
          <a:blip r:embed="rId1"/>
          <a:srcRect l="4529" t="20257" r="4186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90" name="TextBox 33"/>
          <p:cNvSpPr/>
          <p:nvPr/>
        </p:nvSpPr>
        <p:spPr>
          <a:xfrm>
            <a:off x="1407960" y="2283120"/>
            <a:ext cx="940176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r>
              <a:rPr b="1" i="1" lang="en-IN" sz="4000" spc="-1" strike="noStrike">
                <a:solidFill>
                  <a:srgbClr val="000000"/>
                </a:solidFill>
                <a:latin typeface="SamsungOne 700"/>
                <a:ea typeface="SamsungOne 700"/>
              </a:rPr>
              <a:t>[</a:t>
            </a:r>
            <a:r>
              <a:rPr b="1" i="1" lang="en-IN" sz="4000" spc="-1" strike="noStrike">
                <a:solidFill>
                  <a:srgbClr val="000000"/>
                </a:solidFill>
                <a:latin typeface="SamsungOne 700"/>
                <a:ea typeface="SamsungOne 700"/>
              </a:rPr>
              <a:t>Quantum Safe Cryptography</a:t>
            </a:r>
            <a:r>
              <a:rPr b="1" i="1" lang="en-IN" sz="4000" spc="-1" strike="noStrike">
                <a:solidFill>
                  <a:srgbClr val="000000"/>
                </a:solidFill>
                <a:latin typeface="SamsungOne 700"/>
                <a:ea typeface="SamsungOne 700"/>
              </a:rPr>
              <a:t>]</a:t>
            </a:r>
            <a:endParaRPr b="1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5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tangle 6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tangle 9"/>
          <p:cNvSpPr/>
          <p:nvPr/>
        </p:nvSpPr>
        <p:spPr>
          <a:xfrm>
            <a:off x="531720" y="180360"/>
            <a:ext cx="11476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</a:rPr>
              <a:t>&lt;Work-let Area – Quantum Safe Cryptography&gt; 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|  </a:t>
            </a:r>
            <a:r>
              <a:rPr b="1" lang="en-IN" sz="1800" spc="-1" strike="noStrike">
                <a:solidFill>
                  <a:srgbClr val="0070c0"/>
                </a:solidFill>
                <a:latin typeface="Times New Roman"/>
              </a:rPr>
              <a:t>&lt; Deployment of Quantum Safe Crypto algorithms in Android&gt; </a:t>
            </a:r>
            <a:endParaRPr b="1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IN" sz="1800" spc="-1" strike="noStrike">
              <a:latin typeface="Arial"/>
            </a:endParaRPr>
          </a:p>
        </p:txBody>
      </p:sp>
      <p:sp>
        <p:nvSpPr>
          <p:cNvPr id="94" name="TextBox 8"/>
          <p:cNvSpPr/>
          <p:nvPr/>
        </p:nvSpPr>
        <p:spPr>
          <a:xfrm>
            <a:off x="84600" y="601200"/>
            <a:ext cx="4667400" cy="30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endParaRPr b="1" lang="en-IN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300" spc="-1" strike="noStrike">
                <a:solidFill>
                  <a:srgbClr val="00b0f0"/>
                </a:solidFill>
                <a:latin typeface="Times New Roman"/>
                <a:ea typeface="SamsungOne 400"/>
              </a:rPr>
              <a:t>Problem Statement</a:t>
            </a:r>
            <a:endParaRPr b="1" lang="en-IN" sz="13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As quantum computing is getting more accessible to users, it creates alarm for cryptographic use cases if it gets misused by attackers. So many improvements / enhancements being done to make crypto algorithms quantum resistant. </a:t>
            </a:r>
            <a:endParaRPr b="1" lang="en-IN" sz="13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NIST has selected some of the crypto algorithms based on their selection criteria.</a:t>
            </a:r>
            <a:endParaRPr b="1" lang="en-IN" sz="13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We need to bring up those algorithms in Android ecosystem.</a:t>
            </a:r>
            <a:br>
              <a:rPr sz="1300"/>
            </a:b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IN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300" spc="-1" strike="noStrike">
                <a:solidFill>
                  <a:srgbClr val="00b0f0"/>
                </a:solidFill>
                <a:latin typeface="Times New Roman"/>
                <a:ea typeface="SamsungOne 600C"/>
              </a:rPr>
              <a:t>Additional Information</a:t>
            </a:r>
            <a:endParaRPr b="1" lang="en-IN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300" spc="-1" strike="noStrike" u="sng">
                <a:solidFill>
                  <a:srgbClr val="0563c1"/>
                </a:solidFill>
                <a:uFillTx/>
                <a:latin typeface="Times New Roman"/>
                <a:ea typeface="SamsungOne 600C"/>
                <a:hlinkClick r:id="rId1"/>
              </a:rPr>
              <a:t>https://openquantumsafe.org/</a:t>
            </a:r>
            <a:endParaRPr b="1" lang="en-IN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300" spc="-1" strike="noStrike" u="sng">
                <a:solidFill>
                  <a:srgbClr val="0563c1"/>
                </a:solidFill>
                <a:uFillTx/>
                <a:latin typeface="Times New Roman"/>
                <a:ea typeface="SamsungOne 600C"/>
                <a:hlinkClick r:id="rId2"/>
              </a:rPr>
              <a:t>https://pqca.org/</a:t>
            </a:r>
            <a:endParaRPr b="1" lang="en-IN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IN" sz="1300" spc="-1" strike="noStrike" u="sng">
                <a:solidFill>
                  <a:srgbClr val="0563c1"/>
                </a:solidFill>
                <a:uFillTx/>
                <a:latin typeface="Times New Roman"/>
                <a:ea typeface="SamsungOne 600C"/>
                <a:hlinkClick r:id="rId3"/>
              </a:rPr>
              <a:t>https://github.com/open-quantum-safe/liboqs</a:t>
            </a:r>
            <a:r>
              <a:rPr b="0" lang="en-IN" sz="1300" spc="-1" strike="noStrike" u="sng">
                <a:solidFill>
                  <a:srgbClr val="0563c1"/>
                </a:solidFill>
                <a:uFillTx/>
                <a:latin typeface="Times New Roman"/>
                <a:ea typeface="SamsungOne 600C"/>
                <a:hlinkClick r:id="rId4"/>
              </a:rPr>
              <a:t>/</a:t>
            </a:r>
            <a:endParaRPr b="1" lang="en-IN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1" lang="en-IN" sz="1300" spc="-1" strike="noStrike">
              <a:latin typeface="Arial"/>
            </a:endParaRPr>
          </a:p>
        </p:txBody>
      </p:sp>
      <p:sp>
        <p:nvSpPr>
          <p:cNvPr id="95" name="TextBox 12"/>
          <p:cNvSpPr/>
          <p:nvPr/>
        </p:nvSpPr>
        <p:spPr>
          <a:xfrm>
            <a:off x="5325840" y="903600"/>
            <a:ext cx="5901840" cy="32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IN" sz="1300" spc="-1" strike="noStrike">
                <a:solidFill>
                  <a:srgbClr val="70ad47"/>
                </a:solidFill>
                <a:latin typeface="Times New Roman"/>
                <a:ea typeface="SamsungOne 400"/>
              </a:rPr>
              <a:t>Expectations</a:t>
            </a:r>
            <a:endParaRPr b="1" lang="en-IN" sz="13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Explore open source library that provides quantum safe algorism.</a:t>
            </a:r>
            <a:endParaRPr b="1" lang="en-IN" sz="13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Build native shared library for Android platform (ARM-v8a)</a:t>
            </a:r>
            <a:endParaRPr b="1" lang="en-IN" sz="13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Integrate native library with Android Application.</a:t>
            </a:r>
            <a:endParaRPr b="1" lang="en-IN" sz="13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Develop use case using Standard crypto graphic algorithm and quantum safe algorithm.</a:t>
            </a:r>
            <a:endParaRPr b="1" lang="en-IN" sz="13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Sign / Verify</a:t>
            </a:r>
            <a:endParaRPr b="1" lang="en-IN" sz="13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Sharing shared Secret</a:t>
            </a:r>
            <a:endParaRPr b="1" lang="en-IN" sz="13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Prepare comparison report on timing , CPU , Memory consumption</a:t>
            </a:r>
            <a:br>
              <a:rPr sz="1300"/>
            </a:br>
            <a:r>
              <a:rPr b="0" lang="en-IN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(Standard vs Quantum safe algorithms)</a:t>
            </a:r>
            <a:endParaRPr b="1" lang="en-IN" sz="13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Provide theoretical analysis how NIST selected algorithms justify post quantum resistance.</a:t>
            </a:r>
            <a:endParaRPr b="1" lang="en-IN" sz="13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IN" sz="1300" spc="-1" strike="noStrike">
                <a:solidFill>
                  <a:srgbClr val="70ad47"/>
                </a:solidFill>
                <a:latin typeface="Times New Roman"/>
                <a:ea typeface="SamsungOne 400"/>
              </a:rPr>
              <a:t>Training/ Pre-requisites</a:t>
            </a:r>
            <a:endParaRPr b="1" lang="en-IN" sz="13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Sound knowledge on Cryptography algorithms.</a:t>
            </a:r>
            <a:endParaRPr b="1" lang="en-IN" sz="13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Hands on with native library development and cross compilation.</a:t>
            </a:r>
            <a:endParaRPr b="1" lang="en-IN" sz="13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3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Android App (kotlin) Development</a:t>
            </a:r>
            <a:endParaRPr b="1" lang="en-IN" sz="1300" spc="-1" strike="noStrike">
              <a:latin typeface="Arial"/>
            </a:endParaRPr>
          </a:p>
        </p:txBody>
      </p:sp>
      <p:sp>
        <p:nvSpPr>
          <p:cNvPr id="96" name="TextBox 13"/>
          <p:cNvSpPr/>
          <p:nvPr/>
        </p:nvSpPr>
        <p:spPr>
          <a:xfrm>
            <a:off x="84600" y="4318200"/>
            <a:ext cx="205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b0f0"/>
                </a:solidFill>
                <a:latin typeface="Arial"/>
                <a:ea typeface="SamsungOne 600C"/>
              </a:rPr>
              <a:t>Contact Point:</a:t>
            </a:r>
            <a:endParaRPr b="1" lang="en-IN" sz="1800" spc="-1" strike="noStrike">
              <a:latin typeface="Arial"/>
            </a:endParaRPr>
          </a:p>
        </p:txBody>
      </p:sp>
      <p:sp>
        <p:nvSpPr>
          <p:cNvPr id="97" name="TextBox 20"/>
          <p:cNvSpPr/>
          <p:nvPr/>
        </p:nvSpPr>
        <p:spPr>
          <a:xfrm>
            <a:off x="-107640" y="6097680"/>
            <a:ext cx="198432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000" spc="-1" strike="noStrike">
                <a:solidFill>
                  <a:srgbClr val="000000"/>
                </a:solidFill>
                <a:latin typeface="Arial"/>
                <a:ea typeface="SamsungOne 600C"/>
              </a:rPr>
              <a:t>Rajesh Kumar Panda</a:t>
            </a:r>
            <a:endParaRPr b="1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000" spc="-1" strike="noStrike">
                <a:solidFill>
                  <a:srgbClr val="000000"/>
                </a:solidFill>
                <a:latin typeface="Arial"/>
                <a:ea typeface="SamsungOne 600C"/>
              </a:rPr>
              <a:t>Senior Chief Engineer</a:t>
            </a:r>
            <a:endParaRPr b="1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000" spc="-1" strike="noStrike">
                <a:solidFill>
                  <a:srgbClr val="000000"/>
                </a:solidFill>
                <a:latin typeface="Arial"/>
                <a:ea typeface="SamsungOne 600C"/>
              </a:rPr>
              <a:t>rajesh.p9@samsung.com</a:t>
            </a:r>
            <a:endParaRPr b="1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000" spc="-1" strike="noStrike">
                <a:solidFill>
                  <a:srgbClr val="000000"/>
                </a:solidFill>
                <a:latin typeface="Arial"/>
                <a:ea typeface="SamsungOne 600C"/>
              </a:rPr>
              <a:t>+91-7827545253</a:t>
            </a:r>
            <a:endParaRPr b="1" lang="en-IN" sz="1000" spc="-1" strike="noStrike">
              <a:latin typeface="Arial"/>
            </a:endParaRPr>
          </a:p>
        </p:txBody>
      </p:sp>
      <p:sp>
        <p:nvSpPr>
          <p:cNvPr id="98" name="TextBox 21"/>
          <p:cNvSpPr/>
          <p:nvPr/>
        </p:nvSpPr>
        <p:spPr>
          <a:xfrm>
            <a:off x="4758840" y="4092480"/>
            <a:ext cx="2999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70ad47"/>
                </a:solidFill>
                <a:latin typeface="Arial"/>
                <a:ea typeface="SamsungOne 400"/>
              </a:rPr>
              <a:t>Project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SamsungOne 400"/>
              </a:rPr>
              <a:t> </a:t>
            </a:r>
            <a:r>
              <a:rPr b="1" lang="en-US" sz="1600" spc="-1" strike="noStrike">
                <a:solidFill>
                  <a:srgbClr val="70ad47"/>
                </a:solidFill>
                <a:latin typeface="Arial"/>
                <a:ea typeface="SamsungOne 400"/>
              </a:rPr>
              <a:t>Timeline</a:t>
            </a:r>
            <a:endParaRPr b="1" lang="en-IN" sz="1600" spc="-1" strike="noStrike">
              <a:latin typeface="Arial"/>
            </a:endParaRPr>
          </a:p>
        </p:txBody>
      </p:sp>
      <p:grpSp>
        <p:nvGrpSpPr>
          <p:cNvPr id="99" name="Group 2"/>
          <p:cNvGrpSpPr/>
          <p:nvPr/>
        </p:nvGrpSpPr>
        <p:grpSpPr>
          <a:xfrm>
            <a:off x="4310640" y="4502880"/>
            <a:ext cx="7104960" cy="194040"/>
            <a:chOff x="4310640" y="4502880"/>
            <a:chExt cx="7104960" cy="194040"/>
          </a:xfrm>
        </p:grpSpPr>
        <p:sp>
          <p:nvSpPr>
            <p:cNvPr id="100" name="Straight Connector 2"/>
            <p:cNvSpPr/>
            <p:nvPr/>
          </p:nvSpPr>
          <p:spPr>
            <a:xfrm flipH="1">
              <a:off x="4410000" y="4600080"/>
              <a:ext cx="6950520" cy="360"/>
            </a:xfrm>
            <a:prstGeom prst="line">
              <a:avLst/>
            </a:prstGeom>
            <a:ln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Oval 6"/>
            <p:cNvSpPr/>
            <p:nvPr/>
          </p:nvSpPr>
          <p:spPr>
            <a:xfrm>
              <a:off x="4310640" y="4502880"/>
              <a:ext cx="187920" cy="194040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Oval 7"/>
            <p:cNvSpPr/>
            <p:nvPr/>
          </p:nvSpPr>
          <p:spPr>
            <a:xfrm>
              <a:off x="6616440" y="4502880"/>
              <a:ext cx="187920" cy="194040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Oval 8"/>
            <p:cNvSpPr/>
            <p:nvPr/>
          </p:nvSpPr>
          <p:spPr>
            <a:xfrm>
              <a:off x="8922240" y="4502880"/>
              <a:ext cx="187920" cy="194040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Oval 9"/>
            <p:cNvSpPr/>
            <p:nvPr/>
          </p:nvSpPr>
          <p:spPr>
            <a:xfrm>
              <a:off x="11227680" y="4502880"/>
              <a:ext cx="187920" cy="194040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5" name="TextBox 26"/>
          <p:cNvSpPr/>
          <p:nvPr/>
        </p:nvSpPr>
        <p:spPr>
          <a:xfrm>
            <a:off x="3875040" y="4905360"/>
            <a:ext cx="1391040" cy="14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Kick Off Meeting</a:t>
            </a:r>
            <a:endParaRPr b="1" lang="en-IN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Problem Statement shared and discussed</a:t>
            </a:r>
            <a:endParaRPr b="1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1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1" lang="en-IN" sz="1200" spc="-1" strike="noStrike">
              <a:latin typeface="Arial"/>
            </a:endParaRPr>
          </a:p>
        </p:txBody>
      </p:sp>
      <p:sp>
        <p:nvSpPr>
          <p:cNvPr id="106" name="TextBox 29"/>
          <p:cNvSpPr/>
          <p:nvPr/>
        </p:nvSpPr>
        <p:spPr>
          <a:xfrm>
            <a:off x="5532120" y="4833360"/>
            <a:ext cx="2352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SamsungOne 400"/>
              </a:rPr>
              <a:t>Milestone 1 &lt; 1st Month &gt;</a:t>
            </a:r>
            <a:endParaRPr b="1" lang="en-IN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Explore Crypto Algorithms selected by NIST for post quantum requirements.</a:t>
            </a:r>
            <a:endParaRPr b="1" lang="en-IN" sz="1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SamsungOne 400"/>
              </a:rPr>
              <a:t>Explore open source library for the algorithm implementations.</a:t>
            </a:r>
            <a:endParaRPr b="1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1" lang="en-IN" sz="1200" spc="-1" strike="noStrike">
              <a:latin typeface="Arial"/>
            </a:endParaRPr>
          </a:p>
        </p:txBody>
      </p:sp>
      <p:sp>
        <p:nvSpPr>
          <p:cNvPr id="107" name="TextBox 30"/>
          <p:cNvSpPr/>
          <p:nvPr/>
        </p:nvSpPr>
        <p:spPr>
          <a:xfrm>
            <a:off x="7828920" y="4764240"/>
            <a:ext cx="2255040" cy="15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SamsungOne 400"/>
              </a:rPr>
              <a:t>Milestone 2 &lt; 2nd Month &gt;</a:t>
            </a:r>
            <a:endParaRPr b="1" lang="en-IN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SamsungOne 400"/>
              </a:rPr>
              <a:t>Select open source library.</a:t>
            </a:r>
            <a:endParaRPr b="1" lang="en-IN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SamsungOne 400"/>
              </a:rPr>
              <a:t>Build and validate algorithms in PC.</a:t>
            </a:r>
            <a:endParaRPr b="1" lang="en-IN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SamsungOne 400"/>
              </a:rPr>
              <a:t>Cross compile and build shared library for Android.</a:t>
            </a:r>
            <a:endParaRPr b="1" lang="en-IN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SamsungOne 400"/>
              </a:rPr>
              <a:t>Develop Android app and integrate the library.</a:t>
            </a:r>
            <a:endParaRPr b="1" lang="en-IN" sz="1200" spc="-1" strike="noStrike">
              <a:latin typeface="Arial"/>
            </a:endParaRPr>
          </a:p>
        </p:txBody>
      </p:sp>
      <p:sp>
        <p:nvSpPr>
          <p:cNvPr id="108" name="TextBox 32"/>
          <p:cNvSpPr/>
          <p:nvPr/>
        </p:nvSpPr>
        <p:spPr>
          <a:xfrm>
            <a:off x="10006200" y="4756680"/>
            <a:ext cx="1994040" cy="19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solidFill>
                  <a:srgbClr val="000000"/>
                </a:solidFill>
                <a:latin typeface="Arial"/>
                <a:ea typeface="SamsungOne 400"/>
              </a:rPr>
              <a:t>Closure &lt; 3rd Month &gt;</a:t>
            </a:r>
            <a:endParaRPr b="1" lang="en-IN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SamsungOne 400"/>
              </a:rPr>
              <a:t>Develop secure key sharing and sign/verify use case using standard algorithm and quantum safe algorithm.</a:t>
            </a:r>
            <a:endParaRPr b="1" lang="en-IN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SamsungOne 400"/>
              </a:rPr>
              <a:t>Prepare and share comparison report and Analysis Report.</a:t>
            </a:r>
            <a:endParaRPr b="1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1" lang="en-IN" sz="1200" spc="-1" strike="noStrike">
              <a:latin typeface="Arial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5"/>
          <a:stretch/>
        </p:blipFill>
        <p:spPr>
          <a:xfrm>
            <a:off x="313200" y="4877640"/>
            <a:ext cx="1124280" cy="1157760"/>
          </a:xfrm>
          <a:prstGeom prst="rect">
            <a:avLst/>
          </a:prstGeom>
          <a:ln w="0">
            <a:noFill/>
          </a:ln>
        </p:spPr>
      </p:pic>
      <p:sp>
        <p:nvSpPr>
          <p:cNvPr id="110" name="TextBox 34"/>
          <p:cNvSpPr/>
          <p:nvPr/>
        </p:nvSpPr>
        <p:spPr>
          <a:xfrm>
            <a:off x="8254080" y="555120"/>
            <a:ext cx="359928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Work-let expected duration – 3 months</a:t>
            </a:r>
            <a:endParaRPr b="1" lang="en-IN" sz="1600" spc="-1" strike="noStrike">
              <a:latin typeface="Arial"/>
            </a:endParaRPr>
          </a:p>
        </p:txBody>
      </p:sp>
      <p:sp>
        <p:nvSpPr>
          <p:cNvPr id="111" name="Oval 14"/>
          <p:cNvSpPr/>
          <p:nvPr/>
        </p:nvSpPr>
        <p:spPr>
          <a:xfrm>
            <a:off x="11598120" y="1472400"/>
            <a:ext cx="255240" cy="27504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1" lang="en-IN" sz="1800" spc="-1" strike="noStrike">
              <a:latin typeface="Arial"/>
            </a:endParaRPr>
          </a:p>
        </p:txBody>
      </p:sp>
      <p:sp>
        <p:nvSpPr>
          <p:cNvPr id="112" name="TextBox 35"/>
          <p:cNvSpPr/>
          <p:nvPr/>
        </p:nvSpPr>
        <p:spPr>
          <a:xfrm>
            <a:off x="11358720" y="1807200"/>
            <a:ext cx="8287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Members</a:t>
            </a:r>
            <a:endParaRPr b="1" lang="en-IN" sz="1200" spc="-1" strike="noStrike">
              <a:latin typeface="Arial"/>
            </a:endParaRPr>
          </a:p>
        </p:txBody>
      </p:sp>
      <p:pic>
        <p:nvPicPr>
          <p:cNvPr id="113" name="Picture 7" descr=""/>
          <p:cNvPicPr/>
          <p:nvPr/>
        </p:nvPicPr>
        <p:blipFill>
          <a:blip r:embed="rId6"/>
          <a:stretch/>
        </p:blipFill>
        <p:spPr>
          <a:xfrm>
            <a:off x="1960560" y="4843800"/>
            <a:ext cx="1191600" cy="1220040"/>
          </a:xfrm>
          <a:prstGeom prst="rect">
            <a:avLst/>
          </a:prstGeom>
          <a:ln w="0">
            <a:solidFill>
              <a:srgbClr val="5b9bd5">
                <a:lumMod val="50000"/>
              </a:srgbClr>
            </a:solidFill>
          </a:ln>
        </p:spPr>
      </p:pic>
      <p:sp>
        <p:nvSpPr>
          <p:cNvPr id="114" name="TextBox 36"/>
          <p:cNvSpPr/>
          <p:nvPr/>
        </p:nvSpPr>
        <p:spPr>
          <a:xfrm>
            <a:off x="1749960" y="6064200"/>
            <a:ext cx="198432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000" spc="-1" strike="noStrike">
                <a:solidFill>
                  <a:srgbClr val="000000"/>
                </a:solidFill>
                <a:latin typeface="Arial"/>
                <a:ea typeface="SamsungOne 600C"/>
              </a:rPr>
              <a:t>Bipin Jadav</a:t>
            </a:r>
            <a:endParaRPr b="1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000" spc="-1" strike="noStrike">
                <a:solidFill>
                  <a:srgbClr val="000000"/>
                </a:solidFill>
                <a:latin typeface="Arial"/>
                <a:ea typeface="SamsungOne 600C"/>
              </a:rPr>
              <a:t>Engineer</a:t>
            </a:r>
            <a:endParaRPr b="1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000" spc="-1" strike="noStrike">
                <a:solidFill>
                  <a:srgbClr val="000000"/>
                </a:solidFill>
                <a:latin typeface="Arial"/>
                <a:ea typeface="SamsungOne 600C"/>
              </a:rPr>
              <a:t>bipin.jadav@samsung.com</a:t>
            </a:r>
            <a:endParaRPr b="1" lang="en-IN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IN" sz="1000" spc="-1" strike="noStrike">
                <a:solidFill>
                  <a:srgbClr val="000000"/>
                </a:solidFill>
                <a:latin typeface="Arial"/>
                <a:ea typeface="SamsungOne 600C"/>
              </a:rPr>
              <a:t>+91-7567739101</a:t>
            </a:r>
            <a:endParaRPr b="1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0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Box 11"/>
          <p:cNvSpPr/>
          <p:nvPr/>
        </p:nvSpPr>
        <p:spPr>
          <a:xfrm>
            <a:off x="381960" y="57600"/>
            <a:ext cx="940176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SamsungOne 200"/>
                <a:ea typeface="SamsungOne 200"/>
              </a:rPr>
              <a:t>Literature survey and study</a:t>
            </a:r>
            <a:endParaRPr b="1" lang="en-IN" sz="3200" spc="-1" strike="noStrike">
              <a:latin typeface="Arial"/>
            </a:endParaRPr>
          </a:p>
        </p:txBody>
      </p:sp>
      <p:sp>
        <p:nvSpPr>
          <p:cNvPr id="117" name="Rectangle 13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22" descr=""/>
          <p:cNvPicPr/>
          <p:nvPr/>
        </p:nvPicPr>
        <p:blipFill>
          <a:blip r:embed="rId1"/>
          <a:srcRect l="4529" t="20257" r="4186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6"/>
          <p:cNvSpPr/>
          <p:nvPr/>
        </p:nvSpPr>
        <p:spPr>
          <a:xfrm>
            <a:off x="0" y="884520"/>
            <a:ext cx="12191760" cy="75888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e4094"/>
                </a:solidFill>
                <a:uFillTx/>
                <a:latin typeface="Calibri"/>
              </a:rPr>
              <a:t>Major Observations / Conclusions: </a:t>
            </a:r>
            <a:endParaRPr b="1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e4094"/>
                </a:solidFill>
                <a:latin typeface="Calibri"/>
              </a:rPr>
              <a:t>      </a:t>
            </a:r>
            <a:r>
              <a:rPr b="0" lang="en-US" sz="1200" spc="-1" strike="noStrike">
                <a:solidFill>
                  <a:srgbClr val="0e4094"/>
                </a:solidFill>
                <a:latin typeface="Calibri"/>
              </a:rPr>
              <a:t>(provide details about your findings, experimental opinion – Use separate slide if necessary)</a:t>
            </a:r>
            <a:endParaRPr b="1" lang="en-IN" sz="1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1" lang="en-IN" sz="1600" spc="-1" strike="noStrike"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0" y="1781280"/>
            <a:ext cx="12060000" cy="516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Noto Sans CJK SC"/>
              </a:rPr>
              <a:t>Some of the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proposed solutions: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Key Encapsulation Mechanisms (KEMs):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Learning with Errors / Ring Learning with Errors (CRYSTALS-Kyber)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{APPROVED}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Supersingular Isogeny Key Encapsulation (SIKE &amp; SIDH)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{NOT APPROVED}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Digital Signatures: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Winternitz One Time Signature (Base of LMS and XMSS)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{APPROVED}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CRYSTALS-Dilithium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{APPROVED}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Falcon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{APPROVED}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SPHINCS+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{APPROVED}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Key findings: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1) Only one KEM has been standardized so far (CRYSTALS-Kyber)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2) Since both Kyber and Dilithium are lattice based problems, it shows the strength of the lattice based problems in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Quantum Safe Cryptography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3) Presence of Open Quantum Safe allows easy implementation of the algorithms (Rust, Java and Python wrappers are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also available)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Experimental Opinions: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1) Exploring Supersingular Isogeny more since there are no other active isogeny-based candidates participating in the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NIST standardization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Process.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2) Implementing Moriya and Fouotsa’s proposed modification for SIKE/SIDH for measuring the extent of performance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degradation (if performance is decent it can still be used)</a:t>
            </a:r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1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0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11"/>
          <p:cNvSpPr/>
          <p:nvPr/>
        </p:nvSpPr>
        <p:spPr>
          <a:xfrm>
            <a:off x="381960" y="57600"/>
            <a:ext cx="940176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SamsungOne 200"/>
                <a:ea typeface="SamsungOne 200"/>
              </a:rPr>
              <a:t>Identified Resource Requirements</a:t>
            </a:r>
            <a:endParaRPr b="1" lang="en-IN" sz="3200" spc="-1" strike="noStrike">
              <a:latin typeface="Arial"/>
            </a:endParaRPr>
          </a:p>
        </p:txBody>
      </p:sp>
      <p:sp>
        <p:nvSpPr>
          <p:cNvPr id="123" name="Rectangle 13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Picture 22" descr=""/>
          <p:cNvPicPr/>
          <p:nvPr/>
        </p:nvPicPr>
        <p:blipFill>
          <a:blip r:embed="rId1"/>
          <a:srcRect l="4529" t="20257" r="4186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125" name="TextBox 6"/>
          <p:cNvSpPr/>
          <p:nvPr/>
        </p:nvSpPr>
        <p:spPr>
          <a:xfrm>
            <a:off x="0" y="884520"/>
            <a:ext cx="12191760" cy="8197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e4094"/>
                </a:solidFill>
                <a:uFillTx/>
                <a:latin typeface="Calibri"/>
              </a:rPr>
              <a:t>Mention any GPU/Device etc requirement here clearly.</a:t>
            </a:r>
            <a:endParaRPr b="1" lang="en-IN" sz="16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e4094"/>
                </a:solidFill>
                <a:uFillTx/>
                <a:latin typeface="Calibri"/>
              </a:rPr>
              <a:t>Also mention which of these can be fulfilled at college level (Lab etc).</a:t>
            </a:r>
            <a:endParaRPr b="1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1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0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Box 11"/>
          <p:cNvSpPr/>
          <p:nvPr/>
        </p:nvSpPr>
        <p:spPr>
          <a:xfrm>
            <a:off x="381960" y="57600"/>
            <a:ext cx="940176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SamsungOne 200"/>
                <a:ea typeface="SamsungOne 200"/>
              </a:rPr>
              <a:t>Academic Calendar Breaks (If Any)</a:t>
            </a:r>
            <a:endParaRPr b="1" lang="en-IN" sz="3200" spc="-1" strike="noStrike">
              <a:latin typeface="Arial"/>
            </a:endParaRPr>
          </a:p>
        </p:txBody>
      </p:sp>
      <p:sp>
        <p:nvSpPr>
          <p:cNvPr id="128" name="Rectangle 13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22" descr=""/>
          <p:cNvPicPr/>
          <p:nvPr/>
        </p:nvPicPr>
        <p:blipFill>
          <a:blip r:embed="rId1"/>
          <a:srcRect l="4529" t="20257" r="4186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130" name="TextBox 6"/>
          <p:cNvSpPr/>
          <p:nvPr/>
        </p:nvSpPr>
        <p:spPr>
          <a:xfrm>
            <a:off x="0" y="884520"/>
            <a:ext cx="12191760" cy="106308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e4094"/>
                </a:solidFill>
                <a:uFillTx/>
                <a:latin typeface="Calibri"/>
              </a:rPr>
              <a:t>Mention any planned academic activity (Internals/Exams/Holidays/Events/Other Internships etc) in next 6 months which will impact project timeline.</a:t>
            </a:r>
            <a:endParaRPr b="1" lang="en-IN" sz="16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e4094"/>
                </a:solidFill>
                <a:uFillTx/>
                <a:latin typeface="Calibri"/>
              </a:rPr>
              <a:t>This helps in setting up the expectation of delivery timeline.</a:t>
            </a:r>
            <a:endParaRPr b="1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1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0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TextBox 11"/>
          <p:cNvSpPr/>
          <p:nvPr/>
        </p:nvSpPr>
        <p:spPr>
          <a:xfrm>
            <a:off x="381960" y="57600"/>
            <a:ext cx="940176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SamsungOne 200"/>
                <a:ea typeface="SamsungOne 200"/>
              </a:rPr>
              <a:t>Queries</a:t>
            </a:r>
            <a:endParaRPr b="1" lang="en-IN" sz="3200" spc="-1" strike="noStrike">
              <a:latin typeface="Arial"/>
            </a:endParaRPr>
          </a:p>
        </p:txBody>
      </p:sp>
      <p:sp>
        <p:nvSpPr>
          <p:cNvPr id="133" name="Rectangle 13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Picture 8" descr=""/>
          <p:cNvPicPr/>
          <p:nvPr/>
        </p:nvPicPr>
        <p:blipFill>
          <a:blip r:embed="rId1"/>
          <a:srcRect l="4529" t="20257" r="4186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135" name="TextBox 7"/>
          <p:cNvSpPr/>
          <p:nvPr/>
        </p:nvSpPr>
        <p:spPr>
          <a:xfrm>
            <a:off x="0" y="806400"/>
            <a:ext cx="12191760" cy="51552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e4094"/>
                </a:solidFill>
                <a:uFillTx/>
                <a:latin typeface="Calibri"/>
              </a:rPr>
              <a:t>Challenges </a:t>
            </a:r>
            <a:r>
              <a:rPr b="0" lang="en-US" sz="1600" spc="-1" strike="noStrike">
                <a:solidFill>
                  <a:srgbClr val="0e4094"/>
                </a:solidFill>
                <a:latin typeface="Calibri"/>
              </a:rPr>
              <a:t>: </a:t>
            </a:r>
            <a:endParaRPr b="1" lang="en-IN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e4094"/>
                </a:solidFill>
                <a:latin typeface="Calibri"/>
              </a:rPr>
              <a:t>      </a:t>
            </a:r>
            <a:r>
              <a:rPr b="0" lang="en-US" sz="1200" spc="-1" strike="noStrike">
                <a:solidFill>
                  <a:srgbClr val="0e4094"/>
                </a:solidFill>
                <a:latin typeface="Calibri"/>
              </a:rPr>
              <a:t>(Discuss in the form of bullets, what are the next action steps, any road blocks / bottlenecks)</a:t>
            </a:r>
            <a:endParaRPr b="1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0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TextBox 11"/>
          <p:cNvSpPr/>
          <p:nvPr/>
        </p:nvSpPr>
        <p:spPr>
          <a:xfrm>
            <a:off x="381960" y="57600"/>
            <a:ext cx="940176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SamsungOne 200"/>
                <a:ea typeface="SamsungOne 200"/>
              </a:rPr>
              <a:t>Professor Comments</a:t>
            </a:r>
            <a:endParaRPr b="1" lang="en-IN" sz="3200" spc="-1" strike="noStrike">
              <a:latin typeface="Arial"/>
            </a:endParaRPr>
          </a:p>
        </p:txBody>
      </p:sp>
      <p:sp>
        <p:nvSpPr>
          <p:cNvPr id="138" name="Rectangle 13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Picture 22" descr=""/>
          <p:cNvPicPr/>
          <p:nvPr/>
        </p:nvPicPr>
        <p:blipFill>
          <a:blip r:embed="rId1"/>
          <a:srcRect l="4529" t="20257" r="4186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140" name="TextBox 6"/>
          <p:cNvSpPr/>
          <p:nvPr/>
        </p:nvSpPr>
        <p:spPr>
          <a:xfrm>
            <a:off x="0" y="884520"/>
            <a:ext cx="12191760" cy="13064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e4094"/>
                </a:solidFill>
                <a:uFillTx/>
                <a:latin typeface="Calibri"/>
              </a:rPr>
              <a:t>Slide to be filled in by professor (Either of two)</a:t>
            </a:r>
            <a:endParaRPr b="1" lang="en-IN" sz="16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e4094"/>
                </a:solidFill>
                <a:uFillTx/>
                <a:latin typeface="Calibri"/>
              </a:rPr>
              <a:t>Please mention below points at the least:</a:t>
            </a:r>
            <a:endParaRPr b="1" lang="en-IN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e4094"/>
                </a:solidFill>
                <a:uFillTx/>
                <a:latin typeface="Calibri"/>
              </a:rPr>
              <a:t>Proposed monthly progress approach</a:t>
            </a:r>
            <a:endParaRPr b="1" lang="en-IN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e4094"/>
                </a:solidFill>
                <a:uFillTx/>
                <a:latin typeface="Calibri"/>
              </a:rPr>
              <a:t>Latest paper reviewed regarding the problem statement area</a:t>
            </a:r>
            <a:endParaRPr b="1" lang="en-IN" sz="1600" spc="-1" strike="noStrike"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buClr>
                <a:srgbClr val="0e4094"/>
              </a:buClr>
              <a:buFont typeface="Arial"/>
              <a:buChar char="•"/>
            </a:pPr>
            <a:r>
              <a:rPr b="1" lang="en-US" sz="1600" spc="-1" strike="noStrike" u="sng">
                <a:solidFill>
                  <a:srgbClr val="0e4094"/>
                </a:solidFill>
                <a:uFillTx/>
                <a:latin typeface="Calibri"/>
              </a:rPr>
              <a:t>Professor Expert Insights</a:t>
            </a:r>
            <a:endParaRPr b="1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2196720" y="526680"/>
            <a:ext cx="9156960" cy="5649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13800" spc="-1" strike="noStrike">
                <a:solidFill>
                  <a:srgbClr val="5b9bd5"/>
                </a:solidFill>
                <a:latin typeface="Edwardian Script ITC"/>
              </a:rPr>
              <a:t>Thank you</a:t>
            </a:r>
            <a:endParaRPr b="0" lang="en-US" sz="1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Rectangle 3"/>
          <p:cNvSpPr/>
          <p:nvPr/>
        </p:nvSpPr>
        <p:spPr>
          <a:xfrm>
            <a:off x="764640" y="-24480"/>
            <a:ext cx="984240" cy="6882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ectangle 4"/>
          <p:cNvSpPr/>
          <p:nvPr/>
        </p:nvSpPr>
        <p:spPr>
          <a:xfrm>
            <a:off x="0" y="0"/>
            <a:ext cx="615960" cy="685764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B7E07D-072A-4D90-BA7A-7BCCEBF26EFF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9779E0A-357E-4659-B827-12FDDE942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Application>LibreOffice/7.3.7.2$Linux_X86_64 LibreOffice_project/30$Build-2</Application>
  <AppVersion>15.0000</AppVersion>
  <Words>571</Words>
  <Paragraphs>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2019-07-24T12:22:39Z</dcterms:created>
  <dc:creator>Saad Hashmi/Tech Mgmt /SRI-Bangalore/Professional/삼성전자</dc:creator>
  <dc:description/>
  <dc:language>en-IN</dc:language>
  <cp:lastModifiedBy/>
  <dcterms:modified xsi:type="dcterms:W3CDTF">2024-06-28T22:49:16Z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0x010100168D5616F9BF194488B07F0627BAB481</vt:lpwstr>
  </property>
  <property fmtid="{D5CDD505-2E9C-101B-9397-08002B2CF9AE}" pid="3" name="NSCPROP">
    <vt:lpwstr>NSCCustomProperty</vt:lpwstr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8</vt:i4>
  </property>
</Properties>
</file>