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bold.fntdata"/><Relationship Id="rId6" Type="http://schemas.openxmlformats.org/officeDocument/2006/relationships/slide" Target="slides/slide1.xml"/><Relationship Id="rId18"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d2ad6c6e5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d2ad6c6e5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d2ad6c6e5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5d2ad6c6e5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d2ad6c6e5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d2ad6c6e5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5d2ad6c6e5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5d2ad6c6e5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d2ad6c6e5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d2ad6c6e5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d2ad6c6e5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5d2ad6c6e5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d2ad6c6e5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d2ad6c6e5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d2ad6c6e5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d2ad6c6e5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5d2ad6c6e5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5d2ad6c6e5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5d2ad6c6e5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5d2ad6c6e5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d2ad6c6e5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d2ad6c6e5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drive.google.com/file/d/17_CN8S1rE6O4kqd6qZ1_DFiDbiqoP9WA/view?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Python Lab Video Submission</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b="1" lang="en"/>
              <a:t>Presented By : Snehil Tiwari</a:t>
            </a:r>
            <a:br>
              <a:rPr lang="en"/>
            </a:br>
            <a:br>
              <a:rPr lang="en"/>
            </a:br>
            <a:r>
              <a:rPr lang="en">
                <a:solidFill>
                  <a:schemeClr val="accent1"/>
                </a:solidFill>
              </a:rPr>
              <a:t>Data Analytics | Data Science | DS C47 IIITB | 2023</a:t>
            </a:r>
            <a:endParaRPr>
              <a:solidFill>
                <a:schemeClr val="accent1"/>
              </a:solidFill>
            </a:endParaRPr>
          </a:p>
        </p:txBody>
      </p:sp>
      <p:cxnSp>
        <p:nvCxnSpPr>
          <p:cNvPr id="68" name="Google Shape;68;p13"/>
          <p:cNvCxnSpPr/>
          <p:nvPr/>
        </p:nvCxnSpPr>
        <p:spPr>
          <a:xfrm flipH="1" rot="10800000">
            <a:off x="2213425" y="3146739"/>
            <a:ext cx="4587000" cy="23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t>Complexity Analysis: Time Complexity</a:t>
            </a:r>
            <a:endParaRPr/>
          </a:p>
        </p:txBody>
      </p:sp>
      <p:sp>
        <p:nvSpPr>
          <p:cNvPr id="142" name="Google Shape;142;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Let's evaluate the efficiency of our solution in terms of time and space complexity. </a:t>
            </a:r>
            <a:br>
              <a:rPr lang="en" sz="1100">
                <a:solidFill>
                  <a:srgbClr val="000000"/>
                </a:solidFill>
                <a:latin typeface="Arial"/>
                <a:ea typeface="Arial"/>
                <a:cs typeface="Arial"/>
                <a:sym typeface="Arial"/>
              </a:rPr>
            </a:br>
            <a:br>
              <a:rPr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1. </a:t>
            </a:r>
            <a:r>
              <a:rPr lang="en" sz="1100">
                <a:solidFill>
                  <a:srgbClr val="000000"/>
                </a:solidFill>
                <a:latin typeface="Arial"/>
                <a:ea typeface="Arial"/>
                <a:cs typeface="Arial"/>
                <a:sym typeface="Arial"/>
              </a:rPr>
              <a:t>Time Complexity: The main time-consuming operation in our solution is sorting the list, which takes O(N log N) time. The two-pointer approach then takes linear time O(N) to find the closest sum.</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2. Space Complexity: Our solution uses a constant amount of extra space to store variables, making the space complexity O(1).</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48" name="Google Shape;148;p23"/>
          <p:cNvSpPr txBox="1"/>
          <p:nvPr>
            <p:ph idx="1" type="body"/>
          </p:nvPr>
        </p:nvSpPr>
        <p:spPr>
          <a:xfrm>
            <a:off x="311700" y="1041450"/>
            <a:ext cx="8520600" cy="3990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900">
                <a:solidFill>
                  <a:srgbClr val="000000"/>
                </a:solidFill>
                <a:latin typeface="Arial"/>
                <a:ea typeface="Arial"/>
                <a:cs typeface="Arial"/>
                <a:sym typeface="Arial"/>
              </a:rPr>
              <a:t>In conclusion, we have explored a coding problem that required finding two elements in a list whose sum is closest to zero. Through this presentation and video, we have learned valuable insights into problem-solving during coding interviews and enhancing our proficiency in quickly and efficiently tackling programming questions.</a:t>
            </a:r>
            <a:endParaRPr sz="9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rPr lang="en" sz="900">
                <a:solidFill>
                  <a:srgbClr val="000000"/>
                </a:solidFill>
                <a:latin typeface="Arial"/>
                <a:ea typeface="Arial"/>
                <a:cs typeface="Arial"/>
                <a:sym typeface="Arial"/>
              </a:rPr>
              <a:t>B</a:t>
            </a:r>
            <a:r>
              <a:rPr lang="en" sz="900">
                <a:solidFill>
                  <a:srgbClr val="000000"/>
                </a:solidFill>
                <a:latin typeface="Arial"/>
                <a:ea typeface="Arial"/>
                <a:cs typeface="Arial"/>
                <a:sym typeface="Arial"/>
              </a:rPr>
              <a:t>y presenting this problem and its solution, we have honed our skills in logic building, problem-solving, and algorithmic thinking during coding interviews. Additionally, we now possess a better understanding of relevant data structures and their role in optimizing solutions.</a:t>
            </a:r>
            <a:endParaRPr sz="9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9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9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rPr lang="en" sz="900">
                <a:solidFill>
                  <a:srgbClr val="000000"/>
                </a:solidFill>
                <a:latin typeface="Arial"/>
                <a:ea typeface="Arial"/>
                <a:cs typeface="Arial"/>
                <a:sym typeface="Arial"/>
              </a:rPr>
              <a:t>1. </a:t>
            </a:r>
            <a:r>
              <a:rPr b="1" lang="en" sz="900" u="sng">
                <a:solidFill>
                  <a:srgbClr val="000000"/>
                </a:solidFill>
                <a:latin typeface="Arial"/>
                <a:ea typeface="Arial"/>
                <a:cs typeface="Arial"/>
                <a:sym typeface="Arial"/>
              </a:rPr>
              <a:t>Understanding the Problem</a:t>
            </a:r>
            <a:r>
              <a:rPr lang="en" sz="900">
                <a:solidFill>
                  <a:srgbClr val="000000"/>
                </a:solidFill>
                <a:latin typeface="Arial"/>
                <a:ea typeface="Arial"/>
                <a:cs typeface="Arial"/>
                <a:sym typeface="Arial"/>
              </a:rPr>
              <a:t>:We began by understanding the problem statement and clarifying the objective of finding the closest sum to zero.</a:t>
            </a:r>
            <a:endParaRPr sz="9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9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rPr lang="en" sz="900">
                <a:solidFill>
                  <a:srgbClr val="000000"/>
                </a:solidFill>
                <a:latin typeface="Arial"/>
                <a:ea typeface="Arial"/>
                <a:cs typeface="Arial"/>
                <a:sym typeface="Arial"/>
              </a:rPr>
              <a:t>2. </a:t>
            </a:r>
            <a:r>
              <a:rPr b="1" lang="en" sz="900" u="sng">
                <a:solidFill>
                  <a:srgbClr val="000000"/>
                </a:solidFill>
                <a:latin typeface="Arial"/>
                <a:ea typeface="Arial"/>
                <a:cs typeface="Arial"/>
                <a:sym typeface="Arial"/>
              </a:rPr>
              <a:t>Logic and Pseudocode</a:t>
            </a:r>
            <a:r>
              <a:rPr lang="en" sz="900">
                <a:solidFill>
                  <a:srgbClr val="000000"/>
                </a:solidFill>
                <a:latin typeface="Arial"/>
                <a:ea typeface="Arial"/>
                <a:cs typeface="Arial"/>
                <a:sym typeface="Arial"/>
              </a:rPr>
              <a:t>: We then devised a logical solution using the two-pointer technique and explained it through pseudocode. The approach involved sorting the list and using two pointers to efficiently find the closest sum.</a:t>
            </a:r>
            <a:endParaRPr sz="9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9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rPr lang="en" sz="900">
                <a:solidFill>
                  <a:srgbClr val="000000"/>
                </a:solidFill>
                <a:latin typeface="Arial"/>
                <a:ea typeface="Arial"/>
                <a:cs typeface="Arial"/>
                <a:sym typeface="Arial"/>
              </a:rPr>
              <a:t>3. </a:t>
            </a:r>
            <a:r>
              <a:rPr b="1" lang="en" sz="900" u="sng">
                <a:solidFill>
                  <a:srgbClr val="000000"/>
                </a:solidFill>
                <a:latin typeface="Arial"/>
                <a:ea typeface="Arial"/>
                <a:cs typeface="Arial"/>
                <a:sym typeface="Arial"/>
              </a:rPr>
              <a:t>Relevant Data Structures</a:t>
            </a:r>
            <a:r>
              <a:rPr lang="en" sz="900">
                <a:solidFill>
                  <a:srgbClr val="000000"/>
                </a:solidFill>
                <a:latin typeface="Arial"/>
                <a:ea typeface="Arial"/>
                <a:cs typeface="Arial"/>
                <a:sym typeface="Arial"/>
              </a:rPr>
              <a:t>: We identified the relevant data structures, such as lists (arrays) for storing elements and two pointers for traversal, which played a crucial role in the solution.</a:t>
            </a:r>
            <a:endParaRPr sz="9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9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rPr lang="en" sz="900">
                <a:solidFill>
                  <a:srgbClr val="000000"/>
                </a:solidFill>
                <a:latin typeface="Arial"/>
                <a:ea typeface="Arial"/>
                <a:cs typeface="Arial"/>
                <a:sym typeface="Arial"/>
              </a:rPr>
              <a:t>4. </a:t>
            </a:r>
            <a:r>
              <a:rPr b="1" lang="en" sz="900" u="sng">
                <a:solidFill>
                  <a:srgbClr val="000000"/>
                </a:solidFill>
                <a:latin typeface="Arial"/>
                <a:ea typeface="Arial"/>
                <a:cs typeface="Arial"/>
                <a:sym typeface="Arial"/>
              </a:rPr>
              <a:t>Edge Cases</a:t>
            </a:r>
            <a:r>
              <a:rPr lang="en" sz="900">
                <a:solidFill>
                  <a:srgbClr val="000000"/>
                </a:solidFill>
                <a:latin typeface="Arial"/>
                <a:ea typeface="Arial"/>
                <a:cs typeface="Arial"/>
                <a:sym typeface="Arial"/>
              </a:rPr>
              <a:t>: To ensure the robustness of our solution, we considered edge cases like an empty list, a list with one element, and scenarios with all positive or all negative elements.</a:t>
            </a:r>
            <a:endParaRPr sz="9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9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rPr lang="en" sz="900">
                <a:solidFill>
                  <a:srgbClr val="000000"/>
                </a:solidFill>
                <a:latin typeface="Arial"/>
                <a:ea typeface="Arial"/>
                <a:cs typeface="Arial"/>
                <a:sym typeface="Arial"/>
              </a:rPr>
              <a:t>5. </a:t>
            </a:r>
            <a:r>
              <a:rPr b="1" lang="en" sz="900" u="sng">
                <a:solidFill>
                  <a:srgbClr val="000000"/>
                </a:solidFill>
                <a:latin typeface="Arial"/>
                <a:ea typeface="Arial"/>
                <a:cs typeface="Arial"/>
                <a:sym typeface="Arial"/>
              </a:rPr>
              <a:t>Efficiency Analysis</a:t>
            </a:r>
            <a:r>
              <a:rPr lang="en" sz="900">
                <a:solidFill>
                  <a:srgbClr val="000000"/>
                </a:solidFill>
                <a:latin typeface="Arial"/>
                <a:ea typeface="Arial"/>
                <a:cs typeface="Arial"/>
                <a:sym typeface="Arial"/>
              </a:rPr>
              <a:t>:Through complexity analysis, we determined that our solution has a time complexity of O(N log N) due to sorting and a space complexity of O(1) as we used constant extra space.</a:t>
            </a:r>
            <a:endParaRPr sz="9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9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rPr lang="en" sz="900">
                <a:solidFill>
                  <a:srgbClr val="000000"/>
                </a:solidFill>
                <a:latin typeface="Arial"/>
                <a:ea typeface="Arial"/>
                <a:cs typeface="Arial"/>
                <a:sym typeface="Arial"/>
              </a:rPr>
              <a:t>6. </a:t>
            </a:r>
            <a:r>
              <a:rPr b="1" lang="en" sz="900" u="sng">
                <a:solidFill>
                  <a:srgbClr val="000000"/>
                </a:solidFill>
                <a:latin typeface="Arial"/>
                <a:ea typeface="Arial"/>
                <a:cs typeface="Arial"/>
                <a:sym typeface="Arial"/>
              </a:rPr>
              <a:t>Sample Test Cases</a:t>
            </a:r>
            <a:r>
              <a:rPr lang="en" sz="900">
                <a:solidFill>
                  <a:srgbClr val="000000"/>
                </a:solidFill>
                <a:latin typeface="Arial"/>
                <a:ea typeface="Arial"/>
                <a:cs typeface="Arial"/>
                <a:sym typeface="Arial"/>
              </a:rPr>
              <a:t>: We validated the correctness of our solution with sample test cases, obtaining the expected outputs.</a:t>
            </a:r>
            <a:endParaRPr sz="9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900">
              <a:solidFill>
                <a:srgbClr val="000000"/>
              </a:solidFill>
              <a:latin typeface="Arial"/>
              <a:ea typeface="Arial"/>
              <a:cs typeface="Arial"/>
              <a:sym typeface="Arial"/>
            </a:endParaRPr>
          </a:p>
          <a:p>
            <a:pPr indent="0" lvl="0" marL="0" marR="0" rtl="0" algn="l">
              <a:lnSpc>
                <a:spcPct val="95000"/>
              </a:lnSpc>
              <a:spcBef>
                <a:spcPts val="0"/>
              </a:spcBef>
              <a:spcAft>
                <a:spcPts val="0"/>
              </a:spcAft>
              <a:buSzPts val="275"/>
              <a:buNone/>
            </a:pPr>
            <a:r>
              <a:t/>
            </a:r>
            <a:endParaRPr sz="900">
              <a:solidFill>
                <a:srgbClr val="000000"/>
              </a:solidFill>
              <a:latin typeface="Arial"/>
              <a:ea typeface="Arial"/>
              <a:cs typeface="Arial"/>
              <a:sym typeface="Arial"/>
            </a:endParaRPr>
          </a:p>
          <a:p>
            <a:pPr indent="0" lvl="0" marL="0" marR="0" rtl="0" algn="l">
              <a:lnSpc>
                <a:spcPct val="95000"/>
              </a:lnSpc>
              <a:spcBef>
                <a:spcPts val="0"/>
              </a:spcBef>
              <a:spcAft>
                <a:spcPts val="0"/>
              </a:spcAft>
              <a:buSzPts val="275"/>
              <a:buNone/>
            </a:pPr>
            <a:r>
              <a:t/>
            </a:r>
            <a:endParaRPr sz="9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ctrTitle"/>
          </p:nvPr>
        </p:nvSpPr>
        <p:spPr>
          <a:xfrm>
            <a:off x="1003650" y="2571739"/>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154" name="Google Shape;154;p24"/>
          <p:cNvSpPr txBox="1"/>
          <p:nvPr>
            <p:ph idx="4294967295" type="title"/>
          </p:nvPr>
        </p:nvSpPr>
        <p:spPr>
          <a:xfrm>
            <a:off x="1539375" y="1680200"/>
            <a:ext cx="64800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2"/>
                </a:solidFill>
              </a:rPr>
              <a:t>For Video Presentation: </a:t>
            </a:r>
            <a:r>
              <a:rPr lang="en" u="sng">
                <a:solidFill>
                  <a:schemeClr val="hlink"/>
                </a:solidFill>
                <a:hlinkClick r:id="rId3"/>
              </a:rPr>
              <a:t>Click Here</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ctrTitle"/>
          </p:nvPr>
        </p:nvSpPr>
        <p:spPr>
          <a:xfrm>
            <a:off x="3233400" y="127525"/>
            <a:ext cx="2592300" cy="785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74" name="Google Shape;74;p14"/>
          <p:cNvSpPr txBox="1"/>
          <p:nvPr>
            <p:ph idx="1" type="subTitle"/>
          </p:nvPr>
        </p:nvSpPr>
        <p:spPr>
          <a:xfrm>
            <a:off x="2136750" y="1216745"/>
            <a:ext cx="5357400" cy="2315100"/>
          </a:xfrm>
          <a:prstGeom prst="rect">
            <a:avLst/>
          </a:prstGeom>
        </p:spPr>
        <p:txBody>
          <a:bodyPr anchorCtr="0" anchor="t" bIns="91425" lIns="91425" spcFirstLastPara="1" rIns="91425" wrap="square" tIns="91425">
            <a:normAutofit fontScale="47500" lnSpcReduction="20000"/>
          </a:bodyPr>
          <a:lstStyle/>
          <a:p>
            <a:pPr indent="-300990" lvl="0" marL="457200" rtl="0" algn="l">
              <a:spcBef>
                <a:spcPts val="0"/>
              </a:spcBef>
              <a:spcAft>
                <a:spcPts val="0"/>
              </a:spcAft>
              <a:buClr>
                <a:schemeClr val="accent1"/>
              </a:buClr>
              <a:buSzPct val="66666"/>
              <a:buAutoNum type="arabicPeriod"/>
            </a:pPr>
            <a:r>
              <a:rPr b="1" lang="en" sz="3600">
                <a:solidFill>
                  <a:schemeClr val="accent1"/>
                </a:solidFill>
                <a:latin typeface="PT Sans Narrow"/>
                <a:ea typeface="PT Sans Narrow"/>
                <a:cs typeface="PT Sans Narrow"/>
                <a:sym typeface="PT Sans Narrow"/>
              </a:rPr>
              <a:t>Introduction: Problem-Solving in Coding Interviews</a:t>
            </a:r>
            <a:endParaRPr b="1" sz="3600">
              <a:solidFill>
                <a:schemeClr val="accent1"/>
              </a:solidFill>
              <a:latin typeface="PT Sans Narrow"/>
              <a:ea typeface="PT Sans Narrow"/>
              <a:cs typeface="PT Sans Narrow"/>
              <a:sym typeface="PT Sans Narrow"/>
            </a:endParaRPr>
          </a:p>
          <a:p>
            <a:pPr indent="-300990" lvl="0" marL="457200" rtl="0" algn="l">
              <a:lnSpc>
                <a:spcPct val="115000"/>
              </a:lnSpc>
              <a:spcBef>
                <a:spcPts val="0"/>
              </a:spcBef>
              <a:spcAft>
                <a:spcPts val="0"/>
              </a:spcAft>
              <a:buClr>
                <a:schemeClr val="accent1"/>
              </a:buClr>
              <a:buSzPct val="66666"/>
              <a:buAutoNum type="arabicPeriod"/>
            </a:pPr>
            <a:r>
              <a:rPr b="1" lang="en" sz="3600">
                <a:solidFill>
                  <a:schemeClr val="accent1"/>
                </a:solidFill>
                <a:latin typeface="PT Sans Narrow"/>
                <a:ea typeface="PT Sans Narrow"/>
                <a:cs typeface="PT Sans Narrow"/>
                <a:sym typeface="PT Sans Narrow"/>
              </a:rPr>
              <a:t>Problem Statement</a:t>
            </a:r>
            <a:endParaRPr b="1" sz="3600">
              <a:solidFill>
                <a:schemeClr val="accent1"/>
              </a:solidFill>
              <a:latin typeface="PT Sans Narrow"/>
              <a:ea typeface="PT Sans Narrow"/>
              <a:cs typeface="PT Sans Narrow"/>
              <a:sym typeface="PT Sans Narrow"/>
            </a:endParaRPr>
          </a:p>
          <a:p>
            <a:pPr indent="-300990" lvl="0" marL="457200" rtl="0" algn="l">
              <a:lnSpc>
                <a:spcPct val="115000"/>
              </a:lnSpc>
              <a:spcBef>
                <a:spcPts val="0"/>
              </a:spcBef>
              <a:spcAft>
                <a:spcPts val="0"/>
              </a:spcAft>
              <a:buClr>
                <a:schemeClr val="accent1"/>
              </a:buClr>
              <a:buSzPct val="66666"/>
              <a:buAutoNum type="arabicPeriod"/>
            </a:pPr>
            <a:r>
              <a:rPr b="1" lang="en" sz="3600">
                <a:solidFill>
                  <a:schemeClr val="accent1"/>
                </a:solidFill>
                <a:latin typeface="PT Sans Narrow"/>
                <a:ea typeface="PT Sans Narrow"/>
                <a:cs typeface="PT Sans Narrow"/>
                <a:sym typeface="PT Sans Narrow"/>
              </a:rPr>
              <a:t>Edge Cases</a:t>
            </a:r>
            <a:endParaRPr b="1" sz="3600">
              <a:solidFill>
                <a:schemeClr val="accent1"/>
              </a:solidFill>
              <a:latin typeface="PT Sans Narrow"/>
              <a:ea typeface="PT Sans Narrow"/>
              <a:cs typeface="PT Sans Narrow"/>
              <a:sym typeface="PT Sans Narrow"/>
            </a:endParaRPr>
          </a:p>
          <a:p>
            <a:pPr indent="-337185" lvl="0" marL="457200" rtl="0" algn="l">
              <a:lnSpc>
                <a:spcPct val="115000"/>
              </a:lnSpc>
              <a:spcBef>
                <a:spcPts val="0"/>
              </a:spcBef>
              <a:spcAft>
                <a:spcPts val="0"/>
              </a:spcAft>
              <a:buClr>
                <a:schemeClr val="accent1"/>
              </a:buClr>
              <a:buSzPct val="100000"/>
              <a:buFont typeface="PT Sans Narrow"/>
              <a:buAutoNum type="arabicPeriod"/>
            </a:pPr>
            <a:r>
              <a:rPr b="1" lang="en" sz="3600">
                <a:solidFill>
                  <a:schemeClr val="accent1"/>
                </a:solidFill>
                <a:latin typeface="PT Sans Narrow"/>
                <a:ea typeface="PT Sans Narrow"/>
                <a:cs typeface="PT Sans Narrow"/>
                <a:sym typeface="PT Sans Narrow"/>
              </a:rPr>
              <a:t>Sample Test Cases using all edge case scenarios</a:t>
            </a:r>
            <a:endParaRPr b="1" sz="3600">
              <a:solidFill>
                <a:schemeClr val="accent1"/>
              </a:solidFill>
              <a:latin typeface="PT Sans Narrow"/>
              <a:ea typeface="PT Sans Narrow"/>
              <a:cs typeface="PT Sans Narrow"/>
              <a:sym typeface="PT Sans Narrow"/>
            </a:endParaRPr>
          </a:p>
          <a:p>
            <a:pPr indent="-337185" lvl="0" marL="457200" rtl="0" algn="l">
              <a:lnSpc>
                <a:spcPct val="115000"/>
              </a:lnSpc>
              <a:spcBef>
                <a:spcPts val="0"/>
              </a:spcBef>
              <a:spcAft>
                <a:spcPts val="0"/>
              </a:spcAft>
              <a:buClr>
                <a:schemeClr val="accent1"/>
              </a:buClr>
              <a:buSzPct val="100000"/>
              <a:buFont typeface="PT Sans Narrow"/>
              <a:buAutoNum type="arabicPeriod"/>
            </a:pPr>
            <a:r>
              <a:rPr b="1" lang="en" sz="3600">
                <a:solidFill>
                  <a:schemeClr val="accent1"/>
                </a:solidFill>
                <a:latin typeface="PT Sans Narrow"/>
                <a:ea typeface="PT Sans Narrow"/>
                <a:cs typeface="PT Sans Narrow"/>
                <a:sym typeface="PT Sans Narrow"/>
              </a:rPr>
              <a:t>Solution Approach : Relevant Data Structures</a:t>
            </a:r>
            <a:endParaRPr b="1" sz="3600">
              <a:solidFill>
                <a:schemeClr val="accent1"/>
              </a:solidFill>
              <a:latin typeface="PT Sans Narrow"/>
              <a:ea typeface="PT Sans Narrow"/>
              <a:cs typeface="PT Sans Narrow"/>
              <a:sym typeface="PT Sans Narrow"/>
            </a:endParaRPr>
          </a:p>
          <a:p>
            <a:pPr indent="-337185" lvl="0" marL="457200" rtl="0" algn="l">
              <a:lnSpc>
                <a:spcPct val="115000"/>
              </a:lnSpc>
              <a:spcBef>
                <a:spcPts val="0"/>
              </a:spcBef>
              <a:spcAft>
                <a:spcPts val="0"/>
              </a:spcAft>
              <a:buClr>
                <a:schemeClr val="accent1"/>
              </a:buClr>
              <a:buSzPct val="100000"/>
              <a:buFont typeface="PT Sans Narrow"/>
              <a:buAutoNum type="arabicPeriod"/>
            </a:pPr>
            <a:r>
              <a:rPr b="1" lang="en" sz="3600">
                <a:solidFill>
                  <a:schemeClr val="accent1"/>
                </a:solidFill>
                <a:latin typeface="PT Sans Narrow"/>
                <a:ea typeface="PT Sans Narrow"/>
                <a:cs typeface="PT Sans Narrow"/>
                <a:sym typeface="PT Sans Narrow"/>
              </a:rPr>
              <a:t>Solution Approach Overview: Pseudocode</a:t>
            </a:r>
            <a:endParaRPr b="1" sz="3600">
              <a:solidFill>
                <a:schemeClr val="accent1"/>
              </a:solidFill>
              <a:latin typeface="PT Sans Narrow"/>
              <a:ea typeface="PT Sans Narrow"/>
              <a:cs typeface="PT Sans Narrow"/>
              <a:sym typeface="PT Sans Narrow"/>
            </a:endParaRPr>
          </a:p>
          <a:p>
            <a:pPr indent="-337185" lvl="0" marL="457200" rtl="0" algn="l">
              <a:spcBef>
                <a:spcPts val="0"/>
              </a:spcBef>
              <a:spcAft>
                <a:spcPts val="0"/>
              </a:spcAft>
              <a:buClr>
                <a:schemeClr val="accent1"/>
              </a:buClr>
              <a:buSzPct val="100000"/>
              <a:buFont typeface="PT Sans Narrow"/>
              <a:buAutoNum type="arabicPeriod"/>
            </a:pPr>
            <a:r>
              <a:rPr b="1" lang="en" sz="3600">
                <a:solidFill>
                  <a:schemeClr val="accent1"/>
                </a:solidFill>
                <a:latin typeface="PT Sans Narrow"/>
                <a:ea typeface="PT Sans Narrow"/>
                <a:cs typeface="PT Sans Narrow"/>
                <a:sym typeface="PT Sans Narrow"/>
              </a:rPr>
              <a:t>Python Implementation: Code Solution</a:t>
            </a:r>
            <a:endParaRPr b="1" sz="3600">
              <a:solidFill>
                <a:schemeClr val="accent1"/>
              </a:solidFill>
              <a:latin typeface="PT Sans Narrow"/>
              <a:ea typeface="PT Sans Narrow"/>
              <a:cs typeface="PT Sans Narrow"/>
              <a:sym typeface="PT Sans Narrow"/>
            </a:endParaRPr>
          </a:p>
          <a:p>
            <a:pPr indent="-337185" lvl="0" marL="457200" rtl="0" algn="l">
              <a:lnSpc>
                <a:spcPct val="115000"/>
              </a:lnSpc>
              <a:spcBef>
                <a:spcPts val="0"/>
              </a:spcBef>
              <a:spcAft>
                <a:spcPts val="0"/>
              </a:spcAft>
              <a:buClr>
                <a:schemeClr val="accent1"/>
              </a:buClr>
              <a:buSzPct val="100000"/>
              <a:buFont typeface="PT Sans Narrow"/>
              <a:buAutoNum type="arabicPeriod"/>
            </a:pPr>
            <a:r>
              <a:rPr b="1" lang="en" sz="3600">
                <a:solidFill>
                  <a:schemeClr val="accent1"/>
                </a:solidFill>
                <a:latin typeface="PT Sans Narrow"/>
                <a:ea typeface="PT Sans Narrow"/>
                <a:cs typeface="PT Sans Narrow"/>
                <a:sym typeface="PT Sans Narrow"/>
              </a:rPr>
              <a:t>Complexity Analysis: Time Complexity</a:t>
            </a:r>
            <a:endParaRPr b="1" sz="3600">
              <a:solidFill>
                <a:schemeClr val="accent1"/>
              </a:solidFill>
              <a:latin typeface="PT Sans Narrow"/>
              <a:ea typeface="PT Sans Narrow"/>
              <a:cs typeface="PT Sans Narrow"/>
              <a:sym typeface="PT Sans Narrow"/>
            </a:endParaRPr>
          </a:p>
          <a:p>
            <a:pPr indent="-337185" lvl="0" marL="457200" rtl="0" algn="l">
              <a:spcBef>
                <a:spcPts val="0"/>
              </a:spcBef>
              <a:spcAft>
                <a:spcPts val="0"/>
              </a:spcAft>
              <a:buClr>
                <a:schemeClr val="accent1"/>
              </a:buClr>
              <a:buSzPct val="100000"/>
              <a:buFont typeface="PT Sans Narrow"/>
              <a:buAutoNum type="arabicPeriod"/>
            </a:pPr>
            <a:r>
              <a:rPr b="1" lang="en" sz="3600">
                <a:solidFill>
                  <a:schemeClr val="accent1"/>
                </a:solidFill>
                <a:latin typeface="PT Sans Narrow"/>
                <a:ea typeface="PT Sans Narrow"/>
                <a:cs typeface="PT Sans Narrow"/>
                <a:sym typeface="PT Sans Narrow"/>
              </a:rPr>
              <a:t>Conclusion</a:t>
            </a:r>
            <a:endParaRPr b="1" sz="3600">
              <a:solidFill>
                <a:schemeClr val="accent1"/>
              </a:solidFill>
              <a:latin typeface="PT Sans Narrow"/>
              <a:ea typeface="PT Sans Narrow"/>
              <a:cs typeface="PT Sans Narrow"/>
              <a:sym typeface="PT Sans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a:t>
            </a:r>
            <a:r>
              <a:rPr lang="en"/>
              <a:t>Problem-Solving in Coding Interviews</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rgbClr val="000000"/>
                </a:solidFill>
                <a:latin typeface="Arial"/>
                <a:ea typeface="Arial"/>
                <a:cs typeface="Arial"/>
                <a:sym typeface="Arial"/>
              </a:rPr>
              <a:t>Hello everyone! </a:t>
            </a:r>
            <a:br>
              <a:rPr lang="en" sz="1350">
                <a:solidFill>
                  <a:srgbClr val="000000"/>
                </a:solidFill>
                <a:latin typeface="Arial"/>
                <a:ea typeface="Arial"/>
                <a:cs typeface="Arial"/>
                <a:sym typeface="Arial"/>
              </a:rPr>
            </a:br>
            <a:r>
              <a:rPr lang="en" sz="1350">
                <a:solidFill>
                  <a:srgbClr val="000000"/>
                </a:solidFill>
                <a:latin typeface="Arial"/>
                <a:ea typeface="Arial"/>
                <a:cs typeface="Arial"/>
                <a:sym typeface="Arial"/>
              </a:rPr>
              <a:t>In this presentation, we'll explore a programming problem and discuss its solution to enhance our problem-solving skills during coding interviews. </a:t>
            </a:r>
            <a:r>
              <a:rPr lang="en" sz="1350">
                <a:solidFill>
                  <a:srgbClr val="000000"/>
                </a:solidFill>
                <a:latin typeface="Arial"/>
                <a:ea typeface="Arial"/>
                <a:cs typeface="Arial"/>
                <a:sym typeface="Arial"/>
              </a:rPr>
              <a:t>We have to solve this problem of finding two elements with the sum closest to zero. </a:t>
            </a:r>
            <a:br>
              <a:rPr lang="en" sz="1350">
                <a:solidFill>
                  <a:srgbClr val="000000"/>
                </a:solidFill>
                <a:latin typeface="Arial"/>
                <a:ea typeface="Arial"/>
                <a:cs typeface="Arial"/>
                <a:sym typeface="Arial"/>
              </a:rPr>
            </a:br>
            <a:br>
              <a:rPr lang="en" sz="1350">
                <a:solidFill>
                  <a:srgbClr val="000000"/>
                </a:solidFill>
                <a:latin typeface="Arial"/>
                <a:ea typeface="Arial"/>
                <a:cs typeface="Arial"/>
                <a:sym typeface="Arial"/>
              </a:rPr>
            </a:br>
            <a:r>
              <a:rPr lang="en" sz="1350">
                <a:solidFill>
                  <a:srgbClr val="000000"/>
                </a:solidFill>
                <a:latin typeface="Arial"/>
                <a:ea typeface="Arial"/>
                <a:cs typeface="Arial"/>
                <a:sym typeface="Arial"/>
              </a:rPr>
              <a:t>By understanding the problem's logic, identifying relevant data structures, considering edge cases, and analyzing the solution's efficiency, we can tackle similar coding challenges with confidence in interviews.</a:t>
            </a:r>
            <a:endParaRPr sz="1350">
              <a:solidFill>
                <a:srgbClr val="000000"/>
              </a:solidFill>
              <a:latin typeface="Arial"/>
              <a:ea typeface="Arial"/>
              <a:cs typeface="Arial"/>
              <a:sym typeface="Arial"/>
            </a:endParaRPr>
          </a:p>
          <a:p>
            <a:pPr indent="0" lvl="0" marL="0" rtl="0" algn="l">
              <a:spcBef>
                <a:spcPts val="0"/>
              </a:spcBef>
              <a:spcAft>
                <a:spcPts val="0"/>
              </a:spcAft>
              <a:buNone/>
            </a:pPr>
            <a:r>
              <a:t/>
            </a:r>
            <a:endParaRPr sz="1350">
              <a:solidFill>
                <a:srgbClr val="000000"/>
              </a:solidFill>
              <a:latin typeface="Arial"/>
              <a:ea typeface="Arial"/>
              <a:cs typeface="Arial"/>
              <a:sym typeface="Arial"/>
            </a:endParaRPr>
          </a:p>
          <a:p>
            <a:pPr indent="0" lvl="0" marL="0" rtl="0" algn="l">
              <a:spcBef>
                <a:spcPts val="0"/>
              </a:spcBef>
              <a:spcAft>
                <a:spcPts val="0"/>
              </a:spcAft>
              <a:buNone/>
            </a:pPr>
            <a:r>
              <a:rPr lang="en" sz="1350">
                <a:solidFill>
                  <a:srgbClr val="000000"/>
                </a:solidFill>
                <a:latin typeface="Arial"/>
                <a:ea typeface="Arial"/>
                <a:cs typeface="Arial"/>
                <a:sym typeface="Arial"/>
              </a:rPr>
              <a:t>Let’s start by understanding the problem statement.</a:t>
            </a:r>
            <a:endParaRPr sz="135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3877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t>Problem Statement</a:t>
            </a:r>
            <a:endParaRPr/>
          </a:p>
        </p:txBody>
      </p:sp>
      <p:sp>
        <p:nvSpPr>
          <p:cNvPr id="86" name="Google Shape;86;p16"/>
          <p:cNvSpPr/>
          <p:nvPr/>
        </p:nvSpPr>
        <p:spPr>
          <a:xfrm>
            <a:off x="262950" y="1174050"/>
            <a:ext cx="8618100" cy="10278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5000"/>
              </a:lnSpc>
              <a:spcBef>
                <a:spcPts val="0"/>
              </a:spcBef>
              <a:spcAft>
                <a:spcPts val="1200"/>
              </a:spcAft>
              <a:buClr>
                <a:srgbClr val="000000"/>
              </a:buClr>
              <a:buSzPts val="275"/>
              <a:buFont typeface="Arial"/>
              <a:buNone/>
            </a:pPr>
            <a:r>
              <a:rPr b="1" lang="en" sz="1500">
                <a:solidFill>
                  <a:schemeClr val="dk2"/>
                </a:solidFill>
                <a:latin typeface="Open Sans"/>
                <a:ea typeface="Open Sans"/>
                <a:cs typeface="Open Sans"/>
                <a:sym typeface="Open Sans"/>
              </a:rPr>
              <a:t>You are given a list that can contain positive and negative integers. You need to find two elements such that their sum is closest to zero. For example, you are given a list [-4, 7, 6, 2, -5]. The two elements with the sum closest to zero will be -5 and 6.</a:t>
            </a:r>
            <a:endParaRPr b="1" sz="1500">
              <a:latin typeface="Open Sans"/>
              <a:ea typeface="Open Sans"/>
              <a:cs typeface="Open Sans"/>
              <a:sym typeface="Open Sans"/>
            </a:endParaRPr>
          </a:p>
        </p:txBody>
      </p:sp>
      <p:sp>
        <p:nvSpPr>
          <p:cNvPr id="87" name="Google Shape;87;p16"/>
          <p:cNvSpPr/>
          <p:nvPr/>
        </p:nvSpPr>
        <p:spPr>
          <a:xfrm>
            <a:off x="262950" y="2387800"/>
            <a:ext cx="5104800" cy="5247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t>Sample Input 1:  [-4, 7, 6, 2, -5]</a:t>
            </a:r>
            <a:br>
              <a:rPr lang="en" sz="1100"/>
            </a:br>
            <a:r>
              <a:rPr lang="en" sz="1100"/>
              <a:t>Sample Output 1: (-5, 6)</a:t>
            </a:r>
            <a:endParaRPr/>
          </a:p>
        </p:txBody>
      </p:sp>
      <p:sp>
        <p:nvSpPr>
          <p:cNvPr id="88" name="Google Shape;88;p16"/>
          <p:cNvSpPr/>
          <p:nvPr/>
        </p:nvSpPr>
        <p:spPr>
          <a:xfrm>
            <a:off x="262950" y="3168100"/>
            <a:ext cx="5104800" cy="5247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t>Sample Input 2: [-50, 34, -19, 24, 33, 10, -46, -38]</a:t>
            </a:r>
            <a:br>
              <a:rPr lang="en" sz="1100"/>
            </a:br>
            <a:r>
              <a:rPr lang="en" sz="1100"/>
              <a:t>Sample Output 2: (-38, 34)</a:t>
            </a:r>
            <a:endParaRPr b="1"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t>Edge Cases</a:t>
            </a:r>
            <a:endParaRPr/>
          </a:p>
        </p:txBody>
      </p:sp>
      <p:sp>
        <p:nvSpPr>
          <p:cNvPr id="94" name="Google Shape;94;p17"/>
          <p:cNvSpPr txBox="1"/>
          <p:nvPr>
            <p:ph idx="1" type="body"/>
          </p:nvPr>
        </p:nvSpPr>
        <p:spPr>
          <a:xfrm>
            <a:off x="311700" y="1117300"/>
            <a:ext cx="8520600" cy="4015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100">
                <a:solidFill>
                  <a:srgbClr val="000000"/>
                </a:solidFill>
                <a:latin typeface="Arial"/>
                <a:ea typeface="Arial"/>
                <a:cs typeface="Arial"/>
                <a:sym typeface="Arial"/>
              </a:rPr>
              <a:t>In any coding problem, it's essential to consider edge cases. Here are some scenarios we should be aware of. Here are some specific scenarios for edge cases relevant to the given coding solution:</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1. </a:t>
            </a:r>
            <a:r>
              <a:rPr b="1" lang="en" sz="1100">
                <a:solidFill>
                  <a:srgbClr val="000000"/>
                </a:solidFill>
                <a:latin typeface="Arial"/>
                <a:ea typeface="Arial"/>
                <a:cs typeface="Arial"/>
                <a:sym typeface="Arial"/>
              </a:rPr>
              <a:t>Edge Case: Empty List</a:t>
            </a:r>
            <a:endParaRPr b="1"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 Description: The input list is empty, i.e., no elements are present in the list.</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 Handling: Since there are no elements to process, we should handle this scenario gracefully and return an appropriate message or value indicating that there are no elements in the list.</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2. </a:t>
            </a:r>
            <a:r>
              <a:rPr b="1" lang="en" sz="1100">
                <a:solidFill>
                  <a:srgbClr val="000000"/>
                </a:solidFill>
                <a:latin typeface="Arial"/>
                <a:ea typeface="Arial"/>
                <a:cs typeface="Arial"/>
                <a:sym typeface="Arial"/>
              </a:rPr>
              <a:t>Edge Case: List with One Element</a:t>
            </a:r>
            <a:endParaRPr b="1"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 Description: The input list contains only one element.</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 Handling: Since there is only one element in the list, we cannot find two elements whose sum is closest to zero. Therefore, we should handle this scenario and return an appropriate message or value indicating that there are not enough elements to find the closest sum.</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3. </a:t>
            </a:r>
            <a:r>
              <a:rPr b="1" lang="en" sz="1100">
                <a:solidFill>
                  <a:srgbClr val="000000"/>
                </a:solidFill>
                <a:latin typeface="Arial"/>
                <a:ea typeface="Arial"/>
                <a:cs typeface="Arial"/>
                <a:sym typeface="Arial"/>
              </a:rPr>
              <a:t>Edge Case: All Elements are Positive or All Elements are Negative</a:t>
            </a:r>
            <a:endParaRPr b="1"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 Description: The input list contains all positive or all negative elements.</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 Handling: In this scenario, the closest sum to zero will be either the sum of the two smallest positive elements or the sum of the two largest negative elements, depending on the nature of the list. We should handle this case and return the appropriate result accordingly.</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For example:</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If the list is [1, 3, 7, 10], the closest sum will be 1 + 3 = 4 (smallest positive elements).</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If the list is [-10, -7, -3, -1], the closest sum will be -10 + -7 = -17 (largest negative elements).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By considering these edge cases, we ensure that our solution handles various scenarios correctly and provides accurate results even when the input list has unique characteristics.</a:t>
            </a:r>
            <a:endParaRPr sz="11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18787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t>Sample Test Cases</a:t>
            </a:r>
            <a:endParaRPr/>
          </a:p>
        </p:txBody>
      </p:sp>
      <p:sp>
        <p:nvSpPr>
          <p:cNvPr id="100" name="Google Shape;100;p18"/>
          <p:cNvSpPr/>
          <p:nvPr/>
        </p:nvSpPr>
        <p:spPr>
          <a:xfrm>
            <a:off x="387900" y="1574239"/>
            <a:ext cx="3006300" cy="4026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000"/>
              <a:t>Test Case 2: </a:t>
            </a:r>
            <a:r>
              <a:rPr lang="en" sz="750">
                <a:solidFill>
                  <a:schemeClr val="dk2"/>
                </a:solidFill>
                <a:latin typeface="Open Sans"/>
                <a:ea typeface="Open Sans"/>
                <a:cs typeface="Open Sans"/>
                <a:sym typeface="Open Sans"/>
              </a:rPr>
              <a:t>List with One Element</a:t>
            </a:r>
            <a:endParaRPr sz="1300"/>
          </a:p>
        </p:txBody>
      </p:sp>
      <p:sp>
        <p:nvSpPr>
          <p:cNvPr id="101" name="Google Shape;101;p18"/>
          <p:cNvSpPr txBox="1"/>
          <p:nvPr/>
        </p:nvSpPr>
        <p:spPr>
          <a:xfrm>
            <a:off x="309250" y="728075"/>
            <a:ext cx="8758500" cy="5319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0"/>
              </a:spcBef>
              <a:spcAft>
                <a:spcPts val="0"/>
              </a:spcAft>
              <a:buNone/>
            </a:pPr>
            <a:r>
              <a:rPr lang="en" sz="1100">
                <a:solidFill>
                  <a:schemeClr val="dk2"/>
                </a:solidFill>
                <a:latin typeface="Open Sans"/>
                <a:ea typeface="Open Sans"/>
                <a:cs typeface="Open Sans"/>
                <a:sym typeface="Open Sans"/>
              </a:rPr>
              <a:t>We need to m</a:t>
            </a:r>
            <a:r>
              <a:rPr lang="en" sz="1100">
                <a:solidFill>
                  <a:schemeClr val="dk2"/>
                </a:solidFill>
                <a:latin typeface="Open Sans"/>
                <a:ea typeface="Open Sans"/>
                <a:cs typeface="Open Sans"/>
                <a:sym typeface="Open Sans"/>
              </a:rPr>
              <a:t>ake sure to test the code with these diverse test cases to ensure its correctness and robustness in handling different scenarios.</a:t>
            </a:r>
            <a:endParaRPr sz="1100">
              <a:solidFill>
                <a:schemeClr val="dk2"/>
              </a:solidFill>
              <a:latin typeface="Open Sans"/>
              <a:ea typeface="Open Sans"/>
              <a:cs typeface="Open Sans"/>
              <a:sym typeface="Open Sans"/>
            </a:endParaRPr>
          </a:p>
        </p:txBody>
      </p:sp>
      <p:sp>
        <p:nvSpPr>
          <p:cNvPr id="102" name="Google Shape;102;p18"/>
          <p:cNvSpPr/>
          <p:nvPr/>
        </p:nvSpPr>
        <p:spPr>
          <a:xfrm>
            <a:off x="387900" y="1162146"/>
            <a:ext cx="3006300" cy="4026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000"/>
              <a:t>Test Case 1:</a:t>
            </a:r>
            <a:r>
              <a:rPr lang="en" sz="800"/>
              <a:t> Empty List</a:t>
            </a:r>
            <a:endParaRPr sz="600"/>
          </a:p>
        </p:txBody>
      </p:sp>
      <p:sp>
        <p:nvSpPr>
          <p:cNvPr id="103" name="Google Shape;103;p18"/>
          <p:cNvSpPr/>
          <p:nvPr/>
        </p:nvSpPr>
        <p:spPr>
          <a:xfrm>
            <a:off x="387900" y="1991543"/>
            <a:ext cx="3006300" cy="4026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000"/>
              <a:t>Test Case 3: </a:t>
            </a:r>
            <a:r>
              <a:rPr lang="en" sz="750">
                <a:solidFill>
                  <a:schemeClr val="dk2"/>
                </a:solidFill>
                <a:latin typeface="Open Sans"/>
                <a:ea typeface="Open Sans"/>
                <a:cs typeface="Open Sans"/>
                <a:sym typeface="Open Sans"/>
              </a:rPr>
              <a:t>All Elements are Positive</a:t>
            </a:r>
            <a:endParaRPr sz="1300"/>
          </a:p>
        </p:txBody>
      </p:sp>
      <p:sp>
        <p:nvSpPr>
          <p:cNvPr id="104" name="Google Shape;104;p18"/>
          <p:cNvSpPr/>
          <p:nvPr/>
        </p:nvSpPr>
        <p:spPr>
          <a:xfrm>
            <a:off x="387900" y="2417903"/>
            <a:ext cx="3006300" cy="4026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000"/>
              <a:t>Test Case 4: </a:t>
            </a:r>
            <a:r>
              <a:rPr lang="en" sz="750">
                <a:solidFill>
                  <a:schemeClr val="dk2"/>
                </a:solidFill>
                <a:latin typeface="Open Sans"/>
                <a:ea typeface="Open Sans"/>
                <a:cs typeface="Open Sans"/>
                <a:sym typeface="Open Sans"/>
              </a:rPr>
              <a:t>All Elements are Negative</a:t>
            </a:r>
            <a:endParaRPr sz="1300"/>
          </a:p>
        </p:txBody>
      </p:sp>
      <p:sp>
        <p:nvSpPr>
          <p:cNvPr id="105" name="Google Shape;105;p18"/>
          <p:cNvSpPr/>
          <p:nvPr/>
        </p:nvSpPr>
        <p:spPr>
          <a:xfrm>
            <a:off x="387900" y="2776470"/>
            <a:ext cx="3006300" cy="4026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000"/>
              <a:t>Test Case 5: </a:t>
            </a:r>
            <a:r>
              <a:rPr lang="en" sz="750">
                <a:solidFill>
                  <a:schemeClr val="dk2"/>
                </a:solidFill>
                <a:latin typeface="Open Sans"/>
                <a:ea typeface="Open Sans"/>
                <a:cs typeface="Open Sans"/>
                <a:sym typeface="Open Sans"/>
              </a:rPr>
              <a:t>Multiple Pairs with Closest Sum</a:t>
            </a:r>
            <a:r>
              <a:rPr b="1" lang="en" sz="1000"/>
              <a:t> </a:t>
            </a:r>
            <a:endParaRPr sz="1300"/>
          </a:p>
        </p:txBody>
      </p:sp>
      <p:sp>
        <p:nvSpPr>
          <p:cNvPr id="106" name="Google Shape;106;p18"/>
          <p:cNvSpPr/>
          <p:nvPr/>
        </p:nvSpPr>
        <p:spPr>
          <a:xfrm>
            <a:off x="387900" y="3169298"/>
            <a:ext cx="3006300" cy="4026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000"/>
              <a:t>Test Case 6: </a:t>
            </a:r>
            <a:r>
              <a:rPr lang="en" sz="750">
                <a:solidFill>
                  <a:schemeClr val="dk2"/>
                </a:solidFill>
                <a:latin typeface="Open Sans"/>
                <a:ea typeface="Open Sans"/>
                <a:cs typeface="Open Sans"/>
                <a:sym typeface="Open Sans"/>
              </a:rPr>
              <a:t>Large List with Maximum Possible Sum</a:t>
            </a:r>
            <a:endParaRPr sz="1300"/>
          </a:p>
        </p:txBody>
      </p:sp>
      <p:sp>
        <p:nvSpPr>
          <p:cNvPr id="107" name="Google Shape;107;p18"/>
          <p:cNvSpPr/>
          <p:nvPr/>
        </p:nvSpPr>
        <p:spPr>
          <a:xfrm>
            <a:off x="387900" y="3524109"/>
            <a:ext cx="3006300" cy="4026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000"/>
              <a:t>Test Case 7: </a:t>
            </a:r>
            <a:r>
              <a:rPr lang="en" sz="750">
                <a:solidFill>
                  <a:schemeClr val="dk2"/>
                </a:solidFill>
                <a:latin typeface="Open Sans"/>
                <a:ea typeface="Open Sans"/>
                <a:cs typeface="Open Sans"/>
                <a:sym typeface="Open Sans"/>
              </a:rPr>
              <a:t>Large List with Random Elements</a:t>
            </a:r>
            <a:r>
              <a:rPr b="1" lang="en" sz="1000"/>
              <a:t> </a:t>
            </a:r>
            <a:endParaRPr sz="1300"/>
          </a:p>
        </p:txBody>
      </p:sp>
      <p:sp>
        <p:nvSpPr>
          <p:cNvPr id="108" name="Google Shape;108;p18"/>
          <p:cNvSpPr txBox="1"/>
          <p:nvPr/>
        </p:nvSpPr>
        <p:spPr>
          <a:xfrm>
            <a:off x="3394225" y="1131975"/>
            <a:ext cx="5438100" cy="4290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rgbClr val="000000"/>
              </a:buClr>
              <a:buSzPts val="275"/>
              <a:buFont typeface="Arial"/>
              <a:buNone/>
            </a:pPr>
            <a:r>
              <a:rPr lang="en" sz="550">
                <a:solidFill>
                  <a:schemeClr val="dk2"/>
                </a:solidFill>
                <a:latin typeface="Open Sans"/>
                <a:ea typeface="Open Sans"/>
                <a:cs typeface="Open Sans"/>
                <a:sym typeface="Open Sans"/>
              </a:rPr>
              <a:t> </a:t>
            </a:r>
            <a:r>
              <a:rPr lang="en" sz="750">
                <a:solidFill>
                  <a:schemeClr val="dk2"/>
                </a:solidFill>
                <a:latin typeface="Open Sans"/>
                <a:ea typeface="Open Sans"/>
                <a:cs typeface="Open Sans"/>
                <a:sym typeface="Open Sans"/>
              </a:rPr>
              <a:t>  - Input: []</a:t>
            </a:r>
            <a:endParaRPr sz="750">
              <a:solidFill>
                <a:schemeClr val="dk2"/>
              </a:solidFill>
              <a:latin typeface="Open Sans"/>
              <a:ea typeface="Open Sans"/>
              <a:cs typeface="Open Sans"/>
              <a:sym typeface="Open Sans"/>
            </a:endParaRPr>
          </a:p>
          <a:p>
            <a:pPr indent="0" lvl="0" marL="0" rtl="0" algn="l">
              <a:lnSpc>
                <a:spcPct val="105000"/>
              </a:lnSpc>
              <a:spcBef>
                <a:spcPts val="0"/>
              </a:spcBef>
              <a:spcAft>
                <a:spcPts val="0"/>
              </a:spcAft>
              <a:buClr>
                <a:srgbClr val="000000"/>
              </a:buClr>
              <a:buSzPts val="275"/>
              <a:buFont typeface="Arial"/>
              <a:buNone/>
            </a:pPr>
            <a:r>
              <a:rPr lang="en" sz="750">
                <a:solidFill>
                  <a:schemeClr val="dk2"/>
                </a:solidFill>
                <a:latin typeface="Open Sans"/>
                <a:ea typeface="Open Sans"/>
                <a:cs typeface="Open Sans"/>
                <a:sym typeface="Open Sans"/>
              </a:rPr>
              <a:t>   - Output: No elements in the list.</a:t>
            </a:r>
            <a:endParaRPr sz="1500">
              <a:latin typeface="Open Sans"/>
              <a:ea typeface="Open Sans"/>
              <a:cs typeface="Open Sans"/>
              <a:sym typeface="Open Sans"/>
            </a:endParaRPr>
          </a:p>
        </p:txBody>
      </p:sp>
      <p:sp>
        <p:nvSpPr>
          <p:cNvPr id="109" name="Google Shape;109;p18"/>
          <p:cNvSpPr txBox="1"/>
          <p:nvPr/>
        </p:nvSpPr>
        <p:spPr>
          <a:xfrm>
            <a:off x="3394325" y="3208738"/>
            <a:ext cx="5438100" cy="4026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750">
                <a:solidFill>
                  <a:schemeClr val="dk2"/>
                </a:solidFill>
                <a:latin typeface="Open Sans"/>
                <a:ea typeface="Open Sans"/>
                <a:cs typeface="Open Sans"/>
                <a:sym typeface="Open Sans"/>
              </a:rPr>
              <a:t>   - Input: [1000000000, -1000000000, 500000000, -500000000]</a:t>
            </a:r>
            <a:endParaRPr sz="750">
              <a:solidFill>
                <a:schemeClr val="dk2"/>
              </a:solidFill>
              <a:latin typeface="Open Sans"/>
              <a:ea typeface="Open Sans"/>
              <a:cs typeface="Open Sans"/>
              <a:sym typeface="Open Sans"/>
            </a:endParaRPr>
          </a:p>
          <a:p>
            <a:pPr indent="0" lvl="0" marL="0" rtl="0" algn="l">
              <a:lnSpc>
                <a:spcPct val="105000"/>
              </a:lnSpc>
              <a:spcBef>
                <a:spcPts val="0"/>
              </a:spcBef>
              <a:spcAft>
                <a:spcPts val="0"/>
              </a:spcAft>
              <a:buNone/>
            </a:pPr>
            <a:r>
              <a:rPr lang="en" sz="750">
                <a:solidFill>
                  <a:schemeClr val="dk2"/>
                </a:solidFill>
                <a:latin typeface="Open Sans"/>
                <a:ea typeface="Open Sans"/>
                <a:cs typeface="Open Sans"/>
                <a:sym typeface="Open Sans"/>
              </a:rPr>
              <a:t>   - Output: (-1000000000, 1000000000) (largest elements with closest sum to zero: -1000000000 + 1000000000 = 0)</a:t>
            </a:r>
            <a:endParaRPr sz="750">
              <a:solidFill>
                <a:schemeClr val="dk2"/>
              </a:solidFill>
              <a:latin typeface="Open Sans"/>
              <a:ea typeface="Open Sans"/>
              <a:cs typeface="Open Sans"/>
              <a:sym typeface="Open Sans"/>
            </a:endParaRPr>
          </a:p>
          <a:p>
            <a:pPr indent="0" lvl="0" marL="0" rtl="0" algn="l">
              <a:lnSpc>
                <a:spcPct val="105000"/>
              </a:lnSpc>
              <a:spcBef>
                <a:spcPts val="0"/>
              </a:spcBef>
              <a:spcAft>
                <a:spcPts val="0"/>
              </a:spcAft>
              <a:buNone/>
            </a:pPr>
            <a:r>
              <a:t/>
            </a:r>
            <a:endParaRPr sz="1500">
              <a:latin typeface="Open Sans"/>
              <a:ea typeface="Open Sans"/>
              <a:cs typeface="Open Sans"/>
              <a:sym typeface="Open Sans"/>
            </a:endParaRPr>
          </a:p>
        </p:txBody>
      </p:sp>
      <p:sp>
        <p:nvSpPr>
          <p:cNvPr id="110" name="Google Shape;110;p18"/>
          <p:cNvSpPr txBox="1"/>
          <p:nvPr/>
        </p:nvSpPr>
        <p:spPr>
          <a:xfrm>
            <a:off x="3394200" y="3601566"/>
            <a:ext cx="5438100" cy="3603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750">
                <a:solidFill>
                  <a:schemeClr val="dk2"/>
                </a:solidFill>
                <a:latin typeface="Open Sans"/>
                <a:ea typeface="Open Sans"/>
                <a:cs typeface="Open Sans"/>
                <a:sym typeface="Open Sans"/>
              </a:rPr>
              <a:t>   - Input: [9, 2, -15, 25, -40, 33, 12, -7, 1, 0]</a:t>
            </a:r>
            <a:endParaRPr sz="750">
              <a:solidFill>
                <a:schemeClr val="dk2"/>
              </a:solidFill>
              <a:latin typeface="Open Sans"/>
              <a:ea typeface="Open Sans"/>
              <a:cs typeface="Open Sans"/>
              <a:sym typeface="Open Sans"/>
            </a:endParaRPr>
          </a:p>
          <a:p>
            <a:pPr indent="0" lvl="0" marL="0" rtl="0" algn="l">
              <a:lnSpc>
                <a:spcPct val="105000"/>
              </a:lnSpc>
              <a:spcBef>
                <a:spcPts val="0"/>
              </a:spcBef>
              <a:spcAft>
                <a:spcPts val="0"/>
              </a:spcAft>
              <a:buNone/>
            </a:pPr>
            <a:r>
              <a:rPr lang="en" sz="750">
                <a:solidFill>
                  <a:schemeClr val="dk2"/>
                </a:solidFill>
                <a:latin typeface="Open Sans"/>
                <a:ea typeface="Open Sans"/>
                <a:cs typeface="Open Sans"/>
                <a:sym typeface="Open Sans"/>
              </a:rPr>
              <a:t>   - Output: (-7, 9) (two elements with closest sum to zero: -7 + 9 = 2)</a:t>
            </a:r>
            <a:endParaRPr sz="1500">
              <a:latin typeface="Open Sans"/>
              <a:ea typeface="Open Sans"/>
              <a:cs typeface="Open Sans"/>
              <a:sym typeface="Open Sans"/>
            </a:endParaRPr>
          </a:p>
        </p:txBody>
      </p:sp>
      <p:sp>
        <p:nvSpPr>
          <p:cNvPr id="111" name="Google Shape;111;p18"/>
          <p:cNvSpPr txBox="1"/>
          <p:nvPr/>
        </p:nvSpPr>
        <p:spPr>
          <a:xfrm>
            <a:off x="3394325" y="2815911"/>
            <a:ext cx="5438100" cy="4026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750">
                <a:solidFill>
                  <a:schemeClr val="dk2"/>
                </a:solidFill>
                <a:latin typeface="Open Sans"/>
                <a:ea typeface="Open Sans"/>
                <a:cs typeface="Open Sans"/>
                <a:sym typeface="Open Sans"/>
              </a:rPr>
              <a:t>   - Input: [-5, 0, 1, 2, 6]</a:t>
            </a:r>
            <a:endParaRPr sz="750">
              <a:solidFill>
                <a:schemeClr val="dk2"/>
              </a:solidFill>
              <a:latin typeface="Open Sans"/>
              <a:ea typeface="Open Sans"/>
              <a:cs typeface="Open Sans"/>
              <a:sym typeface="Open Sans"/>
            </a:endParaRPr>
          </a:p>
          <a:p>
            <a:pPr indent="0" lvl="0" marL="0" rtl="0" algn="l">
              <a:lnSpc>
                <a:spcPct val="105000"/>
              </a:lnSpc>
              <a:spcBef>
                <a:spcPts val="0"/>
              </a:spcBef>
              <a:spcAft>
                <a:spcPts val="0"/>
              </a:spcAft>
              <a:buNone/>
            </a:pPr>
            <a:r>
              <a:rPr lang="en" sz="750">
                <a:solidFill>
                  <a:schemeClr val="dk2"/>
                </a:solidFill>
                <a:latin typeface="Open Sans"/>
                <a:ea typeface="Open Sans"/>
                <a:cs typeface="Open Sans"/>
                <a:sym typeface="Open Sans"/>
              </a:rPr>
              <a:t>   - Output: (-5, 6) (two pairs with closest sums: -5 + 6 = 1, and 0 + 1 = 1)</a:t>
            </a:r>
            <a:endParaRPr sz="1500">
              <a:latin typeface="Open Sans"/>
              <a:ea typeface="Open Sans"/>
              <a:cs typeface="Open Sans"/>
              <a:sym typeface="Open Sans"/>
            </a:endParaRPr>
          </a:p>
        </p:txBody>
      </p:sp>
      <p:sp>
        <p:nvSpPr>
          <p:cNvPr id="112" name="Google Shape;112;p18"/>
          <p:cNvSpPr txBox="1"/>
          <p:nvPr/>
        </p:nvSpPr>
        <p:spPr>
          <a:xfrm>
            <a:off x="3394200" y="2380038"/>
            <a:ext cx="5486100" cy="4026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750">
                <a:solidFill>
                  <a:schemeClr val="dk2"/>
                </a:solidFill>
                <a:latin typeface="Open Sans"/>
                <a:ea typeface="Open Sans"/>
                <a:cs typeface="Open Sans"/>
                <a:sym typeface="Open Sans"/>
              </a:rPr>
              <a:t>   - Input: [-1, -3, -7, -10]</a:t>
            </a:r>
            <a:endParaRPr sz="750">
              <a:solidFill>
                <a:schemeClr val="dk2"/>
              </a:solidFill>
              <a:latin typeface="Open Sans"/>
              <a:ea typeface="Open Sans"/>
              <a:cs typeface="Open Sans"/>
              <a:sym typeface="Open Sans"/>
            </a:endParaRPr>
          </a:p>
          <a:p>
            <a:pPr indent="0" lvl="0" marL="0" rtl="0" algn="l">
              <a:lnSpc>
                <a:spcPct val="105000"/>
              </a:lnSpc>
              <a:spcBef>
                <a:spcPts val="0"/>
              </a:spcBef>
              <a:spcAft>
                <a:spcPts val="0"/>
              </a:spcAft>
              <a:buNone/>
            </a:pPr>
            <a:r>
              <a:rPr lang="en" sz="750">
                <a:solidFill>
                  <a:schemeClr val="dk2"/>
                </a:solidFill>
                <a:latin typeface="Open Sans"/>
                <a:ea typeface="Open Sans"/>
                <a:cs typeface="Open Sans"/>
                <a:sym typeface="Open Sans"/>
              </a:rPr>
              <a:t>   - Output: (-10, -7) (largest negative elements with closest sum to zero: -10 + -7 = -17)</a:t>
            </a:r>
            <a:endParaRPr sz="1500">
              <a:latin typeface="Open Sans"/>
              <a:ea typeface="Open Sans"/>
              <a:cs typeface="Open Sans"/>
              <a:sym typeface="Open Sans"/>
            </a:endParaRPr>
          </a:p>
        </p:txBody>
      </p:sp>
      <p:sp>
        <p:nvSpPr>
          <p:cNvPr id="113" name="Google Shape;113;p18"/>
          <p:cNvSpPr txBox="1"/>
          <p:nvPr/>
        </p:nvSpPr>
        <p:spPr>
          <a:xfrm>
            <a:off x="3394325" y="1978365"/>
            <a:ext cx="5438100" cy="4026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750">
                <a:solidFill>
                  <a:schemeClr val="dk2"/>
                </a:solidFill>
                <a:latin typeface="Open Sans"/>
                <a:ea typeface="Open Sans"/>
                <a:cs typeface="Open Sans"/>
                <a:sym typeface="Open Sans"/>
              </a:rPr>
              <a:t>   - Input: [10, 7, 3, 1]</a:t>
            </a:r>
            <a:endParaRPr sz="750">
              <a:solidFill>
                <a:schemeClr val="dk2"/>
              </a:solidFill>
              <a:latin typeface="Open Sans"/>
              <a:ea typeface="Open Sans"/>
              <a:cs typeface="Open Sans"/>
              <a:sym typeface="Open Sans"/>
            </a:endParaRPr>
          </a:p>
          <a:p>
            <a:pPr indent="0" lvl="0" marL="0" rtl="0" algn="l">
              <a:lnSpc>
                <a:spcPct val="105000"/>
              </a:lnSpc>
              <a:spcBef>
                <a:spcPts val="0"/>
              </a:spcBef>
              <a:spcAft>
                <a:spcPts val="0"/>
              </a:spcAft>
              <a:buNone/>
            </a:pPr>
            <a:r>
              <a:rPr lang="en" sz="750">
                <a:solidFill>
                  <a:schemeClr val="dk2"/>
                </a:solidFill>
                <a:latin typeface="Open Sans"/>
                <a:ea typeface="Open Sans"/>
                <a:cs typeface="Open Sans"/>
                <a:sym typeface="Open Sans"/>
              </a:rPr>
              <a:t>   - Output: (1, 3) (smallest positive elements with closest sum to zero: 1 + 3 = 4)</a:t>
            </a:r>
            <a:endParaRPr sz="750">
              <a:solidFill>
                <a:schemeClr val="dk2"/>
              </a:solidFill>
              <a:latin typeface="Open Sans"/>
              <a:ea typeface="Open Sans"/>
              <a:cs typeface="Open Sans"/>
              <a:sym typeface="Open Sans"/>
            </a:endParaRPr>
          </a:p>
          <a:p>
            <a:pPr indent="0" lvl="0" marL="0" rtl="0" algn="l">
              <a:lnSpc>
                <a:spcPct val="105000"/>
              </a:lnSpc>
              <a:spcBef>
                <a:spcPts val="0"/>
              </a:spcBef>
              <a:spcAft>
                <a:spcPts val="0"/>
              </a:spcAft>
              <a:buNone/>
            </a:pPr>
            <a:r>
              <a:t/>
            </a:r>
            <a:endParaRPr sz="1500">
              <a:latin typeface="Open Sans"/>
              <a:ea typeface="Open Sans"/>
              <a:cs typeface="Open Sans"/>
              <a:sym typeface="Open Sans"/>
            </a:endParaRPr>
          </a:p>
        </p:txBody>
      </p:sp>
      <p:sp>
        <p:nvSpPr>
          <p:cNvPr id="114" name="Google Shape;114;p18"/>
          <p:cNvSpPr txBox="1"/>
          <p:nvPr/>
        </p:nvSpPr>
        <p:spPr>
          <a:xfrm>
            <a:off x="3394200" y="1568453"/>
            <a:ext cx="5438100" cy="4026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750">
                <a:solidFill>
                  <a:schemeClr val="dk2"/>
                </a:solidFill>
                <a:latin typeface="Open Sans"/>
                <a:ea typeface="Open Sans"/>
                <a:cs typeface="Open Sans"/>
                <a:sym typeface="Open Sans"/>
              </a:rPr>
              <a:t>  - Input: [5]</a:t>
            </a:r>
            <a:endParaRPr sz="750">
              <a:solidFill>
                <a:schemeClr val="dk2"/>
              </a:solidFill>
              <a:latin typeface="Open Sans"/>
              <a:ea typeface="Open Sans"/>
              <a:cs typeface="Open Sans"/>
              <a:sym typeface="Open Sans"/>
            </a:endParaRPr>
          </a:p>
          <a:p>
            <a:pPr indent="0" lvl="0" marL="0" rtl="0" algn="l">
              <a:lnSpc>
                <a:spcPct val="105000"/>
              </a:lnSpc>
              <a:spcBef>
                <a:spcPts val="0"/>
              </a:spcBef>
              <a:spcAft>
                <a:spcPts val="0"/>
              </a:spcAft>
              <a:buNone/>
            </a:pPr>
            <a:r>
              <a:rPr lang="en" sz="750">
                <a:solidFill>
                  <a:schemeClr val="dk2"/>
                </a:solidFill>
                <a:latin typeface="Open Sans"/>
                <a:ea typeface="Open Sans"/>
                <a:cs typeface="Open Sans"/>
                <a:sym typeface="Open Sans"/>
              </a:rPr>
              <a:t>   - Output: Not enough elements to find closest sum.</a:t>
            </a:r>
            <a:endParaRPr sz="1500">
              <a:latin typeface="Open Sans"/>
              <a:ea typeface="Open Sans"/>
              <a:cs typeface="Open Sans"/>
              <a:sym typeface="Open Sans"/>
            </a:endParaRPr>
          </a:p>
        </p:txBody>
      </p:sp>
      <p:sp>
        <p:nvSpPr>
          <p:cNvPr id="115" name="Google Shape;115;p18"/>
          <p:cNvSpPr/>
          <p:nvPr/>
        </p:nvSpPr>
        <p:spPr>
          <a:xfrm>
            <a:off x="387900" y="3893430"/>
            <a:ext cx="3006300" cy="4026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000"/>
              <a:t>Test Case 8: </a:t>
            </a:r>
            <a:r>
              <a:rPr lang="en" sz="750">
                <a:solidFill>
                  <a:schemeClr val="dk2"/>
                </a:solidFill>
                <a:latin typeface="Open Sans"/>
                <a:ea typeface="Open Sans"/>
                <a:cs typeface="Open Sans"/>
                <a:sym typeface="Open Sans"/>
              </a:rPr>
              <a:t>List with Zero Element</a:t>
            </a:r>
            <a:endParaRPr sz="1300"/>
          </a:p>
        </p:txBody>
      </p:sp>
      <p:sp>
        <p:nvSpPr>
          <p:cNvPr id="116" name="Google Shape;116;p18"/>
          <p:cNvSpPr/>
          <p:nvPr/>
        </p:nvSpPr>
        <p:spPr>
          <a:xfrm>
            <a:off x="387900" y="4262750"/>
            <a:ext cx="3006300" cy="4026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000"/>
              <a:t>Test Case 9: </a:t>
            </a:r>
            <a:r>
              <a:rPr lang="en" sz="750">
                <a:solidFill>
                  <a:schemeClr val="dk2"/>
                </a:solidFill>
                <a:latin typeface="Open Sans"/>
                <a:ea typeface="Open Sans"/>
                <a:cs typeface="Open Sans"/>
                <a:sym typeface="Open Sans"/>
              </a:rPr>
              <a:t>Mix of Positive and Negative Elements</a:t>
            </a:r>
            <a:endParaRPr b="1" sz="1000"/>
          </a:p>
        </p:txBody>
      </p:sp>
      <p:sp>
        <p:nvSpPr>
          <p:cNvPr id="117" name="Google Shape;117;p18"/>
          <p:cNvSpPr txBox="1"/>
          <p:nvPr/>
        </p:nvSpPr>
        <p:spPr>
          <a:xfrm>
            <a:off x="3394200" y="3970886"/>
            <a:ext cx="5438100" cy="3603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750">
                <a:solidFill>
                  <a:schemeClr val="dk2"/>
                </a:solidFill>
                <a:latin typeface="Open Sans"/>
                <a:ea typeface="Open Sans"/>
                <a:cs typeface="Open Sans"/>
                <a:sym typeface="Open Sans"/>
              </a:rPr>
              <a:t>   - Input: [0, 0, 0, 0, 0]</a:t>
            </a:r>
            <a:endParaRPr sz="750">
              <a:solidFill>
                <a:schemeClr val="dk2"/>
              </a:solidFill>
              <a:latin typeface="Open Sans"/>
              <a:ea typeface="Open Sans"/>
              <a:cs typeface="Open Sans"/>
              <a:sym typeface="Open Sans"/>
            </a:endParaRPr>
          </a:p>
          <a:p>
            <a:pPr indent="0" lvl="0" marL="0" rtl="0" algn="l">
              <a:lnSpc>
                <a:spcPct val="105000"/>
              </a:lnSpc>
              <a:spcBef>
                <a:spcPts val="0"/>
              </a:spcBef>
              <a:spcAft>
                <a:spcPts val="0"/>
              </a:spcAft>
              <a:buNone/>
            </a:pPr>
            <a:r>
              <a:rPr lang="en" sz="750">
                <a:solidFill>
                  <a:schemeClr val="dk2"/>
                </a:solidFill>
                <a:latin typeface="Open Sans"/>
                <a:ea typeface="Open Sans"/>
                <a:cs typeface="Open Sans"/>
                <a:sym typeface="Open Sans"/>
              </a:rPr>
              <a:t>   - Output: (0, 0) (two zeroes with sum closest to zero: 0 + 0 = 0)</a:t>
            </a:r>
            <a:endParaRPr sz="750">
              <a:solidFill>
                <a:schemeClr val="dk2"/>
              </a:solidFill>
              <a:latin typeface="Open Sans"/>
              <a:ea typeface="Open Sans"/>
              <a:cs typeface="Open Sans"/>
              <a:sym typeface="Open Sans"/>
            </a:endParaRPr>
          </a:p>
          <a:p>
            <a:pPr indent="0" lvl="0" marL="0" rtl="0" algn="l">
              <a:lnSpc>
                <a:spcPct val="105000"/>
              </a:lnSpc>
              <a:spcBef>
                <a:spcPts val="0"/>
              </a:spcBef>
              <a:spcAft>
                <a:spcPts val="0"/>
              </a:spcAft>
              <a:buNone/>
            </a:pPr>
            <a:r>
              <a:t/>
            </a:r>
            <a:endParaRPr sz="750">
              <a:solidFill>
                <a:schemeClr val="dk2"/>
              </a:solidFill>
              <a:latin typeface="Open Sans"/>
              <a:ea typeface="Open Sans"/>
              <a:cs typeface="Open Sans"/>
              <a:sym typeface="Open Sans"/>
            </a:endParaRPr>
          </a:p>
          <a:p>
            <a:pPr indent="0" lvl="0" marL="0" rtl="0" algn="l">
              <a:lnSpc>
                <a:spcPct val="105000"/>
              </a:lnSpc>
              <a:spcBef>
                <a:spcPts val="0"/>
              </a:spcBef>
              <a:spcAft>
                <a:spcPts val="0"/>
              </a:spcAft>
              <a:buNone/>
            </a:pPr>
            <a:r>
              <a:t/>
            </a:r>
            <a:endParaRPr sz="1500">
              <a:latin typeface="Open Sans"/>
              <a:ea typeface="Open Sans"/>
              <a:cs typeface="Open Sans"/>
              <a:sym typeface="Open Sans"/>
            </a:endParaRPr>
          </a:p>
        </p:txBody>
      </p:sp>
      <p:sp>
        <p:nvSpPr>
          <p:cNvPr id="118" name="Google Shape;118;p18"/>
          <p:cNvSpPr txBox="1"/>
          <p:nvPr/>
        </p:nvSpPr>
        <p:spPr>
          <a:xfrm>
            <a:off x="3394200" y="4340207"/>
            <a:ext cx="5438100" cy="3603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750">
                <a:solidFill>
                  <a:schemeClr val="dk2"/>
                </a:solidFill>
                <a:latin typeface="Open Sans"/>
                <a:ea typeface="Open Sans"/>
                <a:cs typeface="Open Sans"/>
                <a:sym typeface="Open Sans"/>
              </a:rPr>
              <a:t>   - Input: [-8, 4, -10, 6, -3, 2]</a:t>
            </a:r>
            <a:endParaRPr sz="750">
              <a:solidFill>
                <a:schemeClr val="dk2"/>
              </a:solidFill>
              <a:latin typeface="Open Sans"/>
              <a:ea typeface="Open Sans"/>
              <a:cs typeface="Open Sans"/>
              <a:sym typeface="Open Sans"/>
            </a:endParaRPr>
          </a:p>
          <a:p>
            <a:pPr indent="0" lvl="0" marL="0" rtl="0" algn="l">
              <a:lnSpc>
                <a:spcPct val="105000"/>
              </a:lnSpc>
              <a:spcBef>
                <a:spcPts val="0"/>
              </a:spcBef>
              <a:spcAft>
                <a:spcPts val="0"/>
              </a:spcAft>
              <a:buNone/>
            </a:pPr>
            <a:r>
              <a:rPr lang="en" sz="750">
                <a:solidFill>
                  <a:schemeClr val="dk2"/>
                </a:solidFill>
                <a:latin typeface="Open Sans"/>
                <a:ea typeface="Open Sans"/>
                <a:cs typeface="Open Sans"/>
                <a:sym typeface="Open Sans"/>
              </a:rPr>
              <a:t>   - Output: (-3, 2) (two elements with closest sum to zero: -3 + 2 = -1)</a:t>
            </a:r>
            <a:endParaRPr sz="15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t>Solution </a:t>
            </a:r>
            <a:r>
              <a:rPr lang="en"/>
              <a:t>Approach Overview: Pseudocode</a:t>
            </a:r>
            <a:endParaRPr/>
          </a:p>
        </p:txBody>
      </p:sp>
      <p:sp>
        <p:nvSpPr>
          <p:cNvPr id="124" name="Google Shape;124;p19"/>
          <p:cNvSpPr txBox="1"/>
          <p:nvPr>
            <p:ph idx="1" type="body"/>
          </p:nvPr>
        </p:nvSpPr>
        <p:spPr>
          <a:xfrm>
            <a:off x="311700" y="1266325"/>
            <a:ext cx="8520600" cy="3680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100">
                <a:solidFill>
                  <a:srgbClr val="000000"/>
                </a:solidFill>
                <a:latin typeface="Arial"/>
                <a:ea typeface="Arial"/>
                <a:cs typeface="Arial"/>
                <a:sym typeface="Arial"/>
              </a:rPr>
              <a:t>Before diving into the solution, let's discuss the logic using pseudocode </a:t>
            </a:r>
            <a:r>
              <a:rPr lang="en" sz="1100">
                <a:solidFill>
                  <a:srgbClr val="000000"/>
                </a:solidFill>
                <a:latin typeface="Arial"/>
                <a:ea typeface="Arial"/>
                <a:cs typeface="Arial"/>
                <a:sym typeface="Arial"/>
              </a:rPr>
              <a:t>for the problem's solution </a:t>
            </a:r>
            <a:r>
              <a:rPr lang="en" sz="1100">
                <a:solidFill>
                  <a:srgbClr val="000000"/>
                </a:solidFill>
                <a:latin typeface="Arial"/>
                <a:ea typeface="Arial"/>
                <a:cs typeface="Arial"/>
                <a:sym typeface="Arial"/>
              </a:rPr>
              <a:t>and identify relevant data structures for the problem.</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latin typeface="Arial"/>
                <a:ea typeface="Arial"/>
                <a:cs typeface="Arial"/>
                <a:sym typeface="Arial"/>
              </a:rPr>
              <a:t>P</a:t>
            </a:r>
            <a:r>
              <a:rPr b="1" lang="en" sz="1100">
                <a:solidFill>
                  <a:srgbClr val="000000"/>
                </a:solidFill>
                <a:latin typeface="Arial"/>
                <a:ea typeface="Arial"/>
                <a:cs typeface="Arial"/>
                <a:sym typeface="Arial"/>
              </a:rPr>
              <a:t>seudocode</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Function findClosestSum(list):</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Sort the list in ascending order</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Initialize variables minSum and closestSum to store the minimum sum found so far and the sum closest to zero</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Initialize pointers left and right at the beginning and end of the sorted list</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While left &lt; right:</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Calculate the current sum as list[left] + list[right]</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If the absolute difference between current sum and zero is less than minSum:</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Update minSum and closestSum</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If current sum is greater than zero:</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Move the right pointer one step to the left</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Else:</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Move the left pointer one step to the right</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Return the elements corresponding to closestSum from the list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2926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t>Solution Approach : </a:t>
            </a:r>
            <a:r>
              <a:rPr lang="en"/>
              <a:t>Relevant Data Structures</a:t>
            </a:r>
            <a:endParaRPr/>
          </a:p>
        </p:txBody>
      </p:sp>
      <p:sp>
        <p:nvSpPr>
          <p:cNvPr id="130" name="Google Shape;130;p20"/>
          <p:cNvSpPr txBox="1"/>
          <p:nvPr>
            <p:ph idx="1" type="body"/>
          </p:nvPr>
        </p:nvSpPr>
        <p:spPr>
          <a:xfrm>
            <a:off x="311700" y="1037725"/>
            <a:ext cx="8520600" cy="3302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035">
                <a:solidFill>
                  <a:srgbClr val="000000"/>
                </a:solidFill>
                <a:latin typeface="Arial"/>
                <a:ea typeface="Arial"/>
                <a:cs typeface="Arial"/>
                <a:sym typeface="Arial"/>
              </a:rPr>
              <a:t>To efficiently solve the problem, we will use a sorted list and two pointers. In this problem, the relevant data structures we are using are:</a:t>
            </a:r>
            <a:endParaRPr sz="1035">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t/>
            </a:r>
            <a:endParaRPr sz="1035">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 sz="1035">
                <a:solidFill>
                  <a:srgbClr val="000000"/>
                </a:solidFill>
                <a:latin typeface="Arial"/>
                <a:ea typeface="Arial"/>
                <a:cs typeface="Arial"/>
                <a:sym typeface="Arial"/>
              </a:rPr>
              <a:t>1. </a:t>
            </a:r>
            <a:r>
              <a:rPr b="1" lang="en" sz="1035">
                <a:solidFill>
                  <a:srgbClr val="000000"/>
                </a:solidFill>
                <a:latin typeface="Arial"/>
                <a:ea typeface="Arial"/>
                <a:cs typeface="Arial"/>
                <a:sym typeface="Arial"/>
              </a:rPr>
              <a:t>List (Array):</a:t>
            </a:r>
            <a:endParaRPr b="1" sz="1035">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 sz="1035">
                <a:solidFill>
                  <a:srgbClr val="000000"/>
                </a:solidFill>
                <a:latin typeface="Arial"/>
                <a:ea typeface="Arial"/>
                <a:cs typeface="Arial"/>
                <a:sym typeface="Arial"/>
              </a:rPr>
              <a:t>   - The input data is given in the form of a list (array) of integers.</a:t>
            </a:r>
            <a:endParaRPr sz="1035">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 sz="1035">
                <a:solidFill>
                  <a:srgbClr val="000000"/>
                </a:solidFill>
                <a:latin typeface="Arial"/>
                <a:ea typeface="Arial"/>
                <a:cs typeface="Arial"/>
                <a:sym typeface="Arial"/>
              </a:rPr>
              <a:t>   - We use the list to store the input numbers, and it helps us maintain the order of elements based on their positions.</a:t>
            </a:r>
            <a:endParaRPr sz="1035">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 sz="1035">
                <a:solidFill>
                  <a:srgbClr val="000000"/>
                </a:solidFill>
                <a:latin typeface="Arial"/>
                <a:ea typeface="Arial"/>
                <a:cs typeface="Arial"/>
                <a:sym typeface="Arial"/>
              </a:rPr>
              <a:t>   - The list allows us to access elements by index, which is essential for sorting and accessing elements using pointers during the two-pointer </a:t>
            </a:r>
            <a:endParaRPr sz="1035">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 sz="1035">
                <a:solidFill>
                  <a:srgbClr val="000000"/>
                </a:solidFill>
                <a:latin typeface="Arial"/>
                <a:ea typeface="Arial"/>
                <a:cs typeface="Arial"/>
                <a:sym typeface="Arial"/>
              </a:rPr>
              <a:t>      approach.</a:t>
            </a:r>
            <a:endParaRPr sz="1035">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t/>
            </a:r>
            <a:endParaRPr sz="1035">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 sz="1035">
                <a:solidFill>
                  <a:srgbClr val="000000"/>
                </a:solidFill>
                <a:latin typeface="Arial"/>
                <a:ea typeface="Arial"/>
                <a:cs typeface="Arial"/>
                <a:sym typeface="Arial"/>
              </a:rPr>
              <a:t>2. </a:t>
            </a:r>
            <a:r>
              <a:rPr b="1" lang="en" sz="1035">
                <a:solidFill>
                  <a:srgbClr val="000000"/>
                </a:solidFill>
                <a:latin typeface="Arial"/>
                <a:ea typeface="Arial"/>
                <a:cs typeface="Arial"/>
                <a:sym typeface="Arial"/>
              </a:rPr>
              <a:t>Two Pointers</a:t>
            </a:r>
            <a:r>
              <a:rPr lang="en" sz="1035">
                <a:solidFill>
                  <a:srgbClr val="000000"/>
                </a:solidFill>
                <a:latin typeface="Arial"/>
                <a:ea typeface="Arial"/>
                <a:cs typeface="Arial"/>
                <a:sym typeface="Arial"/>
              </a:rPr>
              <a:t>:</a:t>
            </a:r>
            <a:endParaRPr sz="1035">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 sz="1035">
                <a:solidFill>
                  <a:srgbClr val="000000"/>
                </a:solidFill>
                <a:latin typeface="Arial"/>
                <a:ea typeface="Arial"/>
                <a:cs typeface="Arial"/>
                <a:sym typeface="Arial"/>
              </a:rPr>
              <a:t>   - The two-pointer technique is a common approach used to solve many coding problems efficiently.</a:t>
            </a:r>
            <a:endParaRPr sz="1035">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 sz="1035">
                <a:solidFill>
                  <a:srgbClr val="000000"/>
                </a:solidFill>
                <a:latin typeface="Arial"/>
                <a:ea typeface="Arial"/>
                <a:cs typeface="Arial"/>
                <a:sym typeface="Arial"/>
              </a:rPr>
              <a:t>   - In this problem, we use two pointers, 'left' and 'right,' to traverse the sorted list simultaneously from both ends towards the middle.</a:t>
            </a:r>
            <a:endParaRPr sz="1035">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 sz="1035">
                <a:solidFill>
                  <a:srgbClr val="000000"/>
                </a:solidFill>
                <a:latin typeface="Arial"/>
                <a:ea typeface="Arial"/>
                <a:cs typeface="Arial"/>
                <a:sym typeface="Arial"/>
              </a:rPr>
              <a:t>   - The 'left' pointer starts from the beginning of the sorted list, and the 'right' pointer starts from the end of the sorted list.</a:t>
            </a:r>
            <a:endParaRPr sz="1035">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 sz="1035">
                <a:solidFill>
                  <a:srgbClr val="000000"/>
                </a:solidFill>
                <a:latin typeface="Arial"/>
                <a:ea typeface="Arial"/>
                <a:cs typeface="Arial"/>
                <a:sym typeface="Arial"/>
              </a:rPr>
              <a:t>   - We adjust the pointers' positions based on the comparison of the sum of elements at 'left' and 'right' with zero, allowing us to efficiently find </a:t>
            </a:r>
            <a:endParaRPr sz="1035">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 sz="1035">
                <a:solidFill>
                  <a:srgbClr val="000000"/>
                </a:solidFill>
                <a:latin typeface="Arial"/>
                <a:ea typeface="Arial"/>
                <a:cs typeface="Arial"/>
                <a:sym typeface="Arial"/>
              </a:rPr>
              <a:t>     the two elements whose sum is closest to zero.</a:t>
            </a:r>
            <a:endParaRPr sz="1035">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t/>
            </a:r>
            <a:endParaRPr sz="1035">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 sz="1035">
                <a:solidFill>
                  <a:srgbClr val="000000"/>
                </a:solidFill>
                <a:latin typeface="Arial"/>
                <a:ea typeface="Arial"/>
                <a:cs typeface="Arial"/>
                <a:sym typeface="Arial"/>
              </a:rPr>
              <a:t>3. </a:t>
            </a:r>
            <a:r>
              <a:rPr b="1" lang="en" sz="1035">
                <a:solidFill>
                  <a:srgbClr val="000000"/>
                </a:solidFill>
                <a:latin typeface="Arial"/>
                <a:ea typeface="Arial"/>
                <a:cs typeface="Arial"/>
                <a:sym typeface="Arial"/>
              </a:rPr>
              <a:t>Sorting Algorithm (Inbuilt Sort):</a:t>
            </a:r>
            <a:endParaRPr b="1" sz="1035">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 sz="1035">
                <a:solidFill>
                  <a:srgbClr val="000000"/>
                </a:solidFill>
                <a:latin typeface="Arial"/>
                <a:ea typeface="Arial"/>
                <a:cs typeface="Arial"/>
                <a:sym typeface="Arial"/>
              </a:rPr>
              <a:t>   - We use a sorting algorithm to sort the input list in ascending order before applying the two-pointer approach.</a:t>
            </a:r>
            <a:endParaRPr sz="1035">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 sz="1035">
                <a:solidFill>
                  <a:srgbClr val="000000"/>
                </a:solidFill>
                <a:latin typeface="Arial"/>
                <a:ea typeface="Arial"/>
                <a:cs typeface="Arial"/>
                <a:sym typeface="Arial"/>
              </a:rPr>
              <a:t>   - In this code, we use Python's inbuilt `sort()` method, which implements a variant of Timsort, an adaptive, stable, and efficient sorting </a:t>
            </a:r>
            <a:endParaRPr sz="1035">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 sz="1035">
                <a:solidFill>
                  <a:srgbClr val="000000"/>
                </a:solidFill>
                <a:latin typeface="Arial"/>
                <a:ea typeface="Arial"/>
                <a:cs typeface="Arial"/>
                <a:sym typeface="Arial"/>
              </a:rPr>
              <a:t>     algorithm.</a:t>
            </a:r>
            <a:endParaRPr sz="1035">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 sz="1035">
                <a:solidFill>
                  <a:srgbClr val="000000"/>
                </a:solidFill>
                <a:latin typeface="Arial"/>
                <a:ea typeface="Arial"/>
                <a:cs typeface="Arial"/>
                <a:sym typeface="Arial"/>
              </a:rPr>
              <a:t>   - Sorting the list allows us to identify the closest sum quickly, as elements with the closest sum will be close to each other after sorting.</a:t>
            </a:r>
            <a:endParaRPr sz="1035">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t/>
            </a:r>
            <a:endParaRPr sz="1035">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 sz="1035">
                <a:solidFill>
                  <a:srgbClr val="000000"/>
                </a:solidFill>
                <a:latin typeface="Arial"/>
                <a:ea typeface="Arial"/>
                <a:cs typeface="Arial"/>
                <a:sym typeface="Arial"/>
              </a:rPr>
              <a:t>By leveraging these relevant data structures, the solution becomes efficient and easy to implement. The list helps us store and access the input elements, the two-pointer technique reduces the time complexity to linear, and the sorting algorithm allows us to arrange the elements for a faster search. The combination of these data structures enables us to find two elements whose sum is closest to zero in an optimal manner.</a:t>
            </a:r>
            <a:endParaRPr sz="113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64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a:t>
            </a:r>
            <a:r>
              <a:rPr lang="en"/>
              <a:t> Implementation: </a:t>
            </a:r>
            <a:r>
              <a:rPr lang="en"/>
              <a:t>Code Solution</a:t>
            </a:r>
            <a:endParaRPr/>
          </a:p>
        </p:txBody>
      </p:sp>
      <p:sp>
        <p:nvSpPr>
          <p:cNvPr id="136" name="Google Shape;136;p21"/>
          <p:cNvSpPr txBox="1"/>
          <p:nvPr>
            <p:ph idx="1" type="body"/>
          </p:nvPr>
        </p:nvSpPr>
        <p:spPr>
          <a:xfrm>
            <a:off x="346300" y="598350"/>
            <a:ext cx="8520600" cy="43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650"/>
          </a:p>
          <a:p>
            <a:pPr indent="0" lvl="0" marL="0" rtl="0" algn="l">
              <a:spcBef>
                <a:spcPts val="0"/>
              </a:spcBef>
              <a:spcAft>
                <a:spcPts val="0"/>
              </a:spcAft>
              <a:buNone/>
            </a:pPr>
            <a:r>
              <a:rPr lang="en" sz="850"/>
              <a:t>def find_closest_sum(nums):</a:t>
            </a:r>
            <a:endParaRPr sz="850"/>
          </a:p>
          <a:p>
            <a:pPr indent="0" lvl="0" marL="0" rtl="0" algn="l">
              <a:spcBef>
                <a:spcPts val="0"/>
              </a:spcBef>
              <a:spcAft>
                <a:spcPts val="0"/>
              </a:spcAft>
              <a:buNone/>
            </a:pPr>
            <a:r>
              <a:rPr lang="en" sz="850"/>
              <a:t>    # Sort the list in ascending order</a:t>
            </a:r>
            <a:endParaRPr sz="850"/>
          </a:p>
          <a:p>
            <a:pPr indent="0" lvl="0" marL="0" rtl="0" algn="l">
              <a:spcBef>
                <a:spcPts val="0"/>
              </a:spcBef>
              <a:spcAft>
                <a:spcPts val="0"/>
              </a:spcAft>
              <a:buNone/>
            </a:pPr>
            <a:r>
              <a:rPr lang="en" sz="850"/>
              <a:t>    nums.sort()</a:t>
            </a:r>
            <a:endParaRPr sz="850"/>
          </a:p>
          <a:p>
            <a:pPr indent="0" lvl="0" marL="0" rtl="0" algn="l">
              <a:spcBef>
                <a:spcPts val="0"/>
              </a:spcBef>
              <a:spcAft>
                <a:spcPts val="0"/>
              </a:spcAft>
              <a:buNone/>
            </a:pPr>
            <a:r>
              <a:t/>
            </a:r>
            <a:endParaRPr sz="850"/>
          </a:p>
          <a:p>
            <a:pPr indent="0" lvl="0" marL="0" rtl="0" algn="l">
              <a:spcBef>
                <a:spcPts val="0"/>
              </a:spcBef>
              <a:spcAft>
                <a:spcPts val="0"/>
              </a:spcAft>
              <a:buNone/>
            </a:pPr>
            <a:r>
              <a:rPr lang="en" sz="850"/>
              <a:t>    # Initialize variables to store the minimum sum found so far and the sum closest to zero</a:t>
            </a:r>
            <a:endParaRPr sz="850"/>
          </a:p>
          <a:p>
            <a:pPr indent="0" lvl="0" marL="0" rtl="0" algn="l">
              <a:spcBef>
                <a:spcPts val="0"/>
              </a:spcBef>
              <a:spcAft>
                <a:spcPts val="0"/>
              </a:spcAft>
              <a:buNone/>
            </a:pPr>
            <a:r>
              <a:rPr lang="en" sz="850"/>
              <a:t>    min_sum = float('inf')</a:t>
            </a:r>
            <a:endParaRPr sz="850"/>
          </a:p>
          <a:p>
            <a:pPr indent="0" lvl="0" marL="0" rtl="0" algn="l">
              <a:spcBef>
                <a:spcPts val="0"/>
              </a:spcBef>
              <a:spcAft>
                <a:spcPts val="0"/>
              </a:spcAft>
              <a:buNone/>
            </a:pPr>
            <a:r>
              <a:rPr lang="en" sz="850"/>
              <a:t>    closest_sum = None</a:t>
            </a:r>
            <a:endParaRPr sz="850"/>
          </a:p>
          <a:p>
            <a:pPr indent="0" lvl="0" marL="0" rtl="0" algn="l">
              <a:spcBef>
                <a:spcPts val="0"/>
              </a:spcBef>
              <a:spcAft>
                <a:spcPts val="0"/>
              </a:spcAft>
              <a:buNone/>
            </a:pPr>
            <a:r>
              <a:t/>
            </a:r>
            <a:endParaRPr sz="850"/>
          </a:p>
          <a:p>
            <a:pPr indent="0" lvl="0" marL="0" rtl="0" algn="l">
              <a:spcBef>
                <a:spcPts val="0"/>
              </a:spcBef>
              <a:spcAft>
                <a:spcPts val="0"/>
              </a:spcAft>
              <a:buNone/>
            </a:pPr>
            <a:r>
              <a:rPr lang="en" sz="850"/>
              <a:t>    # Initialize pointers at the beginning and end of the sorted list</a:t>
            </a:r>
            <a:endParaRPr sz="850"/>
          </a:p>
          <a:p>
            <a:pPr indent="0" lvl="0" marL="0" rtl="0" algn="l">
              <a:spcBef>
                <a:spcPts val="0"/>
              </a:spcBef>
              <a:spcAft>
                <a:spcPts val="0"/>
              </a:spcAft>
              <a:buNone/>
            </a:pPr>
            <a:r>
              <a:rPr lang="en" sz="850"/>
              <a:t>    left = 0</a:t>
            </a:r>
            <a:endParaRPr sz="850"/>
          </a:p>
          <a:p>
            <a:pPr indent="0" lvl="0" marL="0" rtl="0" algn="l">
              <a:spcBef>
                <a:spcPts val="0"/>
              </a:spcBef>
              <a:spcAft>
                <a:spcPts val="0"/>
              </a:spcAft>
              <a:buNone/>
            </a:pPr>
            <a:r>
              <a:rPr lang="en" sz="850"/>
              <a:t>    right = len(nums) - 1</a:t>
            </a:r>
            <a:endParaRPr sz="850"/>
          </a:p>
          <a:p>
            <a:pPr indent="0" lvl="0" marL="0" rtl="0" algn="l">
              <a:spcBef>
                <a:spcPts val="0"/>
              </a:spcBef>
              <a:spcAft>
                <a:spcPts val="0"/>
              </a:spcAft>
              <a:buNone/>
            </a:pPr>
            <a:r>
              <a:t/>
            </a:r>
            <a:endParaRPr sz="850"/>
          </a:p>
          <a:p>
            <a:pPr indent="0" lvl="0" marL="0" rtl="0" algn="l">
              <a:spcBef>
                <a:spcPts val="0"/>
              </a:spcBef>
              <a:spcAft>
                <a:spcPts val="0"/>
              </a:spcAft>
              <a:buNone/>
            </a:pPr>
            <a:r>
              <a:rPr lang="en" sz="850"/>
              <a:t>    while left &lt; right:</a:t>
            </a:r>
            <a:endParaRPr sz="850"/>
          </a:p>
          <a:p>
            <a:pPr indent="0" lvl="0" marL="0" rtl="0" algn="l">
              <a:spcBef>
                <a:spcPts val="0"/>
              </a:spcBef>
              <a:spcAft>
                <a:spcPts val="0"/>
              </a:spcAft>
              <a:buNone/>
            </a:pPr>
            <a:r>
              <a:rPr lang="en" sz="850"/>
              <a:t>        # Calculate the current sum</a:t>
            </a:r>
            <a:endParaRPr sz="850"/>
          </a:p>
          <a:p>
            <a:pPr indent="0" lvl="0" marL="0" rtl="0" algn="l">
              <a:spcBef>
                <a:spcPts val="0"/>
              </a:spcBef>
              <a:spcAft>
                <a:spcPts val="0"/>
              </a:spcAft>
              <a:buNone/>
            </a:pPr>
            <a:r>
              <a:rPr lang="en" sz="850"/>
              <a:t>        current_sum = nums[left] + nums[right]</a:t>
            </a:r>
            <a:endParaRPr sz="850"/>
          </a:p>
          <a:p>
            <a:pPr indent="0" lvl="0" marL="0" rtl="0" algn="l">
              <a:spcBef>
                <a:spcPts val="0"/>
              </a:spcBef>
              <a:spcAft>
                <a:spcPts val="0"/>
              </a:spcAft>
              <a:buNone/>
            </a:pPr>
            <a:r>
              <a:t/>
            </a:r>
            <a:endParaRPr sz="850"/>
          </a:p>
          <a:p>
            <a:pPr indent="0" lvl="0" marL="0" rtl="0" algn="l">
              <a:spcBef>
                <a:spcPts val="0"/>
              </a:spcBef>
              <a:spcAft>
                <a:spcPts val="0"/>
              </a:spcAft>
              <a:buNone/>
            </a:pPr>
            <a:r>
              <a:rPr lang="en" sz="850"/>
              <a:t>        # Update min_sum and closest_sum if the absolute difference between current_sum and zero is smaller</a:t>
            </a:r>
            <a:endParaRPr sz="850"/>
          </a:p>
          <a:p>
            <a:pPr indent="0" lvl="0" marL="0" rtl="0" algn="l">
              <a:spcBef>
                <a:spcPts val="0"/>
              </a:spcBef>
              <a:spcAft>
                <a:spcPts val="0"/>
              </a:spcAft>
              <a:buNone/>
            </a:pPr>
            <a:r>
              <a:rPr lang="en" sz="850"/>
              <a:t>        if abs(current_sum) &lt; min_sum:</a:t>
            </a:r>
            <a:endParaRPr sz="850"/>
          </a:p>
          <a:p>
            <a:pPr indent="0" lvl="0" marL="0" rtl="0" algn="l">
              <a:spcBef>
                <a:spcPts val="0"/>
              </a:spcBef>
              <a:spcAft>
                <a:spcPts val="0"/>
              </a:spcAft>
              <a:buNone/>
            </a:pPr>
            <a:r>
              <a:rPr lang="en" sz="850"/>
              <a:t>            min_sum = abs(current_sum)</a:t>
            </a:r>
            <a:endParaRPr sz="850"/>
          </a:p>
          <a:p>
            <a:pPr indent="0" lvl="0" marL="0" rtl="0" algn="l">
              <a:spcBef>
                <a:spcPts val="0"/>
              </a:spcBef>
              <a:spcAft>
                <a:spcPts val="0"/>
              </a:spcAft>
              <a:buNone/>
            </a:pPr>
            <a:r>
              <a:rPr lang="en" sz="850"/>
              <a:t>            closest_sum = (nums[left], nums[right])</a:t>
            </a:r>
            <a:endParaRPr sz="850"/>
          </a:p>
          <a:p>
            <a:pPr indent="0" lvl="0" marL="0" rtl="0" algn="l">
              <a:spcBef>
                <a:spcPts val="0"/>
              </a:spcBef>
              <a:spcAft>
                <a:spcPts val="0"/>
              </a:spcAft>
              <a:buNone/>
            </a:pPr>
            <a:r>
              <a:t/>
            </a:r>
            <a:endParaRPr sz="850"/>
          </a:p>
          <a:p>
            <a:pPr indent="0" lvl="0" marL="0" rtl="0" algn="l">
              <a:spcBef>
                <a:spcPts val="0"/>
              </a:spcBef>
              <a:spcAft>
                <a:spcPts val="0"/>
              </a:spcAft>
              <a:buNone/>
            </a:pPr>
            <a:r>
              <a:rPr lang="en" sz="850"/>
              <a:t>        # Move the pointers based on the comparison with zero</a:t>
            </a:r>
            <a:endParaRPr sz="850"/>
          </a:p>
          <a:p>
            <a:pPr indent="0" lvl="0" marL="0" rtl="0" algn="l">
              <a:spcBef>
                <a:spcPts val="0"/>
              </a:spcBef>
              <a:spcAft>
                <a:spcPts val="0"/>
              </a:spcAft>
              <a:buNone/>
            </a:pPr>
            <a:r>
              <a:rPr lang="en" sz="850"/>
              <a:t>        if current_sum &gt; 0:</a:t>
            </a:r>
            <a:endParaRPr sz="850"/>
          </a:p>
          <a:p>
            <a:pPr indent="0" lvl="0" marL="0" rtl="0" algn="l">
              <a:spcBef>
                <a:spcPts val="0"/>
              </a:spcBef>
              <a:spcAft>
                <a:spcPts val="0"/>
              </a:spcAft>
              <a:buNone/>
            </a:pPr>
            <a:r>
              <a:rPr lang="en" sz="850"/>
              <a:t>            right -= 1</a:t>
            </a:r>
            <a:endParaRPr sz="850"/>
          </a:p>
          <a:p>
            <a:pPr indent="0" lvl="0" marL="0" rtl="0" algn="l">
              <a:spcBef>
                <a:spcPts val="0"/>
              </a:spcBef>
              <a:spcAft>
                <a:spcPts val="0"/>
              </a:spcAft>
              <a:buNone/>
            </a:pPr>
            <a:r>
              <a:rPr lang="en" sz="850"/>
              <a:t>        else:</a:t>
            </a:r>
            <a:endParaRPr sz="850"/>
          </a:p>
          <a:p>
            <a:pPr indent="0" lvl="0" marL="0" rtl="0" algn="l">
              <a:spcBef>
                <a:spcPts val="0"/>
              </a:spcBef>
              <a:spcAft>
                <a:spcPts val="0"/>
              </a:spcAft>
              <a:buNone/>
            </a:pPr>
            <a:r>
              <a:rPr lang="en" sz="850"/>
              <a:t>            left += 1</a:t>
            </a:r>
            <a:endParaRPr sz="850"/>
          </a:p>
          <a:p>
            <a:pPr indent="0" lvl="0" marL="0" rtl="0" algn="l">
              <a:spcBef>
                <a:spcPts val="0"/>
              </a:spcBef>
              <a:spcAft>
                <a:spcPts val="0"/>
              </a:spcAft>
              <a:buNone/>
            </a:pPr>
            <a:r>
              <a:t/>
            </a:r>
            <a:endParaRPr sz="850"/>
          </a:p>
          <a:p>
            <a:pPr indent="0" lvl="0" marL="0" rtl="0" algn="l">
              <a:spcBef>
                <a:spcPts val="0"/>
              </a:spcBef>
              <a:spcAft>
                <a:spcPts val="0"/>
              </a:spcAft>
              <a:buNone/>
            </a:pPr>
            <a:r>
              <a:rPr lang="en" sz="850"/>
              <a:t>    return closest_sum</a:t>
            </a:r>
            <a:endParaRPr sz="85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