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5WzTUM6m6NkcidWpDz3rpcOhp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521ae1b56f_0_1691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2521ae1b56f_0_169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2521ae1b56f_0_1691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2521ae1b56f_0_169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2521ae1b56f_0_1691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2521ae1b56f_0_1691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2521ae1b56f_0_169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2521ae1b56f_0_169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2521ae1b56f_0_1691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2521ae1b56f_0_1691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2521ae1b56f_0_169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2521ae1b56f_0_169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2521ae1b56f_0_1691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2521ae1b56f_0_169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2521ae1b56f_0_1691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2521ae1b56f_0_1691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2521ae1b56f_0_169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2521ae1b56f_0_169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2521ae1b56f_0_1691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2521ae1b56f_0_1691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2521ae1b56f_0_169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521ae1b56f_0_169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2521ae1b56f_0_1691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2521ae1b56f_0_169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2521ae1b56f_0_1691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2521ae1b56f_0_1691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2521ae1b56f_0_169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2521ae1b56f_0_1691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2521ae1b56f_0_169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2521ae1b56f_0_169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2521ae1b56f_0_169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2521ae1b56f_0_169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2521ae1b56f_0_1691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2521ae1b56f_0_169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521ae1b56f_0_1691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2521ae1b56f_0_1691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2521ae1b56f_0_1691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2521ae1b56f_0_1691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2521ae1b56f_0_169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2521ae1b56f_0_1823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2521ae1b56f_0_18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2521ae1b56f_0_18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2521ae1b56f_0_18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2521ae1b56f_0_18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2521ae1b56f_0_18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2521ae1b56f_0_18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2521ae1b56f_0_18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2521ae1b56f_0_18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2521ae1b56f_0_18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2521ae1b56f_0_18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2521ae1b56f_0_18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2521ae1b56f_0_18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2521ae1b56f_0_18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2521ae1b56f_0_18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2521ae1b56f_0_18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2521ae1b56f_0_18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2521ae1b56f_0_18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2521ae1b56f_0_18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2521ae1b56f_0_18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2521ae1b56f_0_18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2521ae1b56f_0_18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2521ae1b56f_0_18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2521ae1b56f_0_18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2521ae1b56f_0_18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2521ae1b56f_0_18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2521ae1b56f_0_18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2521ae1b56f_0_18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2521ae1b56f_0_18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2521ae1b56f_0_18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2521ae1b56f_0_18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2521ae1b56f_0_18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2521ae1b56f_0_18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2521ae1b56f_0_18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2521ae1b56f_0_18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2521ae1b56f_0_18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2521ae1b56f_0_18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2521ae1b56f_0_18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2521ae1b56f_0_18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2521ae1b56f_0_18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2521ae1b56f_0_18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2521ae1b56f_0_18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2521ae1b56f_0_18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2521ae1b56f_0_18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2521ae1b56f_0_18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2521ae1b56f_0_18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2521ae1b56f_0_18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2521ae1b56f_0_18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2521ae1b56f_0_18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2521ae1b56f_0_18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2521ae1b56f_0_18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2521ae1b56f_0_18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2521ae1b56f_0_18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2521ae1b56f_0_18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2521ae1b56f_0_18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2521ae1b56f_0_18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2521ae1b56f_0_18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2521ae1b56f_0_18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2521ae1b56f_0_18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2521ae1b56f_0_18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2521ae1b56f_0_18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2521ae1b56f_0_18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2521ae1b56f_0_18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2521ae1b56f_0_18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2521ae1b56f_0_18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2521ae1b56f_0_18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2521ae1b56f_0_18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2521ae1b56f_0_18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2521ae1b56f_0_18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2521ae1b56f_0_18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2521ae1b56f_0_18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2521ae1b56f_0_18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2521ae1b56f_0_18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2521ae1b56f_0_18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2521ae1b56f_0_18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2521ae1b56f_0_18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2521ae1b56f_0_18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2521ae1b56f_0_18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2521ae1b56f_0_18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2521ae1b56f_0_18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2521ae1b56f_0_18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2521ae1b56f_0_18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2521ae1b56f_0_18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2521ae1b56f_0_18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2521ae1b56f_0_18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2521ae1b56f_0_18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2521ae1b56f_0_18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2521ae1b56f_0_18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2521ae1b56f_0_18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2521ae1b56f_0_18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2521ae1b56f_0_18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2521ae1b56f_0_18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2521ae1b56f_0_18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2521ae1b56f_0_18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2521ae1b56f_0_18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2521ae1b56f_0_18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2521ae1b56f_0_18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2521ae1b56f_0_18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2521ae1b56f_0_18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2521ae1b56f_0_18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2521ae1b56f_0_18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2521ae1b56f_0_18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2521ae1b56f_0_18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2521ae1b56f_0_18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2521ae1b56f_0_18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2521ae1b56f_0_18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2521ae1b56f_0_18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2521ae1b56f_0_18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2521ae1b56f_0_18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2521ae1b56f_0_18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2521ae1b56f_0_18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2521ae1b56f_0_18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2521ae1b56f_0_18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2521ae1b56f_0_18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2521ae1b56f_0_18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2521ae1b56f_0_18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2521ae1b56f_0_18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2521ae1b56f_0_18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2521ae1b56f_0_18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2521ae1b56f_0_18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2521ae1b56f_0_18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2521ae1b56f_0_18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2521ae1b56f_0_18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2521ae1b56f_0_18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2521ae1b56f_0_18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2521ae1b56f_0_18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2521ae1b56f_0_1823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2521ae1b56f_0_1823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2521ae1b56f_0_182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21ae1b56f_0_195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21ae1b56f_0_195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5" name="Google Shape;275;g2521ae1b56f_0_195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276" name="Google Shape;276;g2521ae1b56f_0_195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g2521ae1b56f_0_195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g2521ae1b56f_0_195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21ae1b56f_0_1961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1" name="Google Shape;281;g2521ae1b56f_0_1961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282" name="Google Shape;282;g2521ae1b56f_0_1961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83" name="Google Shape;283;g2521ae1b56f_0_196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g2521ae1b56f_0_196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g2521ae1b56f_0_196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2521ae1b56f_0_1731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2521ae1b56f_0_173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2521ae1b56f_0_173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2521ae1b56f_0_173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2521ae1b56f_0_173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2521ae1b56f_0_173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2521ae1b56f_0_173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2521ae1b56f_0_173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2521ae1b56f_0_173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2521ae1b56f_0_173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2521ae1b56f_0_173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2521ae1b56f_0_173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2521ae1b56f_0_173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2521ae1b56f_0_1731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2521ae1b56f_0_173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2521ae1b56f_0_173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2521ae1b56f_0_173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2521ae1b56f_0_173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2521ae1b56f_0_173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2521ae1b56f_0_173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2521ae1b56f_0_173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2521ae1b56f_0_173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2521ae1b56f_0_173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2521ae1b56f_0_173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2521ae1b56f_0_173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2521ae1b56f_0_173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2521ae1b56f_0_173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2521ae1b56f_0_173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2521ae1b56f_0_173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2521ae1b56f_0_173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2521ae1b56f_0_173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2521ae1b56f_0_173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2521ae1b56f_0_1731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2521ae1b56f_0_173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2521ae1b56f_0_176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2521ae1b56f_0_176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521ae1b56f_0_176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2521ae1b56f_0_176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g2521ae1b56f_0_1766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0" name="Google Shape;90;g2521ae1b56f_0_176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2521ae1b56f_0_177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2521ae1b56f_0_177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521ae1b56f_0_177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2521ae1b56f_0_1773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2521ae1b56f_0_1773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g2521ae1b56f_0_1773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2521ae1b56f_0_177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521ae1b56f_0_1781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2521ae1b56f_0_178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2521ae1b56f_0_178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2521ae1b56f_0_1781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g2521ae1b56f_0_178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2521ae1b56f_0_178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2521ae1b56f_0_178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521ae1b56f_0_17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2521ae1b56f_0_178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g2521ae1b56f_0_1787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" name="Google Shape;111;g2521ae1b56f_0_178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2521ae1b56f_0_1794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2521ae1b56f_0_179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2521ae1b56f_0_179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2521ae1b56f_0_179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2521ae1b56f_0_179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2521ae1b56f_0_1794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2521ae1b56f_0_179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2521ae1b56f_0_179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2521ae1b56f_0_179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2521ae1b56f_0_179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2521ae1b56f_0_179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2521ae1b56f_0_179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2521ae1b56f_0_1794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2521ae1b56f_0_179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2521ae1b56f_0_180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2521ae1b56f_0_180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2521ae1b56f_0_180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2521ae1b56f_0_180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2521ae1b56f_0_1809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g2521ae1b56f_0_1809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4" name="Google Shape;134;g2521ae1b56f_0_180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2521ae1b56f_0_1817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2521ae1b56f_0_18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2521ae1b56f_0_18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2521ae1b56f_0_1817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g2521ae1b56f_0_181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21ae1b56f_0_168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2521ae1b56f_0_168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2521ae1b56f_0_168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"/>
          <p:cNvSpPr txBox="1"/>
          <p:nvPr>
            <p:ph type="ctrTitle"/>
          </p:nvPr>
        </p:nvSpPr>
        <p:spPr>
          <a:xfrm>
            <a:off x="245850" y="1667725"/>
            <a:ext cx="7166100" cy="24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A202C"/>
              </a:buClr>
              <a:buSzPts val="4000"/>
              <a:buFont typeface="Arial"/>
              <a:buNone/>
            </a:pPr>
            <a:r>
              <a:rPr b="1" i="0" lang="en-IN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Storytelling Case Study: Airbnb, NYC</a:t>
            </a:r>
            <a:br>
              <a:rPr b="1" i="0" lang="en-IN" sz="4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>
              <a:solidFill>
                <a:srgbClr val="BFBFBF"/>
              </a:solidFill>
            </a:endParaRPr>
          </a:p>
        </p:txBody>
      </p:sp>
      <p:sp>
        <p:nvSpPr>
          <p:cNvPr id="291" name="Google Shape;291;p1"/>
          <p:cNvSpPr txBox="1"/>
          <p:nvPr>
            <p:ph idx="1" type="subTitle"/>
          </p:nvPr>
        </p:nvSpPr>
        <p:spPr>
          <a:xfrm>
            <a:off x="304550" y="5674775"/>
            <a:ext cx="104739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IN" sz="2700" u="sng"/>
              <a:t>By : Sushma </a:t>
            </a:r>
            <a:r>
              <a:rPr b="1" lang="en-IN" sz="2700" u="sng"/>
              <a:t>Mahagaonkar</a:t>
            </a:r>
            <a:r>
              <a:rPr b="1" lang="en-IN" sz="2700" u="sng"/>
              <a:t>, Snehil Tiwari and Rahul Patra</a:t>
            </a:r>
            <a:endParaRPr b="1" sz="27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"/>
          <p:cNvSpPr txBox="1"/>
          <p:nvPr>
            <p:ph type="title"/>
          </p:nvPr>
        </p:nvSpPr>
        <p:spPr>
          <a:xfrm>
            <a:off x="293950" y="731900"/>
            <a:ext cx="5675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3157"/>
              <a:buFont typeface="Trebuchet MS"/>
              <a:buNone/>
            </a:pPr>
            <a:r>
              <a:rPr lang="en-IN" sz="3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Popular Neighborhoods</a:t>
            </a:r>
            <a:endParaRPr b="1" sz="2400"/>
          </a:p>
        </p:txBody>
      </p:sp>
      <p:pic>
        <p:nvPicPr>
          <p:cNvPr id="351" name="Google Shape;35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7125" y="1470000"/>
            <a:ext cx="6956400" cy="49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0"/>
          <p:cNvSpPr txBox="1"/>
          <p:nvPr>
            <p:ph idx="4294967295" type="body"/>
          </p:nvPr>
        </p:nvSpPr>
        <p:spPr>
          <a:xfrm>
            <a:off x="516959" y="22361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8147" lvl="0" marL="34290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●"/>
            </a:pPr>
            <a:r>
              <a:rPr lang="en-IN" sz="1724">
                <a:solidFill>
                  <a:schemeClr val="lt1"/>
                </a:solidFill>
              </a:rPr>
              <a:t>The highest number of reviews, totaling 110,352, was recorded in Bedford-Stuyvesant, Brooklyn, making it the most popular neighbourhood. It was closely followed by Williamsburg.</a:t>
            </a:r>
            <a:endParaRPr sz="1724">
              <a:solidFill>
                <a:schemeClr val="lt1"/>
              </a:solidFill>
            </a:endParaRPr>
          </a:p>
          <a:p>
            <a:pPr indent="-318147" lvl="0" marL="34290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●"/>
            </a:pPr>
            <a:r>
              <a:rPr lang="en-IN" sz="1724">
                <a:solidFill>
                  <a:schemeClr val="lt1"/>
                </a:solidFill>
              </a:rPr>
              <a:t>Harlem in Manhattan received the highest number of reviews, with Hell's Kitchen ranking second.</a:t>
            </a:r>
            <a:endParaRPr sz="1724">
              <a:solidFill>
                <a:schemeClr val="lt1"/>
              </a:solidFill>
            </a:endParaRPr>
          </a:p>
          <a:p>
            <a:pPr indent="-318147" lvl="0" marL="34290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●"/>
            </a:pPr>
            <a:r>
              <a:rPr lang="en-IN" sz="1724">
                <a:solidFill>
                  <a:schemeClr val="lt1"/>
                </a:solidFill>
              </a:rPr>
              <a:t>The abundance of customer reviews in these neighbourhoods suggests a higher level of satisfaction among visitors.</a:t>
            </a:r>
            <a:endParaRPr sz="194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"/>
          <p:cNvSpPr txBox="1"/>
          <p:nvPr>
            <p:ph type="title"/>
          </p:nvPr>
        </p:nvSpPr>
        <p:spPr>
          <a:xfrm>
            <a:off x="0" y="808075"/>
            <a:ext cx="81936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lang="en-IN" sz="3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Neighbourhood vs Availability</a:t>
            </a:r>
            <a:endParaRPr/>
          </a:p>
        </p:txBody>
      </p:sp>
      <p:pic>
        <p:nvPicPr>
          <p:cNvPr id="358" name="Google Shape;35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8050" y="1442600"/>
            <a:ext cx="6475800" cy="47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1"/>
          <p:cNvSpPr txBox="1"/>
          <p:nvPr>
            <p:ph idx="4294967295" type="body"/>
          </p:nvPr>
        </p:nvSpPr>
        <p:spPr>
          <a:xfrm>
            <a:off x="496949" y="1764025"/>
            <a:ext cx="44622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6992" lvl="0" marL="3429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2"/>
              <a:buChar char="●"/>
            </a:pPr>
            <a:r>
              <a:rPr lang="en-IN" sz="1740">
                <a:solidFill>
                  <a:schemeClr val="lt1"/>
                </a:solidFill>
              </a:rPr>
              <a:t>Bedford exhibits the highest availability and comparatively lower prices, making it an attractive choice for customers.</a:t>
            </a:r>
            <a:endParaRPr sz="1740">
              <a:solidFill>
                <a:schemeClr val="lt1"/>
              </a:solidFill>
            </a:endParaRPr>
          </a:p>
          <a:p>
            <a:pPr indent="-316992" lvl="0" marL="3429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2"/>
              <a:buChar char="●"/>
            </a:pPr>
            <a:r>
              <a:rPr lang="en-IN" sz="1740">
                <a:solidFill>
                  <a:schemeClr val="lt1"/>
                </a:solidFill>
              </a:rPr>
              <a:t>Harlem follows a similar trend with high availability and relatively affordable prices.</a:t>
            </a:r>
            <a:endParaRPr sz="1740">
              <a:solidFill>
                <a:schemeClr val="lt1"/>
              </a:solidFill>
            </a:endParaRPr>
          </a:p>
          <a:p>
            <a:pPr indent="-316992" lvl="0" marL="3429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2"/>
              <a:buChar char="●"/>
            </a:pPr>
            <a:r>
              <a:rPr lang="en-IN" sz="1740">
                <a:solidFill>
                  <a:schemeClr val="lt1"/>
                </a:solidFill>
              </a:rPr>
              <a:t>Chelsea, despite its lower availability, has higher prices, making it a more expensive option.</a:t>
            </a:r>
            <a:endParaRPr sz="1740">
              <a:solidFill>
                <a:schemeClr val="lt1"/>
              </a:solidFill>
            </a:endParaRPr>
          </a:p>
          <a:p>
            <a:pPr indent="-316992" lvl="0" marL="3429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2"/>
              <a:buChar char="●"/>
            </a:pPr>
            <a:r>
              <a:rPr lang="en-IN" sz="1740">
                <a:solidFill>
                  <a:schemeClr val="lt1"/>
                </a:solidFill>
              </a:rPr>
              <a:t>Conversely, William has higher prices but average availability.</a:t>
            </a:r>
            <a:endParaRPr sz="174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"/>
          <p:cNvSpPr txBox="1"/>
          <p:nvPr>
            <p:ph type="title"/>
          </p:nvPr>
        </p:nvSpPr>
        <p:spPr>
          <a:xfrm>
            <a:off x="1851500" y="1030300"/>
            <a:ext cx="64623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Trebuchet MS"/>
              <a:buNone/>
            </a:pPr>
            <a:r>
              <a:rPr lang="en-IN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Main Objective:</a:t>
            </a:r>
            <a:endParaRPr/>
          </a:p>
        </p:txBody>
      </p:sp>
      <p:sp>
        <p:nvSpPr>
          <p:cNvPr id="297" name="Google Shape;297;p2"/>
          <p:cNvSpPr txBox="1"/>
          <p:nvPr>
            <p:ph idx="1" type="body"/>
          </p:nvPr>
        </p:nvSpPr>
        <p:spPr>
          <a:xfrm>
            <a:off x="1699050" y="2163100"/>
            <a:ext cx="90075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5280" lvl="0" marL="3429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Airbnb is an online platform that facilitates the rental of unused accommodations.</a:t>
            </a:r>
            <a:endParaRPr sz="1800"/>
          </a:p>
          <a:p>
            <a:pPr indent="-335280" lvl="0" marL="3429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During the COVID-19 pandemic, Airbnb experienced a significant decline in revenue.</a:t>
            </a:r>
            <a:endParaRPr sz="1800"/>
          </a:p>
          <a:p>
            <a:pPr indent="-335280" lvl="0" marL="3429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As travel restrictions ease and people resume traveling, Airbnb is working towards revitalizing its business and preparing to cater to customer needs once again.</a:t>
            </a:r>
            <a:endParaRPr sz="1800"/>
          </a:p>
          <a:p>
            <a:pPr indent="-251459" lvl="0" marL="3429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92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"/>
          <p:cNvSpPr txBox="1"/>
          <p:nvPr>
            <p:ph type="title"/>
          </p:nvPr>
        </p:nvSpPr>
        <p:spPr>
          <a:xfrm>
            <a:off x="1851500" y="1030300"/>
            <a:ext cx="84891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Trebuchet MS"/>
              <a:buNone/>
            </a:pPr>
            <a:r>
              <a:rPr lang="en-IN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"/>
          <p:cNvSpPr txBox="1"/>
          <p:nvPr>
            <p:ph idx="1" type="body"/>
          </p:nvPr>
        </p:nvSpPr>
        <p:spPr>
          <a:xfrm>
            <a:off x="1851450" y="2185575"/>
            <a:ext cx="89874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5280" lvl="0" marL="3429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Over the past few months, Airbnb has experienced a significant decrease in revenue.</a:t>
            </a:r>
            <a:endParaRPr sz="1800"/>
          </a:p>
          <a:p>
            <a:pPr indent="-335280" lvl="0" marL="3429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With the relaxation of restrictions and an increase in travel activity, Airbnb is determined to be fully prepared for this shift.</a:t>
            </a:r>
            <a:endParaRPr sz="1800"/>
          </a:p>
          <a:p>
            <a:pPr indent="-335280" lvl="0" marL="3429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To accomplish this, an analysis has been conducted on a dataset containing diverse Airbnb listings in New York.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/>
          <p:nvPr>
            <p:ph type="title"/>
          </p:nvPr>
        </p:nvSpPr>
        <p:spPr>
          <a:xfrm>
            <a:off x="1226250" y="671475"/>
            <a:ext cx="84891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Trebuchet MS"/>
              <a:buNone/>
            </a:pPr>
            <a:r>
              <a:rPr lang="en-IN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r>
              <a:rPr lang="en-IN"/>
              <a:t>	</a:t>
            </a:r>
            <a:endParaRPr/>
          </a:p>
        </p:txBody>
      </p:sp>
      <p:sp>
        <p:nvSpPr>
          <p:cNvPr id="309" name="Google Shape;309;p4"/>
          <p:cNvSpPr txBox="1"/>
          <p:nvPr>
            <p:ph idx="1" type="body"/>
          </p:nvPr>
        </p:nvSpPr>
        <p:spPr>
          <a:xfrm>
            <a:off x="1241900" y="2397200"/>
            <a:ext cx="99492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092" lvl="0" marL="342900" rtl="0" algn="just">
              <a:spcBef>
                <a:spcPts val="1000"/>
              </a:spcBef>
              <a:spcAft>
                <a:spcPts val="0"/>
              </a:spcAft>
              <a:buSzPts val="1632"/>
              <a:buChar char="●"/>
            </a:pPr>
            <a:r>
              <a:rPr lang="en-IN" sz="1872"/>
              <a:t>The dataset was thoroughly cleaned to eliminate any missing values and duplicates.</a:t>
            </a:r>
            <a:endParaRPr sz="1872"/>
          </a:p>
          <a:p>
            <a:pPr indent="-355092" lvl="0" marL="342900" rtl="0" algn="just">
              <a:spcBef>
                <a:spcPts val="1000"/>
              </a:spcBef>
              <a:spcAft>
                <a:spcPts val="0"/>
              </a:spcAft>
              <a:buSzPts val="1632"/>
              <a:buChar char="●"/>
            </a:pPr>
            <a:r>
              <a:rPr lang="en-IN" sz="1872"/>
              <a:t>Insignificant columns were dropped from the dataset to focus on relevant information.</a:t>
            </a:r>
            <a:endParaRPr sz="1872"/>
          </a:p>
          <a:p>
            <a:pPr indent="-355092" lvl="0" marL="342900" rtl="0" algn="just">
              <a:spcBef>
                <a:spcPts val="1000"/>
              </a:spcBef>
              <a:spcAft>
                <a:spcPts val="0"/>
              </a:spcAft>
              <a:buSzPts val="1632"/>
              <a:buChar char="●"/>
            </a:pPr>
            <a:r>
              <a:rPr lang="en-IN" sz="1872"/>
              <a:t>Outliers were identified and addressed to ensure data integrity and accuracy.</a:t>
            </a:r>
            <a:endParaRPr sz="217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"/>
          <p:cNvSpPr txBox="1"/>
          <p:nvPr>
            <p:ph type="title"/>
          </p:nvPr>
        </p:nvSpPr>
        <p:spPr>
          <a:xfrm>
            <a:off x="21175" y="660200"/>
            <a:ext cx="44247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lang="en-IN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Top 10 Host</a:t>
            </a:r>
            <a:endParaRPr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"/>
          <p:cNvSpPr txBox="1"/>
          <p:nvPr>
            <p:ph idx="4294967295" type="body"/>
          </p:nvPr>
        </p:nvSpPr>
        <p:spPr>
          <a:xfrm>
            <a:off x="452809" y="2144194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6324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Char char="●"/>
            </a:pPr>
            <a:r>
              <a:rPr lang="en-IN" sz="2400">
                <a:solidFill>
                  <a:schemeClr val="lt1"/>
                </a:solidFill>
              </a:rPr>
              <a:t>The host "Sonder(NYC)" (ID 219517861) has been booked the highest number of times, with a total of 327 bookings.</a:t>
            </a:r>
            <a:endParaRPr sz="2400">
              <a:solidFill>
                <a:schemeClr val="lt1"/>
              </a:solidFill>
            </a:endParaRPr>
          </a:p>
          <a:p>
            <a:pPr indent="-306324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Char char="●"/>
            </a:pPr>
            <a:r>
              <a:rPr lang="en-IN" sz="2400">
                <a:solidFill>
                  <a:schemeClr val="lt1"/>
                </a:solidFill>
              </a:rPr>
              <a:t>The second most popular host is "Blueground".</a:t>
            </a:r>
            <a:endParaRPr sz="2400">
              <a:solidFill>
                <a:schemeClr val="lt1"/>
              </a:solidFill>
            </a:endParaRPr>
          </a:p>
          <a:p>
            <a:pPr indent="-306324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Char char="●"/>
            </a:pPr>
            <a:r>
              <a:rPr lang="en-IN" sz="2400">
                <a:solidFill>
                  <a:schemeClr val="lt1"/>
                </a:solidFill>
              </a:rPr>
              <a:t>Other hosts such as Kara, Ken, Pranjal, Jeremy, and Mike also rank among the top 10 hosts based on booking frequency.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316" name="Google Shape;31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4475" y="383650"/>
            <a:ext cx="7365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"/>
          <p:cNvSpPr txBox="1"/>
          <p:nvPr>
            <p:ph type="title"/>
          </p:nvPr>
        </p:nvSpPr>
        <p:spPr>
          <a:xfrm>
            <a:off x="13475" y="327000"/>
            <a:ext cx="11867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lang="en-IN" sz="3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Room type with respect to Neighbourhood group</a:t>
            </a:r>
            <a:endParaRPr sz="38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6350" y="1484225"/>
            <a:ext cx="7257600" cy="3552600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sp>
        <p:nvSpPr>
          <p:cNvPr id="323" name="Google Shape;323;p6"/>
          <p:cNvSpPr txBox="1"/>
          <p:nvPr>
            <p:ph idx="4294967295" type="body"/>
          </p:nvPr>
        </p:nvSpPr>
        <p:spPr>
          <a:xfrm>
            <a:off x="344559" y="139811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942" lvl="0" marL="3429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2"/>
              <a:buChar char="●"/>
            </a:pPr>
            <a:r>
              <a:rPr lang="en-IN" sz="1440">
                <a:solidFill>
                  <a:schemeClr val="lt1"/>
                </a:solidFill>
              </a:rPr>
              <a:t>The data reveals three types of rooms available on Airbnb: Entire home/apartment, Private room, and Shared room.</a:t>
            </a:r>
            <a:endParaRPr sz="1440">
              <a:solidFill>
                <a:schemeClr val="lt1"/>
              </a:solidFill>
            </a:endParaRPr>
          </a:p>
          <a:p>
            <a:pPr indent="-297942" lvl="0" marL="3429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2"/>
              <a:buChar char="●"/>
            </a:pPr>
            <a:r>
              <a:rPr lang="en-IN" sz="1440">
                <a:solidFill>
                  <a:schemeClr val="lt1"/>
                </a:solidFill>
              </a:rPr>
              <a:t>Customers predominantly prefer Private rooms (45%) and Entire homes/apartments (52%) over Shared rooms (2.4%).</a:t>
            </a:r>
            <a:endParaRPr sz="1440">
              <a:solidFill>
                <a:schemeClr val="lt1"/>
              </a:solidFill>
            </a:endParaRPr>
          </a:p>
          <a:p>
            <a:pPr indent="-297942" lvl="0" marL="3429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2"/>
              <a:buChar char="●"/>
            </a:pPr>
            <a:r>
              <a:rPr lang="en-IN" sz="1440">
                <a:solidFill>
                  <a:schemeClr val="lt1"/>
                </a:solidFill>
              </a:rPr>
              <a:t>To boost bookings and expand their offerings, Airbnb can focus on promoting Shared rooms by offering discounts and incentives, as well as encouraging hosts to provide more Private listings.</a:t>
            </a:r>
            <a:endParaRPr sz="1440">
              <a:solidFill>
                <a:schemeClr val="lt1"/>
              </a:solidFill>
            </a:endParaRPr>
          </a:p>
          <a:p>
            <a:pPr indent="-297942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2"/>
              <a:buChar char="●"/>
            </a:pPr>
            <a:r>
              <a:rPr lang="en-IN" sz="1440">
                <a:solidFill>
                  <a:schemeClr val="lt1"/>
                </a:solidFill>
              </a:rPr>
              <a:t>In terms of specific neighbourhoods, Queens and Bronx both contribute 60% each to the Private room category, surpassing the combined ratio of 45%. On the other hand, Manhattan has a higher contribution of 61% in the Entire home category, compared to the combined ratio of 52%.</a:t>
            </a:r>
            <a:endParaRPr sz="1440">
              <a:solidFill>
                <a:schemeClr val="lt1"/>
              </a:solidFill>
            </a:endParaRPr>
          </a:p>
        </p:txBody>
      </p:sp>
      <p:pic>
        <p:nvPicPr>
          <p:cNvPr id="324" name="Google Shape;3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8475" y="4347203"/>
            <a:ext cx="3854400" cy="2017622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"/>
          <p:cNvSpPr txBox="1"/>
          <p:nvPr>
            <p:ph type="title"/>
          </p:nvPr>
        </p:nvSpPr>
        <p:spPr>
          <a:xfrm>
            <a:off x="264375" y="1357575"/>
            <a:ext cx="4610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3157"/>
              <a:buFont typeface="Trebuchet MS"/>
              <a:buNone/>
            </a:pPr>
            <a:r>
              <a:rPr lang="en-IN" sz="3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Price Analysis Neighbourhood wise</a:t>
            </a:r>
            <a:endParaRPr/>
          </a:p>
        </p:txBody>
      </p:sp>
      <p:pic>
        <p:nvPicPr>
          <p:cNvPr id="330" name="Google Shape;33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700" y="588050"/>
            <a:ext cx="6552900" cy="57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7"/>
          <p:cNvSpPr txBox="1"/>
          <p:nvPr>
            <p:ph idx="4294967295" type="body"/>
          </p:nvPr>
        </p:nvSpPr>
        <p:spPr>
          <a:xfrm>
            <a:off x="438224" y="2035100"/>
            <a:ext cx="40695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455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30"/>
              <a:buChar char="●"/>
            </a:pPr>
            <a:r>
              <a:rPr lang="en-IN" sz="1424">
                <a:solidFill>
                  <a:schemeClr val="lt1"/>
                </a:solidFill>
              </a:rPr>
              <a:t>The majority of outliers in the Price column were found in Brooklyn and Manhattan.</a:t>
            </a:r>
            <a:endParaRPr sz="1424">
              <a:solidFill>
                <a:schemeClr val="lt1"/>
              </a:solidFill>
            </a:endParaRPr>
          </a:p>
          <a:p>
            <a:pPr indent="-3384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0"/>
              <a:buChar char="●"/>
            </a:pPr>
            <a:r>
              <a:rPr lang="en-IN" sz="1424">
                <a:solidFill>
                  <a:schemeClr val="lt1"/>
                </a:solidFill>
              </a:rPr>
              <a:t>Manhattan exhibited the highest price range among all the neighbourhood groups.</a:t>
            </a:r>
            <a:endParaRPr sz="1424">
              <a:solidFill>
                <a:schemeClr val="lt1"/>
              </a:solidFill>
            </a:endParaRPr>
          </a:p>
          <a:p>
            <a:pPr indent="-3384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0"/>
              <a:buChar char="●"/>
            </a:pPr>
            <a:r>
              <a:rPr lang="en-IN" sz="1424">
                <a:solidFill>
                  <a:schemeClr val="lt1"/>
                </a:solidFill>
              </a:rPr>
              <a:t>On the other hand, the Bronx had the lowest prices among the observed areas.</a:t>
            </a:r>
            <a:endParaRPr sz="1424">
              <a:solidFill>
                <a:schemeClr val="lt1"/>
              </a:solidFill>
            </a:endParaRPr>
          </a:p>
          <a:p>
            <a:pPr indent="-3384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0"/>
              <a:buChar char="●"/>
            </a:pPr>
            <a:r>
              <a:rPr lang="en-IN" sz="1424">
                <a:solidFill>
                  <a:schemeClr val="lt1"/>
                </a:solidFill>
              </a:rPr>
              <a:t>The median price for all neighbourhood groups fell within the range of $80 to $300.</a:t>
            </a:r>
            <a:endParaRPr sz="1424">
              <a:solidFill>
                <a:schemeClr val="lt1"/>
              </a:solidFill>
            </a:endParaRPr>
          </a:p>
          <a:p>
            <a:pPr indent="-3384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0"/>
              <a:buChar char="●"/>
            </a:pPr>
            <a:r>
              <a:rPr lang="en-IN" sz="1424">
                <a:solidFill>
                  <a:schemeClr val="lt1"/>
                </a:solidFill>
              </a:rPr>
              <a:t>Due to a highly positive skewness, the median was closely aligned with the lower quartile, with a few outliers apparent in the boxplot.</a:t>
            </a:r>
            <a:endParaRPr sz="1724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"/>
          <p:cNvSpPr txBox="1"/>
          <p:nvPr>
            <p:ph type="title"/>
          </p:nvPr>
        </p:nvSpPr>
        <p:spPr>
          <a:xfrm>
            <a:off x="281775" y="547625"/>
            <a:ext cx="94026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3157"/>
              <a:buFont typeface="Trebuchet MS"/>
              <a:buNone/>
            </a:pPr>
            <a:r>
              <a:rPr lang="en-IN" sz="3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Average price of Neighbourhood groups</a:t>
            </a:r>
            <a:endParaRPr/>
          </a:p>
        </p:txBody>
      </p:sp>
      <p:pic>
        <p:nvPicPr>
          <p:cNvPr id="337" name="Google Shape;33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1275" y="1316025"/>
            <a:ext cx="5891400" cy="43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8"/>
          <p:cNvSpPr txBox="1"/>
          <p:nvPr>
            <p:ph idx="4294967295" type="body"/>
          </p:nvPr>
        </p:nvSpPr>
        <p:spPr>
          <a:xfrm>
            <a:off x="785523" y="1466500"/>
            <a:ext cx="46425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6992" lvl="0" marL="3429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2"/>
              <a:buChar char="●"/>
            </a:pPr>
            <a:r>
              <a:rPr lang="en-IN" sz="1740">
                <a:solidFill>
                  <a:schemeClr val="lt1"/>
                </a:solidFill>
              </a:rPr>
              <a:t>The average price of listed properties in Manhattan is approximately 196.9, making it the highest among all neighbourhoods.</a:t>
            </a:r>
            <a:endParaRPr sz="1740">
              <a:solidFill>
                <a:schemeClr val="lt1"/>
              </a:solidFill>
            </a:endParaRPr>
          </a:p>
          <a:p>
            <a:pPr indent="-316992" lvl="0" marL="3429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2"/>
              <a:buChar char="●"/>
            </a:pPr>
            <a:r>
              <a:rPr lang="en-IN" sz="1740">
                <a:solidFill>
                  <a:schemeClr val="lt1"/>
                </a:solidFill>
              </a:rPr>
              <a:t>Brooklyn follows closely with the second-highest average price of 124.4.</a:t>
            </a:r>
            <a:endParaRPr sz="1740">
              <a:solidFill>
                <a:schemeClr val="lt1"/>
              </a:solidFill>
            </a:endParaRPr>
          </a:p>
          <a:p>
            <a:pPr indent="-316992" lvl="0" marL="3429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2"/>
              <a:buChar char="●"/>
            </a:pPr>
            <a:r>
              <a:rPr lang="en-IN" sz="1740">
                <a:solidFill>
                  <a:schemeClr val="lt1"/>
                </a:solidFill>
              </a:rPr>
              <a:t>In contrast, Bronx is considered a more affordable neighbourhood, as its average price is nearly half of Manhattan's average price.</a:t>
            </a:r>
            <a:endParaRPr sz="184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"/>
          <p:cNvSpPr txBox="1"/>
          <p:nvPr>
            <p:ph type="title"/>
          </p:nvPr>
        </p:nvSpPr>
        <p:spPr>
          <a:xfrm>
            <a:off x="304800" y="519675"/>
            <a:ext cx="11223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3157"/>
              <a:buFont typeface="Trebuchet MS"/>
              <a:buNone/>
            </a:pPr>
            <a:r>
              <a:rPr lang="en-IN" sz="3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Customer Booking with respect to minimum nights</a:t>
            </a:r>
            <a:endParaRPr sz="38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"/>
          <p:cNvSpPr txBox="1"/>
          <p:nvPr>
            <p:ph idx="4294967295" type="body"/>
          </p:nvPr>
        </p:nvSpPr>
        <p:spPr>
          <a:xfrm>
            <a:off x="366100" y="1355525"/>
            <a:ext cx="44487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942" lvl="0" marL="3429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2"/>
              <a:buChar char="●"/>
            </a:pPr>
            <a:r>
              <a:rPr lang="en-IN" sz="1440">
                <a:solidFill>
                  <a:schemeClr val="lt1"/>
                </a:solidFill>
              </a:rPr>
              <a:t>The analysis reveals that listings with a minimum stay of 1-5 nights have the highest number of bookings. Notably, there is a prominent spike in bookings for 30-day stays, which indicates a preference for monthly rentals among customers. Additionally, there are smaller spikes observed after 30 days, suggesting a continuation of the trend for longer-term rentals.</a:t>
            </a:r>
            <a:endParaRPr sz="1440">
              <a:solidFill>
                <a:schemeClr val="lt1"/>
              </a:solidFill>
            </a:endParaRPr>
          </a:p>
          <a:p>
            <a:pPr indent="-297942" lvl="0" marL="3429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2"/>
              <a:buChar char="●"/>
            </a:pPr>
            <a:r>
              <a:rPr lang="en-IN" sz="1440">
                <a:solidFill>
                  <a:schemeClr val="lt1"/>
                </a:solidFill>
              </a:rPr>
              <a:t>When examining the 30-day bookings by neighbourhood, Manhattan and Queens stand out with a higher number of such bookings compared to other areas. This could be attributed to tourists opting for extended stays or mid-level employees seeking budget-friendly accommodations during company visits.</a:t>
            </a:r>
            <a:endParaRPr sz="1440">
              <a:solidFill>
                <a:schemeClr val="lt1"/>
              </a:solidFill>
            </a:endParaRPr>
          </a:p>
        </p:txBody>
      </p:sp>
      <p:pic>
        <p:nvPicPr>
          <p:cNvPr id="345" name="Google Shape;3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2225" y="1058525"/>
            <a:ext cx="6278574" cy="50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2022-01-03T15:55:11Z</dcterms:created>
  <dc:creator>SMARANIKA SAHOO</dc:creator>
</cp:coreProperties>
</file>