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AOCq8Sa/DhJt5fFM+4yohimR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MavenPro-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 Target="slides/slide1.xml"/><Relationship Id="rId19" Type="http://schemas.openxmlformats.org/officeDocument/2006/relationships/font" Target="fonts/Nunito-boldItalic.fntdata"/><Relationship Id="rId6" Type="http://schemas.openxmlformats.org/officeDocument/2006/relationships/slide" Target="slides/slide2.xml"/><Relationship Id="rId18"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206d2998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5206d29982_0_2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25206d29982_0_576"/>
          <p:cNvGrpSpPr/>
          <p:nvPr/>
        </p:nvGrpSpPr>
        <p:grpSpPr>
          <a:xfrm>
            <a:off x="9790426" y="4546120"/>
            <a:ext cx="2255173" cy="2310006"/>
            <a:chOff x="7343003" y="3409675"/>
            <a:chExt cx="1691422" cy="1732548"/>
          </a:xfrm>
        </p:grpSpPr>
        <p:grpSp>
          <p:nvGrpSpPr>
            <p:cNvPr id="11" name="Google Shape;11;g25206d29982_0_576"/>
            <p:cNvGrpSpPr/>
            <p:nvPr/>
          </p:nvGrpSpPr>
          <p:grpSpPr>
            <a:xfrm>
              <a:off x="7343003" y="4453711"/>
              <a:ext cx="316800" cy="688513"/>
              <a:chOff x="7343003" y="4453711"/>
              <a:chExt cx="316800" cy="688513"/>
            </a:xfrm>
          </p:grpSpPr>
          <p:sp>
            <p:nvSpPr>
              <p:cNvPr id="12" name="Google Shape;12;g25206d29982_0_576"/>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25206d29982_0_576"/>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g25206d29982_0_576"/>
            <p:cNvGrpSpPr/>
            <p:nvPr/>
          </p:nvGrpSpPr>
          <p:grpSpPr>
            <a:xfrm>
              <a:off x="7801210" y="4105700"/>
              <a:ext cx="316800" cy="1036523"/>
              <a:chOff x="7801210" y="4105700"/>
              <a:chExt cx="316800" cy="1036523"/>
            </a:xfrm>
          </p:grpSpPr>
          <p:sp>
            <p:nvSpPr>
              <p:cNvPr id="15" name="Google Shape;15;g25206d29982_0_576"/>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25206d29982_0_57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25206d29982_0_576"/>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25206d29982_0_576"/>
            <p:cNvGrpSpPr/>
            <p:nvPr/>
          </p:nvGrpSpPr>
          <p:grpSpPr>
            <a:xfrm>
              <a:off x="8259418" y="3757688"/>
              <a:ext cx="316800" cy="1384535"/>
              <a:chOff x="8259418" y="3757688"/>
              <a:chExt cx="316800" cy="1384535"/>
            </a:xfrm>
          </p:grpSpPr>
          <p:sp>
            <p:nvSpPr>
              <p:cNvPr id="19" name="Google Shape;19;g25206d29982_0_576"/>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25206d29982_0_576"/>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25206d29982_0_576"/>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25206d29982_0_576"/>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g25206d29982_0_576"/>
            <p:cNvGrpSpPr/>
            <p:nvPr/>
          </p:nvGrpSpPr>
          <p:grpSpPr>
            <a:xfrm>
              <a:off x="8717625" y="3409675"/>
              <a:ext cx="316800" cy="1732548"/>
              <a:chOff x="8717625" y="3409675"/>
              <a:chExt cx="316800" cy="1732548"/>
            </a:xfrm>
          </p:grpSpPr>
          <p:sp>
            <p:nvSpPr>
              <p:cNvPr id="24" name="Google Shape;24;g25206d29982_0_576"/>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5206d29982_0_576"/>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25206d29982_0_57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25206d29982_0_576"/>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5206d29982_0_576"/>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g25206d29982_0_576"/>
          <p:cNvGrpSpPr/>
          <p:nvPr/>
        </p:nvGrpSpPr>
        <p:grpSpPr>
          <a:xfrm>
            <a:off x="6724502" y="0"/>
            <a:ext cx="5085303" cy="5118675"/>
            <a:chOff x="5043503" y="0"/>
            <a:chExt cx="3814072" cy="3839102"/>
          </a:xfrm>
        </p:grpSpPr>
        <p:sp>
          <p:nvSpPr>
            <p:cNvPr id="30" name="Google Shape;30;g25206d29982_0_576"/>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25206d29982_0_576"/>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g25206d29982_0_576"/>
            <p:cNvGrpSpPr/>
            <p:nvPr/>
          </p:nvGrpSpPr>
          <p:grpSpPr>
            <a:xfrm>
              <a:off x="7647812" y="2704283"/>
              <a:ext cx="635219" cy="635219"/>
              <a:chOff x="6725724" y="2701260"/>
              <a:chExt cx="1208101" cy="1208100"/>
            </a:xfrm>
          </p:grpSpPr>
          <p:sp>
            <p:nvSpPr>
              <p:cNvPr id="33" name="Google Shape;33;g25206d29982_0_576"/>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25206d29982_0_576"/>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25206d29982_0_576"/>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25206d29982_0_57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g25206d29982_0_576"/>
            <p:cNvGrpSpPr/>
            <p:nvPr/>
          </p:nvGrpSpPr>
          <p:grpSpPr>
            <a:xfrm>
              <a:off x="7952720" y="179238"/>
              <a:ext cx="873165" cy="873003"/>
              <a:chOff x="7754428" y="208725"/>
              <a:chExt cx="541800" cy="541800"/>
            </a:xfrm>
          </p:grpSpPr>
          <p:sp>
            <p:nvSpPr>
              <p:cNvPr id="38" name="Google Shape;38;g25206d29982_0_576"/>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25206d29982_0_576"/>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25206d29982_0_576"/>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25206d29982_0_576"/>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25206d29982_0_576"/>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g25206d29982_0_576"/>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25206d29982_0_576"/>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25206d29982_0_576"/>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g25206d29982_0_576"/>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g25206d29982_0_576"/>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g25206d29982_0_57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25206d29982_0_708"/>
          <p:cNvGrpSpPr/>
          <p:nvPr/>
        </p:nvGrpSpPr>
        <p:grpSpPr>
          <a:xfrm>
            <a:off x="69" y="5465463"/>
            <a:ext cx="12191743" cy="1392365"/>
            <a:chOff x="52" y="4099200"/>
            <a:chExt cx="9144036" cy="1044300"/>
          </a:xfrm>
        </p:grpSpPr>
        <p:grpSp>
          <p:nvGrpSpPr>
            <p:cNvPr id="143" name="Google Shape;143;g25206d29982_0_708"/>
            <p:cNvGrpSpPr/>
            <p:nvPr/>
          </p:nvGrpSpPr>
          <p:grpSpPr>
            <a:xfrm>
              <a:off x="52" y="4309200"/>
              <a:ext cx="231622" cy="834300"/>
              <a:chOff x="2688737" y="4301380"/>
              <a:chExt cx="231900" cy="834300"/>
            </a:xfrm>
          </p:grpSpPr>
          <p:sp>
            <p:nvSpPr>
              <p:cNvPr id="144" name="Google Shape;144;g25206d29982_0_70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g25206d29982_0_70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g25206d29982_0_70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g25206d29982_0_70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g25206d29982_0_708"/>
            <p:cNvGrpSpPr/>
            <p:nvPr/>
          </p:nvGrpSpPr>
          <p:grpSpPr>
            <a:xfrm>
              <a:off x="371406" y="4099200"/>
              <a:ext cx="231622" cy="1044300"/>
              <a:chOff x="2688737" y="4091380"/>
              <a:chExt cx="231900" cy="1044300"/>
            </a:xfrm>
          </p:grpSpPr>
          <p:sp>
            <p:nvSpPr>
              <p:cNvPr id="149" name="Google Shape;149;g25206d29982_0_70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g25206d29982_0_70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g25206d29982_0_70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g25206d29982_0_708"/>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g25206d29982_0_70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g25206d29982_0_708"/>
            <p:cNvGrpSpPr/>
            <p:nvPr/>
          </p:nvGrpSpPr>
          <p:grpSpPr>
            <a:xfrm>
              <a:off x="742761" y="4309200"/>
              <a:ext cx="231622" cy="834300"/>
              <a:chOff x="2688737" y="4301380"/>
              <a:chExt cx="231900" cy="834300"/>
            </a:xfrm>
          </p:grpSpPr>
          <p:sp>
            <p:nvSpPr>
              <p:cNvPr id="155" name="Google Shape;155;g25206d29982_0_70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g25206d29982_0_70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g25206d29982_0_70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g25206d29982_0_70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g25206d29982_0_708"/>
            <p:cNvGrpSpPr/>
            <p:nvPr/>
          </p:nvGrpSpPr>
          <p:grpSpPr>
            <a:xfrm>
              <a:off x="1114115" y="4518900"/>
              <a:ext cx="231622" cy="624600"/>
              <a:chOff x="2688737" y="4511080"/>
              <a:chExt cx="231900" cy="624600"/>
            </a:xfrm>
          </p:grpSpPr>
          <p:sp>
            <p:nvSpPr>
              <p:cNvPr id="160" name="Google Shape;160;g25206d29982_0_70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25206d29982_0_70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25206d29982_0_70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g25206d29982_0_708"/>
            <p:cNvGrpSpPr/>
            <p:nvPr/>
          </p:nvGrpSpPr>
          <p:grpSpPr>
            <a:xfrm>
              <a:off x="1856753" y="4099200"/>
              <a:ext cx="231600" cy="1044300"/>
              <a:chOff x="1856753" y="4099200"/>
              <a:chExt cx="231600" cy="1044300"/>
            </a:xfrm>
          </p:grpSpPr>
          <p:sp>
            <p:nvSpPr>
              <p:cNvPr id="164" name="Google Shape;164;g25206d29982_0_708"/>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g25206d29982_0_708"/>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g25206d29982_0_708"/>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g25206d29982_0_708"/>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g25206d29982_0_70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g25206d29982_0_708"/>
            <p:cNvGrpSpPr/>
            <p:nvPr/>
          </p:nvGrpSpPr>
          <p:grpSpPr>
            <a:xfrm>
              <a:off x="2228107" y="4309200"/>
              <a:ext cx="231600" cy="834300"/>
              <a:chOff x="2228107" y="4309200"/>
              <a:chExt cx="231600" cy="834300"/>
            </a:xfrm>
          </p:grpSpPr>
          <p:sp>
            <p:nvSpPr>
              <p:cNvPr id="170" name="Google Shape;170;g25206d29982_0_708"/>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g25206d29982_0_708"/>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g25206d29982_0_708"/>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g25206d29982_0_708"/>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g25206d29982_0_708"/>
            <p:cNvGrpSpPr/>
            <p:nvPr/>
          </p:nvGrpSpPr>
          <p:grpSpPr>
            <a:xfrm>
              <a:off x="2599462" y="4518900"/>
              <a:ext cx="231600" cy="624600"/>
              <a:chOff x="2599462" y="4518900"/>
              <a:chExt cx="231600" cy="624600"/>
            </a:xfrm>
          </p:grpSpPr>
          <p:sp>
            <p:nvSpPr>
              <p:cNvPr id="175" name="Google Shape;175;g25206d29982_0_708"/>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g25206d29982_0_708"/>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g25206d29982_0_708"/>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g25206d29982_0_708"/>
            <p:cNvGrpSpPr/>
            <p:nvPr/>
          </p:nvGrpSpPr>
          <p:grpSpPr>
            <a:xfrm>
              <a:off x="3342171" y="4099200"/>
              <a:ext cx="231600" cy="1044300"/>
              <a:chOff x="3342171" y="4099200"/>
              <a:chExt cx="231600" cy="1044300"/>
            </a:xfrm>
          </p:grpSpPr>
          <p:sp>
            <p:nvSpPr>
              <p:cNvPr id="179" name="Google Shape;179;g25206d29982_0_708"/>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g25206d29982_0_708"/>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g25206d29982_0_708"/>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g25206d29982_0_708"/>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g25206d29982_0_708"/>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g25206d29982_0_708"/>
            <p:cNvGrpSpPr/>
            <p:nvPr/>
          </p:nvGrpSpPr>
          <p:grpSpPr>
            <a:xfrm>
              <a:off x="3713525" y="4309200"/>
              <a:ext cx="231600" cy="834300"/>
              <a:chOff x="3713525" y="4309200"/>
              <a:chExt cx="231600" cy="834300"/>
            </a:xfrm>
          </p:grpSpPr>
          <p:sp>
            <p:nvSpPr>
              <p:cNvPr id="185" name="Google Shape;185;g25206d29982_0_708"/>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g25206d29982_0_708"/>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g25206d29982_0_708"/>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g25206d29982_0_70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g25206d29982_0_708"/>
            <p:cNvGrpSpPr/>
            <p:nvPr/>
          </p:nvGrpSpPr>
          <p:grpSpPr>
            <a:xfrm>
              <a:off x="1485398" y="4309200"/>
              <a:ext cx="231600" cy="834300"/>
              <a:chOff x="1485398" y="4309200"/>
              <a:chExt cx="231600" cy="834300"/>
            </a:xfrm>
          </p:grpSpPr>
          <p:sp>
            <p:nvSpPr>
              <p:cNvPr id="190" name="Google Shape;190;g25206d29982_0_708"/>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g25206d29982_0_708"/>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g25206d29982_0_708"/>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g25206d29982_0_708"/>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g25206d29982_0_708"/>
            <p:cNvGrpSpPr/>
            <p:nvPr/>
          </p:nvGrpSpPr>
          <p:grpSpPr>
            <a:xfrm>
              <a:off x="4084879" y="4518900"/>
              <a:ext cx="231600" cy="624600"/>
              <a:chOff x="4084879" y="4518900"/>
              <a:chExt cx="231600" cy="624600"/>
            </a:xfrm>
          </p:grpSpPr>
          <p:sp>
            <p:nvSpPr>
              <p:cNvPr id="195" name="Google Shape;195;g25206d29982_0_708"/>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g25206d29982_0_708"/>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g25206d29982_0_708"/>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g25206d29982_0_708"/>
            <p:cNvGrpSpPr/>
            <p:nvPr/>
          </p:nvGrpSpPr>
          <p:grpSpPr>
            <a:xfrm>
              <a:off x="2970816" y="4309200"/>
              <a:ext cx="231600" cy="834300"/>
              <a:chOff x="2970816" y="4309200"/>
              <a:chExt cx="231600" cy="834300"/>
            </a:xfrm>
          </p:grpSpPr>
          <p:sp>
            <p:nvSpPr>
              <p:cNvPr id="199" name="Google Shape;199;g25206d29982_0_708"/>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g25206d29982_0_708"/>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g25206d29982_0_708"/>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g25206d29982_0_708"/>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g25206d29982_0_708"/>
            <p:cNvGrpSpPr/>
            <p:nvPr/>
          </p:nvGrpSpPr>
          <p:grpSpPr>
            <a:xfrm>
              <a:off x="4456234" y="4309200"/>
              <a:ext cx="231600" cy="834300"/>
              <a:chOff x="4456234" y="4309200"/>
              <a:chExt cx="231600" cy="834300"/>
            </a:xfrm>
          </p:grpSpPr>
          <p:sp>
            <p:nvSpPr>
              <p:cNvPr id="204" name="Google Shape;204;g25206d29982_0_708"/>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g25206d29982_0_708"/>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g25206d29982_0_708"/>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g25206d29982_0_708"/>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g25206d29982_0_708"/>
            <p:cNvGrpSpPr/>
            <p:nvPr/>
          </p:nvGrpSpPr>
          <p:grpSpPr>
            <a:xfrm>
              <a:off x="4827588" y="4099200"/>
              <a:ext cx="231600" cy="1044300"/>
              <a:chOff x="4827588" y="4099200"/>
              <a:chExt cx="231600" cy="1044300"/>
            </a:xfrm>
          </p:grpSpPr>
          <p:sp>
            <p:nvSpPr>
              <p:cNvPr id="209" name="Google Shape;209;g25206d29982_0_708"/>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g25206d29982_0_708"/>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g25206d29982_0_708"/>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g25206d29982_0_708"/>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g25206d29982_0_708"/>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g25206d29982_0_708"/>
            <p:cNvGrpSpPr/>
            <p:nvPr/>
          </p:nvGrpSpPr>
          <p:grpSpPr>
            <a:xfrm>
              <a:off x="5198943" y="4309200"/>
              <a:ext cx="231600" cy="834300"/>
              <a:chOff x="5198943" y="4309200"/>
              <a:chExt cx="231600" cy="834300"/>
            </a:xfrm>
          </p:grpSpPr>
          <p:sp>
            <p:nvSpPr>
              <p:cNvPr id="215" name="Google Shape;215;g25206d29982_0_708"/>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g25206d29982_0_708"/>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g25206d29982_0_708"/>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g25206d29982_0_70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g25206d29982_0_708"/>
            <p:cNvGrpSpPr/>
            <p:nvPr/>
          </p:nvGrpSpPr>
          <p:grpSpPr>
            <a:xfrm>
              <a:off x="5570297" y="4518900"/>
              <a:ext cx="231600" cy="624600"/>
              <a:chOff x="5570297" y="4518900"/>
              <a:chExt cx="231600" cy="624600"/>
            </a:xfrm>
          </p:grpSpPr>
          <p:sp>
            <p:nvSpPr>
              <p:cNvPr id="220" name="Google Shape;220;g25206d29982_0_708"/>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g25206d29982_0_708"/>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g25206d29982_0_708"/>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g25206d29982_0_708"/>
            <p:cNvGrpSpPr/>
            <p:nvPr/>
          </p:nvGrpSpPr>
          <p:grpSpPr>
            <a:xfrm>
              <a:off x="5941652" y="4309200"/>
              <a:ext cx="231600" cy="834300"/>
              <a:chOff x="5941652" y="4309200"/>
              <a:chExt cx="231600" cy="834300"/>
            </a:xfrm>
          </p:grpSpPr>
          <p:sp>
            <p:nvSpPr>
              <p:cNvPr id="224" name="Google Shape;224;g25206d29982_0_708"/>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g25206d29982_0_708"/>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g25206d29982_0_708"/>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g25206d29982_0_708"/>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g25206d29982_0_708"/>
            <p:cNvGrpSpPr/>
            <p:nvPr/>
          </p:nvGrpSpPr>
          <p:grpSpPr>
            <a:xfrm>
              <a:off x="6313006" y="4099200"/>
              <a:ext cx="231600" cy="1044300"/>
              <a:chOff x="6313006" y="4099200"/>
              <a:chExt cx="231600" cy="1044300"/>
            </a:xfrm>
          </p:grpSpPr>
          <p:sp>
            <p:nvSpPr>
              <p:cNvPr id="229" name="Google Shape;229;g25206d29982_0_708"/>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g25206d29982_0_708"/>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g25206d29982_0_708"/>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g25206d29982_0_708"/>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g25206d29982_0_708"/>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g25206d29982_0_708"/>
            <p:cNvGrpSpPr/>
            <p:nvPr/>
          </p:nvGrpSpPr>
          <p:grpSpPr>
            <a:xfrm>
              <a:off x="6684361" y="4309200"/>
              <a:ext cx="231600" cy="834300"/>
              <a:chOff x="6684361" y="4309200"/>
              <a:chExt cx="231600" cy="834300"/>
            </a:xfrm>
          </p:grpSpPr>
          <p:sp>
            <p:nvSpPr>
              <p:cNvPr id="235" name="Google Shape;235;g25206d29982_0_708"/>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g25206d29982_0_708"/>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g25206d29982_0_708"/>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g25206d29982_0_70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g25206d29982_0_708"/>
            <p:cNvGrpSpPr/>
            <p:nvPr/>
          </p:nvGrpSpPr>
          <p:grpSpPr>
            <a:xfrm>
              <a:off x="7055715" y="4518900"/>
              <a:ext cx="231600" cy="624600"/>
              <a:chOff x="7055715" y="4518900"/>
              <a:chExt cx="231600" cy="624600"/>
            </a:xfrm>
          </p:grpSpPr>
          <p:sp>
            <p:nvSpPr>
              <p:cNvPr id="240" name="Google Shape;240;g25206d29982_0_708"/>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g25206d29982_0_708"/>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g25206d29982_0_708"/>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g25206d29982_0_708"/>
            <p:cNvGrpSpPr/>
            <p:nvPr/>
          </p:nvGrpSpPr>
          <p:grpSpPr>
            <a:xfrm>
              <a:off x="7798424" y="4099200"/>
              <a:ext cx="231600" cy="1044300"/>
              <a:chOff x="7798424" y="4099200"/>
              <a:chExt cx="231600" cy="1044300"/>
            </a:xfrm>
          </p:grpSpPr>
          <p:sp>
            <p:nvSpPr>
              <p:cNvPr id="244" name="Google Shape;244;g25206d29982_0_708"/>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g25206d29982_0_708"/>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g25206d29982_0_708"/>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g25206d29982_0_708"/>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g25206d29982_0_70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g25206d29982_0_708"/>
            <p:cNvGrpSpPr/>
            <p:nvPr/>
          </p:nvGrpSpPr>
          <p:grpSpPr>
            <a:xfrm>
              <a:off x="8169779" y="4309200"/>
              <a:ext cx="231600" cy="834300"/>
              <a:chOff x="8169779" y="4309200"/>
              <a:chExt cx="231600" cy="834300"/>
            </a:xfrm>
          </p:grpSpPr>
          <p:sp>
            <p:nvSpPr>
              <p:cNvPr id="250" name="Google Shape;250;g25206d29982_0_708"/>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g25206d29982_0_708"/>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g25206d29982_0_708"/>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g25206d29982_0_708"/>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g25206d29982_0_708"/>
            <p:cNvGrpSpPr/>
            <p:nvPr/>
          </p:nvGrpSpPr>
          <p:grpSpPr>
            <a:xfrm>
              <a:off x="7427070" y="4309200"/>
              <a:ext cx="231600" cy="834300"/>
              <a:chOff x="7427070" y="4309200"/>
              <a:chExt cx="231600" cy="834300"/>
            </a:xfrm>
          </p:grpSpPr>
          <p:sp>
            <p:nvSpPr>
              <p:cNvPr id="255" name="Google Shape;255;g25206d29982_0_708"/>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g25206d29982_0_708"/>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g25206d29982_0_708"/>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g25206d29982_0_70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g25206d29982_0_708"/>
            <p:cNvGrpSpPr/>
            <p:nvPr/>
          </p:nvGrpSpPr>
          <p:grpSpPr>
            <a:xfrm>
              <a:off x="8541133" y="4518900"/>
              <a:ext cx="231600" cy="624600"/>
              <a:chOff x="8541133" y="4518900"/>
              <a:chExt cx="231600" cy="624600"/>
            </a:xfrm>
          </p:grpSpPr>
          <p:sp>
            <p:nvSpPr>
              <p:cNvPr id="260" name="Google Shape;260;g25206d29982_0_708"/>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g25206d29982_0_708"/>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g25206d29982_0_708"/>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g25206d29982_0_708"/>
            <p:cNvGrpSpPr/>
            <p:nvPr/>
          </p:nvGrpSpPr>
          <p:grpSpPr>
            <a:xfrm>
              <a:off x="8912488" y="4309200"/>
              <a:ext cx="231600" cy="834300"/>
              <a:chOff x="8912488" y="4309200"/>
              <a:chExt cx="231600" cy="834300"/>
            </a:xfrm>
          </p:grpSpPr>
          <p:sp>
            <p:nvSpPr>
              <p:cNvPr id="264" name="Google Shape;264;g25206d29982_0_708"/>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g25206d29982_0_708"/>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g25206d29982_0_708"/>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g25206d29982_0_708"/>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g25206d29982_0_708"/>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g25206d29982_0_708"/>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0" name="Google Shape;270;g25206d29982_0_70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25206d29982_0_83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g25206d29982_0_84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275" name="Google Shape;275;g25206d29982_0_840"/>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276" name="Google Shape;276;g25206d29982_0_84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g25206d29982_0_84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g25206d29982_0_84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9" name="Shape 279"/>
        <p:cNvGrpSpPr/>
        <p:nvPr/>
      </p:nvGrpSpPr>
      <p:grpSpPr>
        <a:xfrm>
          <a:off x="0" y="0"/>
          <a:ext cx="0" cy="0"/>
          <a:chOff x="0" y="0"/>
          <a:chExt cx="0" cy="0"/>
        </a:xfrm>
      </p:grpSpPr>
      <p:sp>
        <p:nvSpPr>
          <p:cNvPr id="280" name="Google Shape;280;g25206d29982_0_846"/>
          <p:cNvSpPr txBox="1"/>
          <p:nvPr>
            <p:ph type="title"/>
          </p:nvPr>
        </p:nvSpPr>
        <p:spPr>
          <a:xfrm>
            <a:off x="677334" y="1498604"/>
            <a:ext cx="3854400" cy="1278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2000"/>
              <a:buFont typeface="Trebuchet MS"/>
              <a:buNone/>
              <a:defRPr sz="2000"/>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281" name="Google Shape;281;g25206d29982_0_846"/>
          <p:cNvSpPr txBox="1"/>
          <p:nvPr>
            <p:ph idx="1" type="body"/>
          </p:nvPr>
        </p:nvSpPr>
        <p:spPr>
          <a:xfrm>
            <a:off x="4760461" y="514924"/>
            <a:ext cx="4513500" cy="55263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282" name="Google Shape;282;g25206d29982_0_846"/>
          <p:cNvSpPr txBox="1"/>
          <p:nvPr>
            <p:ph idx="2" type="body"/>
          </p:nvPr>
        </p:nvSpPr>
        <p:spPr>
          <a:xfrm>
            <a:off x="677334" y="2777069"/>
            <a:ext cx="3854400" cy="25845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1120"/>
              <a:buNone/>
              <a:defRPr sz="1400"/>
            </a:lvl2pPr>
            <a:lvl3pPr indent="-228600" lvl="2" marL="1371600" rtl="0" algn="l">
              <a:spcBef>
                <a:spcPts val="1000"/>
              </a:spcBef>
              <a:spcAft>
                <a:spcPts val="0"/>
              </a:spcAft>
              <a:buSzPts val="960"/>
              <a:buNone/>
              <a:defRPr sz="1200"/>
            </a:lvl3pPr>
            <a:lvl4pPr indent="-228600" lvl="3" marL="1828800" rtl="0" algn="l">
              <a:spcBef>
                <a:spcPts val="1000"/>
              </a:spcBef>
              <a:spcAft>
                <a:spcPts val="0"/>
              </a:spcAft>
              <a:buSzPts val="800"/>
              <a:buNone/>
              <a:defRPr sz="1000"/>
            </a:lvl4pPr>
            <a:lvl5pPr indent="-228600" lvl="4" marL="2286000" rtl="0" algn="l">
              <a:spcBef>
                <a:spcPts val="1000"/>
              </a:spcBef>
              <a:spcAft>
                <a:spcPts val="0"/>
              </a:spcAft>
              <a:buSzPts val="800"/>
              <a:buNone/>
              <a:defRPr sz="1000"/>
            </a:lvl5pPr>
            <a:lvl6pPr indent="-228600" lvl="5" marL="2743200" rtl="0" algn="l">
              <a:spcBef>
                <a:spcPts val="1000"/>
              </a:spcBef>
              <a:spcAft>
                <a:spcPts val="0"/>
              </a:spcAft>
              <a:buSzPts val="800"/>
              <a:buNone/>
              <a:defRPr sz="1000"/>
            </a:lvl6pPr>
            <a:lvl7pPr indent="-228600" lvl="6" marL="3200400" rtl="0" algn="l">
              <a:spcBef>
                <a:spcPts val="1000"/>
              </a:spcBef>
              <a:spcAft>
                <a:spcPts val="0"/>
              </a:spcAft>
              <a:buSzPts val="800"/>
              <a:buNone/>
              <a:defRPr sz="1000"/>
            </a:lvl7pPr>
            <a:lvl8pPr indent="-228600" lvl="7" marL="3657600" rtl="0" algn="l">
              <a:spcBef>
                <a:spcPts val="1000"/>
              </a:spcBef>
              <a:spcAft>
                <a:spcPts val="0"/>
              </a:spcAft>
              <a:buSzPts val="800"/>
              <a:buNone/>
              <a:defRPr sz="1000"/>
            </a:lvl8pPr>
            <a:lvl9pPr indent="-228600" lvl="8" marL="4114800" rtl="0" algn="l">
              <a:spcBef>
                <a:spcPts val="1000"/>
              </a:spcBef>
              <a:spcAft>
                <a:spcPts val="0"/>
              </a:spcAft>
              <a:buSzPts val="800"/>
              <a:buNone/>
              <a:defRPr sz="1000"/>
            </a:lvl9pPr>
          </a:lstStyle>
          <a:p/>
        </p:txBody>
      </p:sp>
      <p:sp>
        <p:nvSpPr>
          <p:cNvPr id="283" name="Google Shape;283;g25206d29982_0_84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4" name="Google Shape;284;g25206d29982_0_84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5" name="Google Shape;285;g25206d29982_0_84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g25206d29982_0_616"/>
          <p:cNvGrpSpPr/>
          <p:nvPr/>
        </p:nvGrpSpPr>
        <p:grpSpPr>
          <a:xfrm>
            <a:off x="195687" y="4541"/>
            <a:ext cx="1644245" cy="1846001"/>
            <a:chOff x="146769" y="3406"/>
            <a:chExt cx="1233215" cy="1384535"/>
          </a:xfrm>
        </p:grpSpPr>
        <p:grpSp>
          <p:nvGrpSpPr>
            <p:cNvPr id="51" name="Google Shape;51;g25206d29982_0_616"/>
            <p:cNvGrpSpPr/>
            <p:nvPr/>
          </p:nvGrpSpPr>
          <p:grpSpPr>
            <a:xfrm>
              <a:off x="1063183" y="3406"/>
              <a:ext cx="316800" cy="688513"/>
              <a:chOff x="1063183" y="3406"/>
              <a:chExt cx="316800" cy="688513"/>
            </a:xfrm>
          </p:grpSpPr>
          <p:sp>
            <p:nvSpPr>
              <p:cNvPr id="52" name="Google Shape;52;g25206d29982_0_616"/>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25206d29982_0_616"/>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g25206d29982_0_616"/>
            <p:cNvGrpSpPr/>
            <p:nvPr/>
          </p:nvGrpSpPr>
          <p:grpSpPr>
            <a:xfrm>
              <a:off x="604976" y="3406"/>
              <a:ext cx="316800" cy="1036524"/>
              <a:chOff x="604976" y="3406"/>
              <a:chExt cx="316800" cy="1036524"/>
            </a:xfrm>
          </p:grpSpPr>
          <p:sp>
            <p:nvSpPr>
              <p:cNvPr id="55" name="Google Shape;55;g25206d29982_0_616"/>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25206d29982_0_61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25206d29982_0_616"/>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g25206d29982_0_616"/>
            <p:cNvGrpSpPr/>
            <p:nvPr/>
          </p:nvGrpSpPr>
          <p:grpSpPr>
            <a:xfrm>
              <a:off x="146769" y="3406"/>
              <a:ext cx="316800" cy="1384535"/>
              <a:chOff x="146769" y="3406"/>
              <a:chExt cx="316800" cy="1384535"/>
            </a:xfrm>
          </p:grpSpPr>
          <p:sp>
            <p:nvSpPr>
              <p:cNvPr id="59" name="Google Shape;59;g25206d29982_0_616"/>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25206d29982_0_616"/>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g25206d29982_0_616"/>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25206d29982_0_616"/>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g25206d29982_0_616"/>
          <p:cNvGrpSpPr/>
          <p:nvPr/>
        </p:nvGrpSpPr>
        <p:grpSpPr>
          <a:xfrm>
            <a:off x="9033219" y="3871914"/>
            <a:ext cx="2914791" cy="2985925"/>
            <a:chOff x="6775084" y="2904008"/>
            <a:chExt cx="2186148" cy="2239500"/>
          </a:xfrm>
        </p:grpSpPr>
        <p:grpSp>
          <p:nvGrpSpPr>
            <p:cNvPr id="64" name="Google Shape;64;g25206d29982_0_616"/>
            <p:cNvGrpSpPr/>
            <p:nvPr/>
          </p:nvGrpSpPr>
          <p:grpSpPr>
            <a:xfrm>
              <a:off x="6775084" y="4253708"/>
              <a:ext cx="409500" cy="889800"/>
              <a:chOff x="6775084" y="4253708"/>
              <a:chExt cx="409500" cy="889800"/>
            </a:xfrm>
          </p:grpSpPr>
          <p:sp>
            <p:nvSpPr>
              <p:cNvPr id="65" name="Google Shape;65;g25206d29982_0_616"/>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25206d29982_0_61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g25206d29982_0_616"/>
            <p:cNvGrpSpPr/>
            <p:nvPr/>
          </p:nvGrpSpPr>
          <p:grpSpPr>
            <a:xfrm>
              <a:off x="7367299" y="3804008"/>
              <a:ext cx="409500" cy="1339500"/>
              <a:chOff x="7367299" y="3804008"/>
              <a:chExt cx="409500" cy="1339500"/>
            </a:xfrm>
          </p:grpSpPr>
          <p:sp>
            <p:nvSpPr>
              <p:cNvPr id="68" name="Google Shape;68;g25206d29982_0_616"/>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25206d29982_0_616"/>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25206d29982_0_616"/>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g25206d29982_0_616"/>
            <p:cNvGrpSpPr/>
            <p:nvPr/>
          </p:nvGrpSpPr>
          <p:grpSpPr>
            <a:xfrm>
              <a:off x="7959516" y="3354008"/>
              <a:ext cx="409500" cy="1789500"/>
              <a:chOff x="7959516" y="3354008"/>
              <a:chExt cx="409500" cy="1789500"/>
            </a:xfrm>
          </p:grpSpPr>
          <p:sp>
            <p:nvSpPr>
              <p:cNvPr id="72" name="Google Shape;72;g25206d29982_0_616"/>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25206d29982_0_616"/>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25206d29982_0_616"/>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25206d29982_0_616"/>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g25206d29982_0_616"/>
            <p:cNvGrpSpPr/>
            <p:nvPr/>
          </p:nvGrpSpPr>
          <p:grpSpPr>
            <a:xfrm>
              <a:off x="8551731" y="2904008"/>
              <a:ext cx="409500" cy="2239500"/>
              <a:chOff x="8551731" y="2904008"/>
              <a:chExt cx="409500" cy="2239500"/>
            </a:xfrm>
          </p:grpSpPr>
          <p:sp>
            <p:nvSpPr>
              <p:cNvPr id="77" name="Google Shape;77;g25206d29982_0_616"/>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25206d29982_0_616"/>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25206d29982_0_616"/>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25206d29982_0_616"/>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25206d29982_0_616"/>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g25206d29982_0_616"/>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3" name="Google Shape;83;g25206d29982_0_61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g25206d29982_0_651"/>
          <p:cNvGrpSpPr/>
          <p:nvPr/>
        </p:nvGrpSpPr>
        <p:grpSpPr>
          <a:xfrm>
            <a:off x="834621" y="399168"/>
            <a:ext cx="1332416" cy="1332416"/>
            <a:chOff x="348199" y="179450"/>
            <a:chExt cx="1116300" cy="1116300"/>
          </a:xfrm>
        </p:grpSpPr>
        <p:sp>
          <p:nvSpPr>
            <p:cNvPr id="86" name="Google Shape;86;g25206d29982_0_65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25206d29982_0_65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g25206d29982_0_651"/>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9" name="Google Shape;89;g25206d29982_0_651"/>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0" name="Google Shape;90;g25206d29982_0_65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25206d29982_0_658"/>
          <p:cNvGrpSpPr/>
          <p:nvPr/>
        </p:nvGrpSpPr>
        <p:grpSpPr>
          <a:xfrm>
            <a:off x="834621" y="399168"/>
            <a:ext cx="1332416" cy="1332416"/>
            <a:chOff x="348199" y="179450"/>
            <a:chExt cx="1116300" cy="1116300"/>
          </a:xfrm>
        </p:grpSpPr>
        <p:sp>
          <p:nvSpPr>
            <p:cNvPr id="93" name="Google Shape;93;g25206d29982_0_65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25206d29982_0_65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25206d29982_0_658"/>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6" name="Google Shape;96;g25206d29982_0_658"/>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7" name="Google Shape;97;g25206d29982_0_658"/>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25206d29982_0_65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25206d29982_0_666"/>
          <p:cNvGrpSpPr/>
          <p:nvPr/>
        </p:nvGrpSpPr>
        <p:grpSpPr>
          <a:xfrm>
            <a:off x="834621" y="399168"/>
            <a:ext cx="1332416" cy="1332416"/>
            <a:chOff x="348199" y="179450"/>
            <a:chExt cx="1116300" cy="1116300"/>
          </a:xfrm>
        </p:grpSpPr>
        <p:sp>
          <p:nvSpPr>
            <p:cNvPr id="101" name="Google Shape;101;g25206d29982_0_66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25206d29982_0_66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25206d29982_0_66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4" name="Google Shape;104;g25206d29982_0_66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25206d29982_0_672"/>
          <p:cNvGrpSpPr/>
          <p:nvPr/>
        </p:nvGrpSpPr>
        <p:grpSpPr>
          <a:xfrm>
            <a:off x="834621" y="399168"/>
            <a:ext cx="1332416" cy="1332416"/>
            <a:chOff x="348199" y="179450"/>
            <a:chExt cx="1116300" cy="1116300"/>
          </a:xfrm>
        </p:grpSpPr>
        <p:sp>
          <p:nvSpPr>
            <p:cNvPr id="107" name="Google Shape;107;g25206d29982_0_67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25206d29982_0_67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g25206d29982_0_672"/>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g25206d29982_0_672"/>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1" name="Google Shape;111;g25206d29982_0_67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25206d29982_0_679"/>
          <p:cNvGrpSpPr/>
          <p:nvPr/>
        </p:nvGrpSpPr>
        <p:grpSpPr>
          <a:xfrm>
            <a:off x="9155392" y="1742"/>
            <a:ext cx="3023192" cy="3468833"/>
            <a:chOff x="6790514" y="1306"/>
            <a:chExt cx="2267451" cy="2601690"/>
          </a:xfrm>
        </p:grpSpPr>
        <p:grpSp>
          <p:nvGrpSpPr>
            <p:cNvPr id="114" name="Google Shape;114;g25206d29982_0_679"/>
            <p:cNvGrpSpPr/>
            <p:nvPr/>
          </p:nvGrpSpPr>
          <p:grpSpPr>
            <a:xfrm>
              <a:off x="7067465" y="1306"/>
              <a:ext cx="1990500" cy="1990200"/>
              <a:chOff x="7067465" y="1306"/>
              <a:chExt cx="1990500" cy="1990200"/>
            </a:xfrm>
          </p:grpSpPr>
          <p:sp>
            <p:nvSpPr>
              <p:cNvPr id="115" name="Google Shape;115;g25206d29982_0_679"/>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25206d29982_0_679"/>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25206d29982_0_679"/>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g25206d29982_0_679"/>
            <p:cNvGrpSpPr/>
            <p:nvPr/>
          </p:nvGrpSpPr>
          <p:grpSpPr>
            <a:xfrm>
              <a:off x="8207126" y="1807996"/>
              <a:ext cx="795000" cy="795000"/>
              <a:chOff x="8207126" y="1807996"/>
              <a:chExt cx="795000" cy="795000"/>
            </a:xfrm>
          </p:grpSpPr>
          <p:sp>
            <p:nvSpPr>
              <p:cNvPr id="119" name="Google Shape;119;g25206d29982_0_679"/>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25206d29982_0_679"/>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25206d29982_0_679"/>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g25206d29982_0_679"/>
            <p:cNvGrpSpPr/>
            <p:nvPr/>
          </p:nvGrpSpPr>
          <p:grpSpPr>
            <a:xfrm>
              <a:off x="6790514" y="118857"/>
              <a:ext cx="548700" cy="548700"/>
              <a:chOff x="6790514" y="118857"/>
              <a:chExt cx="548700" cy="548700"/>
            </a:xfrm>
          </p:grpSpPr>
          <p:sp>
            <p:nvSpPr>
              <p:cNvPr id="123" name="Google Shape;123;g25206d29982_0_679"/>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25206d29982_0_679"/>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g25206d29982_0_679"/>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6" name="Google Shape;126;g25206d29982_0_67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25206d29982_0_694"/>
          <p:cNvGrpSpPr/>
          <p:nvPr/>
        </p:nvGrpSpPr>
        <p:grpSpPr>
          <a:xfrm>
            <a:off x="834621" y="399168"/>
            <a:ext cx="1332416" cy="1332416"/>
            <a:chOff x="348199" y="179450"/>
            <a:chExt cx="1116300" cy="1116300"/>
          </a:xfrm>
        </p:grpSpPr>
        <p:sp>
          <p:nvSpPr>
            <p:cNvPr id="129" name="Google Shape;129;g25206d29982_0_69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g25206d29982_0_6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g25206d29982_0_694"/>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2" name="Google Shape;132;g25206d29982_0_694"/>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3" name="Google Shape;133;g25206d29982_0_694"/>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4" name="Google Shape;134;g25206d29982_0_69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25206d29982_0_702"/>
          <p:cNvGrpSpPr/>
          <p:nvPr/>
        </p:nvGrpSpPr>
        <p:grpSpPr>
          <a:xfrm>
            <a:off x="951176" y="5129497"/>
            <a:ext cx="1100560" cy="1100560"/>
            <a:chOff x="348199" y="179450"/>
            <a:chExt cx="1116300" cy="1116300"/>
          </a:xfrm>
        </p:grpSpPr>
        <p:sp>
          <p:nvSpPr>
            <p:cNvPr id="137" name="Google Shape;137;g25206d29982_0_70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g25206d29982_0_7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g25206d29982_0_702"/>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0" name="Google Shape;140;g25206d29982_0_70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25206d29982_0_57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g25206d29982_0_57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g25206d29982_0_572"/>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5206d29982_0_286"/>
          <p:cNvSpPr txBox="1"/>
          <p:nvPr>
            <p:ph type="ctrTitle"/>
          </p:nvPr>
        </p:nvSpPr>
        <p:spPr>
          <a:xfrm>
            <a:off x="245850" y="1667725"/>
            <a:ext cx="7166100" cy="2479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1A202C"/>
              </a:buClr>
              <a:buSzPts val="4000"/>
              <a:buFont typeface="Arial"/>
              <a:buNone/>
            </a:pPr>
            <a:r>
              <a:rPr b="1" i="0" lang="en-IN" sz="4400">
                <a:solidFill>
                  <a:srgbClr val="BFBFBF"/>
                </a:solidFill>
                <a:latin typeface="Arial"/>
                <a:ea typeface="Arial"/>
                <a:cs typeface="Arial"/>
                <a:sym typeface="Arial"/>
              </a:rPr>
              <a:t>Storytelling Case Study: Airbnb, NYC</a:t>
            </a:r>
            <a:br>
              <a:rPr b="1" i="0" lang="en-IN" sz="4000">
                <a:solidFill>
                  <a:srgbClr val="BFBFBF"/>
                </a:solidFill>
                <a:latin typeface="Arial"/>
                <a:ea typeface="Arial"/>
                <a:cs typeface="Arial"/>
                <a:sym typeface="Arial"/>
              </a:rPr>
            </a:br>
            <a:endParaRPr sz="4000">
              <a:solidFill>
                <a:srgbClr val="BFBFBF"/>
              </a:solidFill>
            </a:endParaRPr>
          </a:p>
        </p:txBody>
      </p:sp>
      <p:sp>
        <p:nvSpPr>
          <p:cNvPr id="291" name="Google Shape;291;g25206d29982_0_286"/>
          <p:cNvSpPr txBox="1"/>
          <p:nvPr>
            <p:ph idx="1" type="subTitle"/>
          </p:nvPr>
        </p:nvSpPr>
        <p:spPr>
          <a:xfrm>
            <a:off x="304550" y="5674775"/>
            <a:ext cx="10473900" cy="154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IN" sz="2700" u="sng"/>
              <a:t>By : Sushma Mahagaonkar, Snehil Tiwari and Rahul Patra</a:t>
            </a:r>
            <a:endParaRPr b="1" sz="270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0"/>
          <p:cNvSpPr txBox="1"/>
          <p:nvPr>
            <p:ph type="title"/>
          </p:nvPr>
        </p:nvSpPr>
        <p:spPr>
          <a:xfrm>
            <a:off x="609150" y="440525"/>
            <a:ext cx="8489100" cy="594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2800"/>
              <a:buFont typeface="Trebuchet MS"/>
              <a:buNone/>
            </a:pPr>
            <a:r>
              <a:rPr lang="en-IN" sz="2760">
                <a:solidFill>
                  <a:srgbClr val="BFBFBF"/>
                </a:solidFill>
                <a:latin typeface="Arial"/>
                <a:ea typeface="Arial"/>
                <a:cs typeface="Arial"/>
                <a:sym typeface="Arial"/>
              </a:rPr>
              <a:t>Price variation with respect to Geography</a:t>
            </a:r>
            <a:endParaRPr sz="2760">
              <a:solidFill>
                <a:srgbClr val="BFBFBF"/>
              </a:solidFill>
              <a:latin typeface="Arial"/>
              <a:ea typeface="Arial"/>
              <a:cs typeface="Arial"/>
              <a:sym typeface="Arial"/>
            </a:endParaRPr>
          </a:p>
        </p:txBody>
      </p:sp>
      <p:sp>
        <p:nvSpPr>
          <p:cNvPr id="350" name="Google Shape;350;p10"/>
          <p:cNvSpPr txBox="1"/>
          <p:nvPr>
            <p:ph idx="4294967295" type="body"/>
          </p:nvPr>
        </p:nvSpPr>
        <p:spPr>
          <a:xfrm>
            <a:off x="456759" y="1583937"/>
            <a:ext cx="3854400" cy="3825600"/>
          </a:xfrm>
          <a:prstGeom prst="rect">
            <a:avLst/>
          </a:prstGeom>
          <a:noFill/>
          <a:ln>
            <a:noFill/>
          </a:ln>
        </p:spPr>
        <p:txBody>
          <a:bodyPr anchorCtr="0" anchor="t" bIns="45700" lIns="91425" spcFirstLastPara="1" rIns="91425" wrap="square" tIns="45700">
            <a:normAutofit lnSpcReduction="20000"/>
          </a:bodyPr>
          <a:lstStyle/>
          <a:p>
            <a:pPr indent="-285750" lvl="0" marL="285750" rtl="0" algn="just">
              <a:spcBef>
                <a:spcPts val="1000"/>
              </a:spcBef>
              <a:spcAft>
                <a:spcPts val="0"/>
              </a:spcAft>
              <a:buClr>
                <a:schemeClr val="lt1"/>
              </a:buClr>
              <a:buSzPts val="1440"/>
              <a:buFont typeface="Arial"/>
              <a:buChar char="•"/>
            </a:pPr>
            <a:r>
              <a:rPr lang="en-IN" sz="1600">
                <a:solidFill>
                  <a:schemeClr val="lt1"/>
                </a:solidFill>
              </a:rPr>
              <a:t>Airbnb has established a strong presence in Manhattan, Brooklyn, and Queens.</a:t>
            </a:r>
            <a:endParaRPr sz="1600">
              <a:solidFill>
                <a:schemeClr val="lt1"/>
              </a:solidFill>
            </a:endParaRPr>
          </a:p>
          <a:p>
            <a:pPr indent="-285750" lvl="0" marL="285750" rtl="0" algn="just">
              <a:spcBef>
                <a:spcPts val="1000"/>
              </a:spcBef>
              <a:spcAft>
                <a:spcPts val="0"/>
              </a:spcAft>
              <a:buClr>
                <a:schemeClr val="lt1"/>
              </a:buClr>
              <a:buSzPts val="1440"/>
              <a:buFont typeface="Arial"/>
              <a:buChar char="•"/>
            </a:pPr>
            <a:r>
              <a:rPr lang="en-IN" sz="1600">
                <a:solidFill>
                  <a:schemeClr val="lt1"/>
                </a:solidFill>
              </a:rPr>
              <a:t>The highest number of listings can be found in Manhattan and Brooklyn, which can be attributed to their high population density and status as major financial and tourism hubs within New York City.</a:t>
            </a:r>
            <a:endParaRPr sz="1600">
              <a:solidFill>
                <a:schemeClr val="lt1"/>
              </a:solidFill>
            </a:endParaRPr>
          </a:p>
          <a:p>
            <a:pPr indent="-285750" lvl="0" marL="285750" rtl="0" algn="just">
              <a:spcBef>
                <a:spcPts val="1000"/>
              </a:spcBef>
              <a:spcAft>
                <a:spcPts val="0"/>
              </a:spcAft>
              <a:buClr>
                <a:schemeClr val="lt1"/>
              </a:buClr>
              <a:buSzPts val="1440"/>
              <a:buFont typeface="Arial"/>
              <a:buChar char="•"/>
            </a:pPr>
            <a:r>
              <a:rPr lang="en-IN" sz="1600">
                <a:solidFill>
                  <a:schemeClr val="lt1"/>
                </a:solidFill>
              </a:rPr>
              <a:t>On the other hand, Staten Island has the fewest number of listings due to its lower population density and limited tourism destinations.</a:t>
            </a:r>
            <a:endParaRPr sz="1600">
              <a:solidFill>
                <a:schemeClr val="lt1"/>
              </a:solidFill>
            </a:endParaRPr>
          </a:p>
          <a:p>
            <a:pPr indent="-295910" lvl="0" marL="285750" rtl="0" algn="just">
              <a:spcBef>
                <a:spcPts val="1000"/>
              </a:spcBef>
              <a:spcAft>
                <a:spcPts val="0"/>
              </a:spcAft>
              <a:buClr>
                <a:schemeClr val="lt1"/>
              </a:buClr>
              <a:buSzPts val="1600"/>
              <a:buChar char="•"/>
            </a:pPr>
            <a:r>
              <a:t/>
            </a:r>
            <a:endParaRPr sz="1600">
              <a:solidFill>
                <a:schemeClr val="lt1"/>
              </a:solidFill>
            </a:endParaRPr>
          </a:p>
        </p:txBody>
      </p:sp>
      <p:pic>
        <p:nvPicPr>
          <p:cNvPr id="351" name="Google Shape;351;p10"/>
          <p:cNvPicPr preferRelativeResize="0"/>
          <p:nvPr/>
        </p:nvPicPr>
        <p:blipFill rotWithShape="1">
          <a:blip r:embed="rId3">
            <a:alphaModFix/>
          </a:blip>
          <a:srcRect b="0" l="0" r="0" t="0"/>
          <a:stretch/>
        </p:blipFill>
        <p:spPr>
          <a:xfrm>
            <a:off x="4983175" y="1171400"/>
            <a:ext cx="7045874" cy="5246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1"/>
          <p:cNvSpPr txBox="1"/>
          <p:nvPr>
            <p:ph type="title"/>
          </p:nvPr>
        </p:nvSpPr>
        <p:spPr>
          <a:xfrm>
            <a:off x="614825" y="696250"/>
            <a:ext cx="5314500" cy="5580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accent1"/>
              </a:buClr>
              <a:buSzPts val="2800"/>
              <a:buFont typeface="Trebuchet MS"/>
              <a:buNone/>
            </a:pPr>
            <a:r>
              <a:rPr lang="en-IN" sz="2760">
                <a:solidFill>
                  <a:srgbClr val="BFBFBF"/>
                </a:solidFill>
                <a:latin typeface="Arial"/>
                <a:ea typeface="Arial"/>
                <a:cs typeface="Arial"/>
                <a:sym typeface="Arial"/>
              </a:rPr>
              <a:t>Popular Neighborhoods</a:t>
            </a:r>
            <a:endParaRPr sz="2760">
              <a:solidFill>
                <a:srgbClr val="BFBFBF"/>
              </a:solidFill>
              <a:latin typeface="Arial"/>
              <a:ea typeface="Arial"/>
              <a:cs typeface="Arial"/>
              <a:sym typeface="Arial"/>
            </a:endParaRPr>
          </a:p>
        </p:txBody>
      </p:sp>
      <p:sp>
        <p:nvSpPr>
          <p:cNvPr id="357" name="Google Shape;357;p11"/>
          <p:cNvSpPr txBox="1"/>
          <p:nvPr>
            <p:ph idx="4294967295" type="body"/>
          </p:nvPr>
        </p:nvSpPr>
        <p:spPr>
          <a:xfrm>
            <a:off x="400784" y="1669078"/>
            <a:ext cx="3854400" cy="3692400"/>
          </a:xfrm>
          <a:prstGeom prst="rect">
            <a:avLst/>
          </a:prstGeom>
          <a:noFill/>
          <a:ln>
            <a:noFill/>
          </a:ln>
        </p:spPr>
        <p:txBody>
          <a:bodyPr anchorCtr="0" anchor="t" bIns="45700" lIns="91425" spcFirstLastPara="1" rIns="91425" wrap="square" tIns="45700">
            <a:normAutofit/>
          </a:bodyPr>
          <a:lstStyle/>
          <a:p>
            <a:pPr indent="-285750" lvl="0" marL="285750" marR="0" rtl="0" algn="just">
              <a:lnSpc>
                <a:spcPct val="115000"/>
              </a:lnSpc>
              <a:spcBef>
                <a:spcPts val="0"/>
              </a:spcBef>
              <a:spcAft>
                <a:spcPts val="0"/>
              </a:spcAft>
              <a:buClr>
                <a:schemeClr val="lt1"/>
              </a:buClr>
              <a:buSzPts val="1440"/>
              <a:buFont typeface="Arial"/>
              <a:buChar char="•"/>
            </a:pPr>
            <a:r>
              <a:rPr lang="en-IN" sz="1600">
                <a:solidFill>
                  <a:schemeClr val="lt1"/>
                </a:solidFill>
              </a:rPr>
              <a:t>We observe that Bedford-Stuyvesant in Brooklyn has the highest popularity, with a total of 1,10,352 reviews, followed by Williamsburg.</a:t>
            </a:r>
            <a:endParaRPr sz="1600">
              <a:solidFill>
                <a:schemeClr val="lt1"/>
              </a:solidFill>
            </a:endParaRPr>
          </a:p>
          <a:p>
            <a:pPr indent="-285750" lvl="0" marL="285750" marR="0" rtl="0" algn="just">
              <a:lnSpc>
                <a:spcPct val="115000"/>
              </a:lnSpc>
              <a:spcBef>
                <a:spcPts val="0"/>
              </a:spcBef>
              <a:spcAft>
                <a:spcPts val="0"/>
              </a:spcAft>
              <a:buClr>
                <a:schemeClr val="lt1"/>
              </a:buClr>
              <a:buSzPts val="1440"/>
              <a:buFont typeface="Arial"/>
              <a:buChar char="•"/>
            </a:pPr>
            <a:r>
              <a:rPr lang="en-IN" sz="1600">
                <a:solidFill>
                  <a:schemeClr val="lt1"/>
                </a:solidFill>
              </a:rPr>
              <a:t>Harlem in Manhattan has the highest number of reviews, closely followed by Hell's Kitchen.</a:t>
            </a:r>
            <a:endParaRPr sz="1600">
              <a:solidFill>
                <a:schemeClr val="lt1"/>
              </a:solidFill>
            </a:endParaRPr>
          </a:p>
          <a:p>
            <a:pPr indent="-285750" lvl="0" marL="285750" marR="0" rtl="0" algn="just">
              <a:lnSpc>
                <a:spcPct val="115000"/>
              </a:lnSpc>
              <a:spcBef>
                <a:spcPts val="0"/>
              </a:spcBef>
              <a:spcAft>
                <a:spcPts val="0"/>
              </a:spcAft>
              <a:buClr>
                <a:schemeClr val="lt1"/>
              </a:buClr>
              <a:buSzPts val="1440"/>
              <a:buFont typeface="Arial"/>
              <a:buChar char="•"/>
            </a:pPr>
            <a:r>
              <a:rPr lang="en-IN" sz="1600">
                <a:solidFill>
                  <a:schemeClr val="lt1"/>
                </a:solidFill>
              </a:rPr>
              <a:t>The abundance of customer reviews indicates a higher level of satisfaction in these neighborhoods.</a:t>
            </a:r>
            <a:endParaRPr sz="1600">
              <a:solidFill>
                <a:schemeClr val="lt1"/>
              </a:solidFill>
            </a:endParaRPr>
          </a:p>
          <a:p>
            <a:pPr indent="-204470" lvl="0" marL="285750" rtl="0" algn="l">
              <a:spcBef>
                <a:spcPts val="1000"/>
              </a:spcBef>
              <a:spcAft>
                <a:spcPts val="0"/>
              </a:spcAft>
              <a:buSzPts val="1280"/>
              <a:buFont typeface="Arial"/>
              <a:buNone/>
            </a:pPr>
            <a:r>
              <a:t/>
            </a:r>
            <a:endParaRPr sz="1600"/>
          </a:p>
        </p:txBody>
      </p:sp>
      <p:pic>
        <p:nvPicPr>
          <p:cNvPr id="358" name="Google Shape;358;p11"/>
          <p:cNvPicPr preferRelativeResize="0"/>
          <p:nvPr>
            <p:ph idx="1" type="body"/>
          </p:nvPr>
        </p:nvPicPr>
        <p:blipFill rotWithShape="1">
          <a:blip r:embed="rId3">
            <a:alphaModFix/>
          </a:blip>
          <a:srcRect b="0" l="0" r="0" t="0"/>
          <a:stretch/>
        </p:blipFill>
        <p:spPr>
          <a:xfrm>
            <a:off x="4742700" y="1669075"/>
            <a:ext cx="7305300" cy="465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
          <p:cNvSpPr txBox="1"/>
          <p:nvPr>
            <p:ph type="title"/>
          </p:nvPr>
        </p:nvSpPr>
        <p:spPr>
          <a:xfrm>
            <a:off x="1851500" y="1030300"/>
            <a:ext cx="8489100" cy="2484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sz="4400">
                <a:solidFill>
                  <a:srgbClr val="BFBFBF"/>
                </a:solidFill>
                <a:latin typeface="Arial"/>
                <a:ea typeface="Arial"/>
                <a:cs typeface="Arial"/>
                <a:sym typeface="Arial"/>
              </a:rPr>
              <a:t>Objective:</a:t>
            </a:r>
            <a:endParaRPr/>
          </a:p>
        </p:txBody>
      </p:sp>
      <p:sp>
        <p:nvSpPr>
          <p:cNvPr id="297" name="Google Shape;297;p2"/>
          <p:cNvSpPr txBox="1"/>
          <p:nvPr>
            <p:ph idx="1" type="body"/>
          </p:nvPr>
        </p:nvSpPr>
        <p:spPr>
          <a:xfrm>
            <a:off x="1851500" y="2032900"/>
            <a:ext cx="8489100" cy="1481700"/>
          </a:xfrm>
          <a:prstGeom prst="rect">
            <a:avLst/>
          </a:prstGeom>
          <a:noFill/>
          <a:ln>
            <a:noFill/>
          </a:ln>
        </p:spPr>
        <p:txBody>
          <a:bodyPr anchorCtr="0" anchor="t" bIns="45700" lIns="91425" spcFirstLastPara="1" rIns="91425" wrap="square" tIns="45700">
            <a:normAutofit fontScale="62500" lnSpcReduction="20000"/>
          </a:bodyPr>
          <a:lstStyle/>
          <a:p>
            <a:pPr indent="-296068" lvl="0" marL="457200" rtl="0" algn="l">
              <a:spcBef>
                <a:spcPts val="1000"/>
              </a:spcBef>
              <a:spcAft>
                <a:spcPts val="0"/>
              </a:spcAft>
              <a:buSzPct val="70833"/>
              <a:buChar char="●"/>
            </a:pPr>
            <a:r>
              <a:rPr lang="en-IN" sz="2400"/>
              <a:t>Airbnb operates as an online platform that enables individuals to rent out their unused accommodations.</a:t>
            </a:r>
            <a:endParaRPr sz="2400"/>
          </a:p>
          <a:p>
            <a:pPr indent="-296068" lvl="0" marL="457200" rtl="0" algn="l">
              <a:spcBef>
                <a:spcPts val="0"/>
              </a:spcBef>
              <a:spcAft>
                <a:spcPts val="0"/>
              </a:spcAft>
              <a:buSzPct val="70833"/>
              <a:buChar char="●"/>
            </a:pPr>
            <a:r>
              <a:rPr lang="en-IN" sz="2400"/>
              <a:t>The COVID-19 pandemic significantly impacted Airbnb's revenue, resulting in substantial losses.</a:t>
            </a:r>
            <a:endParaRPr sz="2400"/>
          </a:p>
          <a:p>
            <a:pPr indent="-296068" lvl="0" marL="457200" rtl="0" algn="l">
              <a:spcBef>
                <a:spcPts val="0"/>
              </a:spcBef>
              <a:spcAft>
                <a:spcPts val="0"/>
              </a:spcAft>
              <a:buSzPct val="70833"/>
              <a:buChar char="●"/>
            </a:pPr>
            <a:r>
              <a:rPr lang="en-IN" sz="2400"/>
              <a:t>As travel restrictions ease and people resume their travel plans, Airbnb is actively working to revive its business operations and ensure readiness to serve customers once again.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
          <p:cNvSpPr txBox="1"/>
          <p:nvPr>
            <p:ph type="title"/>
          </p:nvPr>
        </p:nvSpPr>
        <p:spPr>
          <a:xfrm>
            <a:off x="1851500" y="1030300"/>
            <a:ext cx="8489100" cy="2484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sz="4400">
                <a:solidFill>
                  <a:srgbClr val="BFBFBF"/>
                </a:solidFill>
                <a:latin typeface="Arial"/>
                <a:ea typeface="Arial"/>
                <a:cs typeface="Arial"/>
                <a:sym typeface="Arial"/>
              </a:rPr>
              <a:t>Background</a:t>
            </a:r>
            <a:endParaRPr b="1"/>
          </a:p>
        </p:txBody>
      </p:sp>
      <p:sp>
        <p:nvSpPr>
          <p:cNvPr id="303" name="Google Shape;303;p3"/>
          <p:cNvSpPr txBox="1"/>
          <p:nvPr>
            <p:ph idx="1" type="body"/>
          </p:nvPr>
        </p:nvSpPr>
        <p:spPr>
          <a:xfrm>
            <a:off x="1959700" y="2032900"/>
            <a:ext cx="8489100" cy="1481700"/>
          </a:xfrm>
          <a:prstGeom prst="rect">
            <a:avLst/>
          </a:prstGeom>
          <a:noFill/>
          <a:ln>
            <a:noFill/>
          </a:ln>
        </p:spPr>
        <p:txBody>
          <a:bodyPr anchorCtr="0" anchor="t" bIns="45700" lIns="91425" spcFirstLastPara="1" rIns="91425" wrap="square" tIns="45700">
            <a:normAutofit fontScale="77500" lnSpcReduction="20000"/>
          </a:bodyPr>
          <a:lstStyle/>
          <a:p>
            <a:pPr indent="-315468" lvl="0" marL="342900" rtl="0" algn="just">
              <a:spcBef>
                <a:spcPts val="0"/>
              </a:spcBef>
              <a:spcAft>
                <a:spcPts val="0"/>
              </a:spcAft>
              <a:buSzPct val="80000"/>
              <a:buChar char="●"/>
            </a:pPr>
            <a:r>
              <a:rPr lang="en-IN" sz="2400"/>
              <a:t>Over the recent months, Airbnb has faced a significant decrease in revenue.</a:t>
            </a:r>
            <a:endParaRPr sz="2400"/>
          </a:p>
          <a:p>
            <a:pPr indent="-315468" lvl="0" marL="342900" rtl="0" algn="just">
              <a:spcBef>
                <a:spcPts val="0"/>
              </a:spcBef>
              <a:spcAft>
                <a:spcPts val="0"/>
              </a:spcAft>
              <a:buSzPct val="80000"/>
              <a:buChar char="●"/>
            </a:pPr>
            <a:r>
              <a:rPr lang="en-IN" sz="2400"/>
              <a:t>With the easing of restrictions and the resurgence of travel, Airbnb is striving to be fully prepared for this transition.</a:t>
            </a:r>
            <a:endParaRPr sz="2400"/>
          </a:p>
          <a:p>
            <a:pPr indent="-315468" lvl="0" marL="342900" rtl="0" algn="just">
              <a:spcBef>
                <a:spcPts val="0"/>
              </a:spcBef>
              <a:spcAft>
                <a:spcPts val="0"/>
              </a:spcAft>
              <a:buSzPct val="80000"/>
              <a:buChar char="●"/>
            </a:pPr>
            <a:r>
              <a:rPr lang="en-IN" sz="2400"/>
              <a:t>To accomplish this, an analysis has been conducted on a dataset comprising diverse Airbnb listings in New York.</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
          <p:cNvSpPr txBox="1"/>
          <p:nvPr>
            <p:ph type="title"/>
          </p:nvPr>
        </p:nvSpPr>
        <p:spPr>
          <a:xfrm>
            <a:off x="1851500" y="1030300"/>
            <a:ext cx="8489100" cy="2484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sz="4400">
                <a:solidFill>
                  <a:srgbClr val="BFBFBF"/>
                </a:solidFill>
                <a:latin typeface="Arial"/>
                <a:ea typeface="Arial"/>
                <a:cs typeface="Arial"/>
                <a:sym typeface="Arial"/>
              </a:rPr>
              <a:t>Data Preparation</a:t>
            </a:r>
            <a:r>
              <a:rPr b="1" lang="en-IN"/>
              <a:t>	</a:t>
            </a:r>
            <a:endParaRPr b="1"/>
          </a:p>
        </p:txBody>
      </p:sp>
      <p:sp>
        <p:nvSpPr>
          <p:cNvPr id="309" name="Google Shape;309;p4"/>
          <p:cNvSpPr txBox="1"/>
          <p:nvPr>
            <p:ph idx="1" type="body"/>
          </p:nvPr>
        </p:nvSpPr>
        <p:spPr>
          <a:xfrm>
            <a:off x="1851450" y="2931050"/>
            <a:ext cx="8489100" cy="1481700"/>
          </a:xfrm>
          <a:prstGeom prst="rect">
            <a:avLst/>
          </a:prstGeom>
          <a:noFill/>
          <a:ln>
            <a:noFill/>
          </a:ln>
        </p:spPr>
        <p:txBody>
          <a:bodyPr anchorCtr="0" anchor="t" bIns="45700" lIns="91425" spcFirstLastPara="1" rIns="91425" wrap="square" tIns="45700">
            <a:normAutofit fontScale="70000" lnSpcReduction="10000"/>
          </a:bodyPr>
          <a:lstStyle/>
          <a:p>
            <a:pPr indent="-306324" lvl="0" marL="342900" rtl="0" algn="just">
              <a:spcBef>
                <a:spcPts val="1000"/>
              </a:spcBef>
              <a:spcAft>
                <a:spcPts val="0"/>
              </a:spcAft>
              <a:buSzPct val="80000"/>
              <a:buChar char="●"/>
            </a:pPr>
            <a:r>
              <a:rPr lang="en-IN" sz="2400"/>
              <a:t>The data was cleaned to eliminate any missing values and duplicate entries.</a:t>
            </a:r>
            <a:endParaRPr sz="2400"/>
          </a:p>
          <a:p>
            <a:pPr indent="-306324" lvl="0" marL="342900" rtl="0" algn="just">
              <a:spcBef>
                <a:spcPts val="1000"/>
              </a:spcBef>
              <a:spcAft>
                <a:spcPts val="0"/>
              </a:spcAft>
              <a:buSzPct val="80000"/>
              <a:buChar char="●"/>
            </a:pPr>
            <a:r>
              <a:rPr lang="en-IN" sz="2400"/>
              <a:t>Insignificant columns were removed from the dataset to streamline the analysis.</a:t>
            </a:r>
            <a:endParaRPr sz="2400"/>
          </a:p>
          <a:p>
            <a:pPr indent="-306324" lvl="0" marL="342900" rtl="0" algn="just">
              <a:spcBef>
                <a:spcPts val="1000"/>
              </a:spcBef>
              <a:spcAft>
                <a:spcPts val="0"/>
              </a:spcAft>
              <a:buSzPct val="80000"/>
              <a:buChar char="●"/>
            </a:pPr>
            <a:r>
              <a:rPr lang="en-IN" sz="2400"/>
              <a:t>Outliers were identified and dealt with appropriately to ensure data reliability and validity.</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
          <p:cNvSpPr txBox="1"/>
          <p:nvPr>
            <p:ph type="title"/>
          </p:nvPr>
        </p:nvSpPr>
        <p:spPr>
          <a:xfrm>
            <a:off x="576975" y="564000"/>
            <a:ext cx="10502100" cy="594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2400"/>
              <a:buFont typeface="Trebuchet MS"/>
              <a:buNone/>
            </a:pPr>
            <a:r>
              <a:rPr lang="en-IN" sz="3400">
                <a:solidFill>
                  <a:srgbClr val="BFBFBF"/>
                </a:solidFill>
                <a:latin typeface="Arial"/>
                <a:ea typeface="Arial"/>
                <a:cs typeface="Arial"/>
                <a:sym typeface="Arial"/>
              </a:rPr>
              <a:t>Room type with respect to Neighbourhood group</a:t>
            </a:r>
            <a:endParaRPr sz="3400">
              <a:solidFill>
                <a:srgbClr val="BFBFBF"/>
              </a:solidFill>
              <a:latin typeface="Arial"/>
              <a:ea typeface="Arial"/>
              <a:cs typeface="Arial"/>
              <a:sym typeface="Arial"/>
            </a:endParaRPr>
          </a:p>
        </p:txBody>
      </p:sp>
      <p:pic>
        <p:nvPicPr>
          <p:cNvPr id="315" name="Google Shape;315;p5"/>
          <p:cNvPicPr preferRelativeResize="0"/>
          <p:nvPr>
            <p:ph idx="1" type="body"/>
          </p:nvPr>
        </p:nvPicPr>
        <p:blipFill rotWithShape="1">
          <a:blip r:embed="rId3">
            <a:alphaModFix/>
          </a:blip>
          <a:srcRect b="0" l="0" r="0" t="0"/>
          <a:stretch/>
        </p:blipFill>
        <p:spPr>
          <a:xfrm>
            <a:off x="4742725" y="1430775"/>
            <a:ext cx="7329300" cy="3571200"/>
          </a:xfrm>
          <a:prstGeom prst="rect">
            <a:avLst/>
          </a:prstGeom>
          <a:noFill/>
          <a:ln>
            <a:noFill/>
          </a:ln>
        </p:spPr>
      </p:pic>
      <p:sp>
        <p:nvSpPr>
          <p:cNvPr id="316" name="Google Shape;316;p5"/>
          <p:cNvSpPr txBox="1"/>
          <p:nvPr>
            <p:ph idx="4294967295" type="body"/>
          </p:nvPr>
        </p:nvSpPr>
        <p:spPr>
          <a:xfrm>
            <a:off x="677334" y="1526959"/>
            <a:ext cx="3854528" cy="4012707"/>
          </a:xfrm>
          <a:prstGeom prst="rect">
            <a:avLst/>
          </a:prstGeom>
          <a:noFill/>
          <a:ln>
            <a:noFill/>
          </a:ln>
        </p:spPr>
        <p:txBody>
          <a:bodyPr anchorCtr="0" anchor="t" bIns="45700" lIns="91425" spcFirstLastPara="1" rIns="91425" wrap="square" tIns="45700">
            <a:normAutofit fontScale="62500" lnSpcReduction="20000"/>
          </a:bodyPr>
          <a:lstStyle/>
          <a:p>
            <a:pPr indent="-297180" lvl="0" marL="342900" marR="0" rtl="0" algn="just">
              <a:lnSpc>
                <a:spcPct val="115000"/>
              </a:lnSpc>
              <a:spcBef>
                <a:spcPts val="0"/>
              </a:spcBef>
              <a:spcAft>
                <a:spcPts val="0"/>
              </a:spcAft>
              <a:buClr>
                <a:schemeClr val="lt1"/>
              </a:buClr>
              <a:buSzPct val="80000"/>
              <a:buChar char="●"/>
            </a:pPr>
            <a:r>
              <a:rPr lang="en-IN" sz="2400">
                <a:solidFill>
                  <a:schemeClr val="lt1"/>
                </a:solidFill>
              </a:rPr>
              <a:t>Among the neighbourhood groups, Manhattan and Brooklyn emerge as the top choices, with a high preference for booking the entire home or a private room.</a:t>
            </a:r>
            <a:endParaRPr sz="2400">
              <a:solidFill>
                <a:schemeClr val="lt1"/>
              </a:solidFill>
            </a:endParaRPr>
          </a:p>
          <a:p>
            <a:pPr indent="-297180" lvl="0" marL="342900" marR="0" rtl="0" algn="just">
              <a:lnSpc>
                <a:spcPct val="115000"/>
              </a:lnSpc>
              <a:spcBef>
                <a:spcPts val="0"/>
              </a:spcBef>
              <a:spcAft>
                <a:spcPts val="0"/>
              </a:spcAft>
              <a:buClr>
                <a:schemeClr val="lt1"/>
              </a:buClr>
              <a:buSzPct val="80000"/>
              <a:buChar char="●"/>
            </a:pPr>
            <a:r>
              <a:rPr lang="en-IN" sz="2400">
                <a:solidFill>
                  <a:schemeClr val="lt1"/>
                </a:solidFill>
              </a:rPr>
              <a:t>Manhattan boasts the highest number of home/apt properties, accounting for approximately 60.93% of the total listed properties.</a:t>
            </a:r>
            <a:endParaRPr sz="2400">
              <a:solidFill>
                <a:schemeClr val="lt1"/>
              </a:solidFill>
            </a:endParaRPr>
          </a:p>
          <a:p>
            <a:pPr indent="-297180" lvl="0" marL="342900" marR="0" rtl="0" algn="just">
              <a:lnSpc>
                <a:spcPct val="115000"/>
              </a:lnSpc>
              <a:spcBef>
                <a:spcPts val="0"/>
              </a:spcBef>
              <a:spcAft>
                <a:spcPts val="0"/>
              </a:spcAft>
              <a:buClr>
                <a:schemeClr val="lt1"/>
              </a:buClr>
              <a:buSzPct val="80000"/>
              <a:buChar char="●"/>
            </a:pPr>
            <a:r>
              <a:rPr lang="en-IN" sz="2400">
                <a:solidFill>
                  <a:schemeClr val="lt1"/>
                </a:solidFill>
              </a:rPr>
              <a:t>The Bronx offers the highest percentage of private rooms, with around 59.76% of the total listed properties falling into this category.</a:t>
            </a:r>
            <a:endParaRPr sz="2400">
              <a:solidFill>
                <a:schemeClr val="lt1"/>
              </a:solidFill>
            </a:endParaRPr>
          </a:p>
          <a:p>
            <a:pPr indent="-297180" lvl="0" marL="342900" marR="0" rtl="0" algn="just">
              <a:lnSpc>
                <a:spcPct val="115000"/>
              </a:lnSpc>
              <a:spcBef>
                <a:spcPts val="0"/>
              </a:spcBef>
              <a:spcAft>
                <a:spcPts val="0"/>
              </a:spcAft>
              <a:buClr>
                <a:schemeClr val="lt1"/>
              </a:buClr>
              <a:buSzPct val="80000"/>
              <a:buChar char="●"/>
            </a:pPr>
            <a:r>
              <a:rPr lang="en-IN" sz="2400">
                <a:solidFill>
                  <a:schemeClr val="lt1"/>
                </a:solidFill>
              </a:rPr>
              <a:t>Shared rooms are relatively scarce across all neighbourhood groups, indicating a limited availability of this accommodation type.</a:t>
            </a:r>
            <a:endParaRPr sz="24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
          <p:cNvSpPr txBox="1"/>
          <p:nvPr>
            <p:ph type="title"/>
          </p:nvPr>
        </p:nvSpPr>
        <p:spPr>
          <a:xfrm>
            <a:off x="422000" y="284000"/>
            <a:ext cx="9743400" cy="6300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accent1"/>
              </a:buClr>
              <a:buSzPct val="70588"/>
              <a:buFont typeface="Trebuchet MS"/>
              <a:buNone/>
            </a:pPr>
            <a:r>
              <a:rPr lang="en-IN" sz="3400">
                <a:solidFill>
                  <a:srgbClr val="BFBFBF"/>
                </a:solidFill>
                <a:latin typeface="Arial"/>
                <a:ea typeface="Arial"/>
                <a:cs typeface="Arial"/>
                <a:sym typeface="Arial"/>
              </a:rPr>
              <a:t>Customer Booking with respect to minimum nights</a:t>
            </a:r>
            <a:endParaRPr b="1" sz="2400"/>
          </a:p>
        </p:txBody>
      </p:sp>
      <p:sp>
        <p:nvSpPr>
          <p:cNvPr id="322" name="Google Shape;322;p6"/>
          <p:cNvSpPr txBox="1"/>
          <p:nvPr>
            <p:ph idx="4294967295" type="body"/>
          </p:nvPr>
        </p:nvSpPr>
        <p:spPr>
          <a:xfrm>
            <a:off x="407291" y="1223074"/>
            <a:ext cx="4230000" cy="4683000"/>
          </a:xfrm>
          <a:prstGeom prst="rect">
            <a:avLst/>
          </a:prstGeom>
          <a:noFill/>
          <a:ln>
            <a:noFill/>
          </a:ln>
        </p:spPr>
        <p:txBody>
          <a:bodyPr anchorCtr="0" anchor="t" bIns="45700" lIns="91425" spcFirstLastPara="1" rIns="91425" wrap="square" tIns="45700">
            <a:noAutofit/>
          </a:bodyPr>
          <a:lstStyle/>
          <a:p>
            <a:pPr indent="-292100" lvl="0" marL="342900" marR="0" rtl="0" algn="just">
              <a:lnSpc>
                <a:spcPct val="115000"/>
              </a:lnSpc>
              <a:spcBef>
                <a:spcPts val="0"/>
              </a:spcBef>
              <a:spcAft>
                <a:spcPts val="0"/>
              </a:spcAft>
              <a:buClr>
                <a:schemeClr val="lt1"/>
              </a:buClr>
              <a:buSzPts val="1120"/>
              <a:buChar char="●"/>
            </a:pPr>
            <a:r>
              <a:rPr lang="en-IN" sz="1600">
                <a:solidFill>
                  <a:schemeClr val="lt1"/>
                </a:solidFill>
              </a:rPr>
              <a:t>The listings with Minimum nights 1-5 have the most number of bookings. We can see a prominent spike in 30 days, this would be because customers would rent out on a monthly basis. </a:t>
            </a:r>
            <a:endParaRPr sz="1600">
              <a:solidFill>
                <a:schemeClr val="lt1"/>
              </a:solidFill>
            </a:endParaRPr>
          </a:p>
          <a:p>
            <a:pPr indent="-292100" lvl="0" marL="342900" marR="0" rtl="0" algn="just">
              <a:lnSpc>
                <a:spcPct val="115000"/>
              </a:lnSpc>
              <a:spcBef>
                <a:spcPts val="0"/>
              </a:spcBef>
              <a:spcAft>
                <a:spcPts val="0"/>
              </a:spcAft>
              <a:buClr>
                <a:schemeClr val="lt1"/>
              </a:buClr>
              <a:buSzPts val="1120"/>
              <a:buChar char="●"/>
            </a:pPr>
            <a:r>
              <a:rPr lang="en-IN" sz="1600">
                <a:solidFill>
                  <a:schemeClr val="lt1"/>
                </a:solidFill>
              </a:rPr>
              <a:t>After 30 days, we can also see small spikes, this can also be explained by the monthly rent taking trend.</a:t>
            </a:r>
            <a:endParaRPr sz="1600">
              <a:solidFill>
                <a:schemeClr val="lt1"/>
              </a:solidFill>
            </a:endParaRPr>
          </a:p>
          <a:p>
            <a:pPr indent="-292100" lvl="0" marL="342900" marR="0" rtl="0" algn="just">
              <a:lnSpc>
                <a:spcPct val="115000"/>
              </a:lnSpc>
              <a:spcBef>
                <a:spcPts val="0"/>
              </a:spcBef>
              <a:spcAft>
                <a:spcPts val="0"/>
              </a:spcAft>
              <a:buClr>
                <a:schemeClr val="lt1"/>
              </a:buClr>
              <a:buSzPts val="1120"/>
              <a:buChar char="●"/>
            </a:pPr>
            <a:r>
              <a:rPr lang="en-IN" sz="1600">
                <a:solidFill>
                  <a:schemeClr val="lt1"/>
                </a:solidFill>
              </a:rPr>
              <a:t>Manhattan &amp;Queens have higher number of 30 day bookings compared to the others. The reason could be either tourists booking long stays or mid-level employees who opt for budget bookings due company visits</a:t>
            </a:r>
            <a:endParaRPr sz="1600">
              <a:solidFill>
                <a:schemeClr val="lt1"/>
              </a:solidFill>
            </a:endParaRPr>
          </a:p>
        </p:txBody>
      </p:sp>
      <p:pic>
        <p:nvPicPr>
          <p:cNvPr id="323" name="Google Shape;323;p6"/>
          <p:cNvPicPr preferRelativeResize="0"/>
          <p:nvPr/>
        </p:nvPicPr>
        <p:blipFill rotWithShape="1">
          <a:blip r:embed="rId3">
            <a:alphaModFix/>
          </a:blip>
          <a:srcRect b="0" l="0" r="0" t="0"/>
          <a:stretch/>
        </p:blipFill>
        <p:spPr>
          <a:xfrm>
            <a:off x="4911025" y="1027575"/>
            <a:ext cx="7209874" cy="5628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7"/>
          <p:cNvSpPr txBox="1"/>
          <p:nvPr>
            <p:ph type="title"/>
          </p:nvPr>
        </p:nvSpPr>
        <p:spPr>
          <a:xfrm>
            <a:off x="31900" y="479850"/>
            <a:ext cx="7356000" cy="606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2400"/>
              <a:buFont typeface="Trebuchet MS"/>
              <a:buNone/>
            </a:pPr>
            <a:r>
              <a:rPr lang="en-IN" sz="3400">
                <a:solidFill>
                  <a:srgbClr val="BFBFBF"/>
                </a:solidFill>
                <a:latin typeface="Arial"/>
                <a:ea typeface="Arial"/>
                <a:cs typeface="Arial"/>
                <a:sym typeface="Arial"/>
              </a:rPr>
              <a:t>Neighbourhood vs Availability</a:t>
            </a:r>
            <a:endParaRPr sz="3400">
              <a:solidFill>
                <a:srgbClr val="BFBFBF"/>
              </a:solidFill>
              <a:latin typeface="Arial"/>
              <a:ea typeface="Arial"/>
              <a:cs typeface="Arial"/>
              <a:sym typeface="Arial"/>
            </a:endParaRPr>
          </a:p>
        </p:txBody>
      </p:sp>
      <p:pic>
        <p:nvPicPr>
          <p:cNvPr id="329" name="Google Shape;329;p7"/>
          <p:cNvPicPr preferRelativeResize="0"/>
          <p:nvPr>
            <p:ph idx="1" type="body"/>
          </p:nvPr>
        </p:nvPicPr>
        <p:blipFill rotWithShape="1">
          <a:blip r:embed="rId3">
            <a:alphaModFix/>
          </a:blip>
          <a:srcRect b="0" l="0" r="0" t="0"/>
          <a:stretch/>
        </p:blipFill>
        <p:spPr>
          <a:xfrm>
            <a:off x="4598425" y="1314450"/>
            <a:ext cx="7413600" cy="4392300"/>
          </a:xfrm>
          <a:prstGeom prst="rect">
            <a:avLst/>
          </a:prstGeom>
          <a:noFill/>
          <a:ln>
            <a:noFill/>
          </a:ln>
        </p:spPr>
      </p:pic>
      <p:sp>
        <p:nvSpPr>
          <p:cNvPr id="330" name="Google Shape;330;p7"/>
          <p:cNvSpPr txBox="1"/>
          <p:nvPr>
            <p:ph idx="4294967295" type="body"/>
          </p:nvPr>
        </p:nvSpPr>
        <p:spPr>
          <a:xfrm>
            <a:off x="348500" y="1314453"/>
            <a:ext cx="3854400" cy="3745800"/>
          </a:xfrm>
          <a:prstGeom prst="rect">
            <a:avLst/>
          </a:prstGeom>
          <a:noFill/>
          <a:ln>
            <a:noFill/>
          </a:ln>
        </p:spPr>
        <p:txBody>
          <a:bodyPr anchorCtr="0" anchor="t" bIns="45700" lIns="91425" spcFirstLastPara="1" rIns="91425" wrap="square" tIns="45700">
            <a:noAutofit/>
          </a:bodyPr>
          <a:lstStyle/>
          <a:p>
            <a:pPr indent="-279400" lvl="0" marL="342900" marR="0" rtl="0" algn="just">
              <a:lnSpc>
                <a:spcPct val="115000"/>
              </a:lnSpc>
              <a:spcBef>
                <a:spcPts val="0"/>
              </a:spcBef>
              <a:spcAft>
                <a:spcPts val="0"/>
              </a:spcAft>
              <a:buClr>
                <a:schemeClr val="lt1"/>
              </a:buClr>
              <a:buSzPts val="920"/>
              <a:buChar char="●"/>
            </a:pPr>
            <a:r>
              <a:rPr lang="en-IN" sz="1400">
                <a:solidFill>
                  <a:schemeClr val="lt1"/>
                </a:solidFill>
              </a:rPr>
              <a:t>The analysis revealed that listings with a minimum stay of 1-5 nights received the highest number of bookings. A significant spike in bookings for 30-day stays was observed, indicating a preference for monthly rentals among customers. </a:t>
            </a:r>
            <a:endParaRPr sz="1400">
              <a:solidFill>
                <a:schemeClr val="lt1"/>
              </a:solidFill>
            </a:endParaRPr>
          </a:p>
          <a:p>
            <a:pPr indent="-279400" lvl="0" marL="342900" marR="0" rtl="0" algn="just">
              <a:lnSpc>
                <a:spcPct val="115000"/>
              </a:lnSpc>
              <a:spcBef>
                <a:spcPts val="0"/>
              </a:spcBef>
              <a:spcAft>
                <a:spcPts val="0"/>
              </a:spcAft>
              <a:buClr>
                <a:schemeClr val="lt1"/>
              </a:buClr>
              <a:buSzPts val="920"/>
              <a:buChar char="●"/>
            </a:pPr>
            <a:r>
              <a:rPr lang="en-IN" sz="1400">
                <a:solidFill>
                  <a:schemeClr val="lt1"/>
                </a:solidFill>
              </a:rPr>
              <a:t>Additionally, smaller spikes beyond 30 days were observed, which can be attributed to the trend of monthly rentals.</a:t>
            </a:r>
            <a:endParaRPr sz="1400">
              <a:solidFill>
                <a:schemeClr val="lt1"/>
              </a:solidFill>
            </a:endParaRPr>
          </a:p>
          <a:p>
            <a:pPr indent="-279400" lvl="0" marL="342900" marR="0" rtl="0" algn="just">
              <a:lnSpc>
                <a:spcPct val="115000"/>
              </a:lnSpc>
              <a:spcBef>
                <a:spcPts val="0"/>
              </a:spcBef>
              <a:spcAft>
                <a:spcPts val="0"/>
              </a:spcAft>
              <a:buClr>
                <a:schemeClr val="lt1"/>
              </a:buClr>
              <a:buSzPts val="920"/>
              <a:buChar char="●"/>
            </a:pPr>
            <a:r>
              <a:rPr lang="en-IN" sz="1400">
                <a:solidFill>
                  <a:schemeClr val="lt1"/>
                </a:solidFill>
              </a:rPr>
              <a:t>In terms of specific neighbourhoods, Manhattan and Queens had a higher number of 30-day bookings compared to other areas. This can be attributed to either tourists opting for longer stays or mid-level employees seeking budget-friendly accommodations for company visits.</a:t>
            </a:r>
            <a:endParaRPr sz="1400">
              <a:solidFill>
                <a:schemeClr val="lt1"/>
              </a:solidFill>
            </a:endParaRPr>
          </a:p>
          <a:p>
            <a:pPr indent="-309880" lvl="0" marL="342900" marR="0" rtl="0" algn="just">
              <a:lnSpc>
                <a:spcPct val="115000"/>
              </a:lnSpc>
              <a:spcBef>
                <a:spcPts val="0"/>
              </a:spcBef>
              <a:spcAft>
                <a:spcPts val="0"/>
              </a:spcAft>
              <a:buClr>
                <a:schemeClr val="lt1"/>
              </a:buClr>
              <a:buSzPts val="1400"/>
              <a:buChar char="●"/>
            </a:pPr>
            <a:r>
              <a:t/>
            </a:r>
            <a:endParaRPr sz="14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8"/>
          <p:cNvSpPr txBox="1"/>
          <p:nvPr>
            <p:ph type="title"/>
          </p:nvPr>
        </p:nvSpPr>
        <p:spPr>
          <a:xfrm>
            <a:off x="172100" y="660050"/>
            <a:ext cx="7076700" cy="3294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accent1"/>
              </a:buClr>
              <a:buSzPct val="70588"/>
              <a:buFont typeface="Trebuchet MS"/>
              <a:buNone/>
            </a:pPr>
            <a:r>
              <a:rPr lang="en-IN" sz="3400">
                <a:solidFill>
                  <a:srgbClr val="BFBFBF"/>
                </a:solidFill>
                <a:latin typeface="Arial"/>
                <a:ea typeface="Arial"/>
                <a:cs typeface="Arial"/>
                <a:sym typeface="Arial"/>
              </a:rPr>
              <a:t>Price range preferred by Customers</a:t>
            </a:r>
            <a:endParaRPr sz="3400">
              <a:solidFill>
                <a:srgbClr val="BFBFBF"/>
              </a:solidFill>
              <a:latin typeface="Arial"/>
              <a:ea typeface="Arial"/>
              <a:cs typeface="Arial"/>
              <a:sym typeface="Arial"/>
            </a:endParaRPr>
          </a:p>
        </p:txBody>
      </p:sp>
      <p:pic>
        <p:nvPicPr>
          <p:cNvPr id="336" name="Google Shape;336;p8"/>
          <p:cNvPicPr preferRelativeResize="0"/>
          <p:nvPr>
            <p:ph idx="1" type="body"/>
          </p:nvPr>
        </p:nvPicPr>
        <p:blipFill rotWithShape="1">
          <a:blip r:embed="rId3">
            <a:alphaModFix/>
          </a:blip>
          <a:srcRect b="0" l="0" r="0" t="0"/>
          <a:stretch/>
        </p:blipFill>
        <p:spPr>
          <a:xfrm>
            <a:off x="4766750" y="1441725"/>
            <a:ext cx="7076700" cy="4605000"/>
          </a:xfrm>
          <a:prstGeom prst="rect">
            <a:avLst/>
          </a:prstGeom>
          <a:noFill/>
          <a:ln>
            <a:noFill/>
          </a:ln>
        </p:spPr>
      </p:pic>
      <p:sp>
        <p:nvSpPr>
          <p:cNvPr id="337" name="Google Shape;337;p8"/>
          <p:cNvSpPr txBox="1"/>
          <p:nvPr>
            <p:ph idx="4294967295" type="body"/>
          </p:nvPr>
        </p:nvSpPr>
        <p:spPr>
          <a:xfrm>
            <a:off x="275208" y="1935332"/>
            <a:ext cx="4256654" cy="4429957"/>
          </a:xfrm>
          <a:prstGeom prst="rect">
            <a:avLst/>
          </a:prstGeom>
          <a:noFill/>
          <a:ln>
            <a:noFill/>
          </a:ln>
        </p:spPr>
        <p:txBody>
          <a:bodyPr anchorCtr="0" anchor="t" bIns="45700" lIns="91425" spcFirstLastPara="1" rIns="91425" wrap="square" tIns="45700">
            <a:normAutofit/>
          </a:bodyPr>
          <a:lstStyle/>
          <a:p>
            <a:pPr indent="-292100" lvl="0" marL="342900" marR="0" rtl="0" algn="just">
              <a:lnSpc>
                <a:spcPct val="115000"/>
              </a:lnSpc>
              <a:spcBef>
                <a:spcPts val="0"/>
              </a:spcBef>
              <a:spcAft>
                <a:spcPts val="0"/>
              </a:spcAft>
              <a:buClr>
                <a:schemeClr val="lt1"/>
              </a:buClr>
              <a:buSzPts val="1120"/>
              <a:buChar char="●"/>
            </a:pPr>
            <a:r>
              <a:rPr lang="en-IN" sz="1600">
                <a:solidFill>
                  <a:schemeClr val="lt1"/>
                </a:solidFill>
              </a:rPr>
              <a:t>Pricing preference was determined based on the volume of bookings in different price ranges.</a:t>
            </a:r>
            <a:endParaRPr sz="1600">
              <a:solidFill>
                <a:schemeClr val="lt1"/>
              </a:solidFill>
            </a:endParaRPr>
          </a:p>
          <a:p>
            <a:pPr indent="-292100" lvl="0" marL="342900" marR="0" rtl="0" algn="just">
              <a:lnSpc>
                <a:spcPct val="115000"/>
              </a:lnSpc>
              <a:spcBef>
                <a:spcPts val="0"/>
              </a:spcBef>
              <a:spcAft>
                <a:spcPts val="0"/>
              </a:spcAft>
              <a:buClr>
                <a:schemeClr val="lt1"/>
              </a:buClr>
              <a:buSzPts val="1120"/>
              <a:buChar char="●"/>
            </a:pPr>
            <a:r>
              <a:rPr lang="en-IN" sz="1600">
                <a:solidFill>
                  <a:schemeClr val="lt1"/>
                </a:solidFill>
              </a:rPr>
              <a:t>Both graphs indicate that the most favored price range among customers is $60 - $200. This price range is preferred by the majority of customers.</a:t>
            </a:r>
            <a:endParaRPr sz="1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9"/>
          <p:cNvSpPr txBox="1"/>
          <p:nvPr>
            <p:ph type="title"/>
          </p:nvPr>
        </p:nvSpPr>
        <p:spPr>
          <a:xfrm>
            <a:off x="432700" y="660200"/>
            <a:ext cx="11067300" cy="473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2160"/>
              <a:buFont typeface="Trebuchet MS"/>
              <a:buNone/>
            </a:pPr>
            <a:r>
              <a:rPr lang="en-IN" sz="2760">
                <a:solidFill>
                  <a:srgbClr val="BFBFBF"/>
                </a:solidFill>
                <a:latin typeface="Arial"/>
                <a:ea typeface="Arial"/>
                <a:cs typeface="Arial"/>
                <a:sym typeface="Arial"/>
              </a:rPr>
              <a:t>Understanding Price variation w.r.t Room Type &amp; Neighbourhood </a:t>
            </a:r>
            <a:endParaRPr sz="9330"/>
          </a:p>
        </p:txBody>
      </p:sp>
      <p:pic>
        <p:nvPicPr>
          <p:cNvPr id="343" name="Google Shape;343;p9"/>
          <p:cNvPicPr preferRelativeResize="0"/>
          <p:nvPr>
            <p:ph idx="1" type="body"/>
          </p:nvPr>
        </p:nvPicPr>
        <p:blipFill rotWithShape="1">
          <a:blip r:embed="rId3">
            <a:alphaModFix/>
          </a:blip>
          <a:srcRect b="0" l="0" r="0" t="0"/>
          <a:stretch/>
        </p:blipFill>
        <p:spPr>
          <a:xfrm>
            <a:off x="5323900" y="1711825"/>
            <a:ext cx="6644100" cy="4523700"/>
          </a:xfrm>
          <a:prstGeom prst="rect">
            <a:avLst/>
          </a:prstGeom>
          <a:noFill/>
          <a:ln>
            <a:noFill/>
          </a:ln>
        </p:spPr>
      </p:pic>
      <p:sp>
        <p:nvSpPr>
          <p:cNvPr id="344" name="Google Shape;344;p9"/>
          <p:cNvSpPr txBox="1"/>
          <p:nvPr>
            <p:ph idx="4294967295" type="body"/>
          </p:nvPr>
        </p:nvSpPr>
        <p:spPr>
          <a:xfrm>
            <a:off x="358066" y="1926455"/>
            <a:ext cx="4173796" cy="3435064"/>
          </a:xfrm>
          <a:prstGeom prst="rect">
            <a:avLst/>
          </a:prstGeom>
          <a:noFill/>
          <a:ln>
            <a:noFill/>
          </a:ln>
        </p:spPr>
        <p:txBody>
          <a:bodyPr anchorCtr="0" anchor="t" bIns="45700" lIns="91425" spcFirstLastPara="1" rIns="91425" wrap="square" tIns="45700">
            <a:normAutofit/>
          </a:bodyPr>
          <a:lstStyle/>
          <a:p>
            <a:pPr indent="-292100" lvl="0" marL="342900" marR="0" rtl="0" algn="just">
              <a:lnSpc>
                <a:spcPct val="115000"/>
              </a:lnSpc>
              <a:spcBef>
                <a:spcPts val="0"/>
              </a:spcBef>
              <a:spcAft>
                <a:spcPts val="0"/>
              </a:spcAft>
              <a:buClr>
                <a:schemeClr val="lt1"/>
              </a:buClr>
              <a:buSzPts val="1120"/>
              <a:buChar char="●"/>
            </a:pPr>
            <a:r>
              <a:rPr lang="en-IN" sz="1600">
                <a:solidFill>
                  <a:schemeClr val="lt1"/>
                </a:solidFill>
              </a:rPr>
              <a:t>The 'Entire home/apt' room type in Manhattan stands out as the most expensive option, with an average price of $250, significantly higher than the overall average.</a:t>
            </a:r>
            <a:endParaRPr sz="1600">
              <a:solidFill>
                <a:schemeClr val="lt1"/>
              </a:solidFill>
            </a:endParaRPr>
          </a:p>
          <a:p>
            <a:pPr indent="-292100" lvl="0" marL="342900" marR="0" rtl="0" algn="just">
              <a:lnSpc>
                <a:spcPct val="115000"/>
              </a:lnSpc>
              <a:spcBef>
                <a:spcPts val="0"/>
              </a:spcBef>
              <a:spcAft>
                <a:spcPts val="0"/>
              </a:spcAft>
              <a:buClr>
                <a:schemeClr val="lt1"/>
              </a:buClr>
              <a:buSzPts val="1120"/>
              <a:buChar char="●"/>
            </a:pPr>
            <a:r>
              <a:rPr lang="en-IN" sz="1600">
                <a:solidFill>
                  <a:schemeClr val="lt1"/>
                </a:solidFill>
              </a:rPr>
              <a:t>In both Manhattan and Brooklyn, the 'private room' type demonstrates the highest average price among all room types.</a:t>
            </a:r>
            <a:endParaRPr sz="1600">
              <a:solidFill>
                <a:schemeClr val="lt1"/>
              </a:solidFill>
            </a:endParaRPr>
          </a:p>
          <a:p>
            <a:pPr indent="-292100" lvl="0" marL="342900" marR="0" rtl="0" algn="just">
              <a:lnSpc>
                <a:spcPct val="115000"/>
              </a:lnSpc>
              <a:spcBef>
                <a:spcPts val="0"/>
              </a:spcBef>
              <a:spcAft>
                <a:spcPts val="0"/>
              </a:spcAft>
              <a:buClr>
                <a:schemeClr val="lt1"/>
              </a:buClr>
              <a:buSzPts val="1120"/>
              <a:buChar char="●"/>
            </a:pPr>
            <a:r>
              <a:rPr lang="en-IN" sz="1600">
                <a:solidFill>
                  <a:schemeClr val="lt1"/>
                </a:solidFill>
              </a:rPr>
              <a:t>Conversely, the 'Shared Room' type in Brooklyn is the most affordable, with an average price of $50.5.</a:t>
            </a:r>
            <a:endParaRPr sz="1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2022-01-03T15:55:11Z</dcterms:created>
  <dc:creator>SMARANIKA SAHOO</dc:creator>
</cp:coreProperties>
</file>