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79" r:id="rId2"/>
    <p:sldId id="272" r:id="rId3"/>
    <p:sldId id="281" r:id="rId4"/>
    <p:sldId id="274" r:id="rId5"/>
    <p:sldId id="275" r:id="rId6"/>
    <p:sldId id="293" r:id="rId7"/>
    <p:sldId id="260" r:id="rId8"/>
    <p:sldId id="276" r:id="rId9"/>
    <p:sldId id="277" r:id="rId10"/>
    <p:sldId id="266" r:id="rId11"/>
    <p:sldId id="267" r:id="rId12"/>
    <p:sldId id="288" r:id="rId13"/>
    <p:sldId id="278" r:id="rId14"/>
    <p:sldId id="291" r:id="rId15"/>
    <p:sldId id="282" r:id="rId16"/>
    <p:sldId id="283" r:id="rId17"/>
    <p:sldId id="287" r:id="rId18"/>
    <p:sldId id="292" r:id="rId19"/>
    <p:sldId id="296" r:id="rId20"/>
    <p:sldId id="290" r:id="rId21"/>
    <p:sldId id="285" r:id="rId22"/>
    <p:sldId id="286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9E4"/>
    <a:srgbClr val="FFFFFF"/>
    <a:srgbClr val="2A5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7" autoAdjust="0"/>
    <p:restoredTop sz="94679" autoAdjust="0"/>
  </p:normalViewPr>
  <p:slideViewPr>
    <p:cSldViewPr snapToGrid="0" showGuides="1">
      <p:cViewPr varScale="1">
        <p:scale>
          <a:sx n="83" d="100"/>
          <a:sy n="83" d="100"/>
        </p:scale>
        <p:origin x="3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252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D3FDF-41DF-9D84-8DF2-0993B47A7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88121-D2ED-D296-7590-61FCAD5909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5FEC1-D138-4B42-A4D5-218C9E99D6B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E0891-7E1A-0333-770F-72378DF314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A7DD7-F859-5F7B-FB8E-1AF9918E2D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4D24A-5BE8-4220-8F59-09CF24D2B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406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82D4-3F5E-4108-B45F-E0EC6BC4C7D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A2D5-CDD0-4452-9E33-1853B1F4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6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4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2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5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9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19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8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3A2D5-CDD0-4452-9E33-1853B1F42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16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116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87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6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8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4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0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11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7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8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0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9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70A1-8F6A-4A0B-B999-7E4C268F12C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2D4232-D4A0-4943-865A-BE05B0F0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arkar4/AntiMoneyLaundering_BigDat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ssarkar4/AntiMoneyLaundering_BigData" TargetMode="Externa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datasets/ealtman2019/ibm-transactions-for-anti-money-laundering-a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Money on a clothesline&#10;&#10;Description automatically generated">
            <a:extLst>
              <a:ext uri="{FF2B5EF4-FFF2-40B4-BE49-F238E27FC236}">
                <a16:creationId xmlns:a16="http://schemas.microsoft.com/office/drawing/2014/main" id="{6286F715-59EC-157C-D7DE-B99D5DE53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4" t="-125" r="-12033" b="123"/>
          <a:stretch/>
        </p:blipFill>
        <p:spPr>
          <a:xfrm>
            <a:off x="5845973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A989DC-7958-C784-F222-F2207418E53F}"/>
              </a:ext>
            </a:extLst>
          </p:cNvPr>
          <p:cNvSpPr txBox="1">
            <a:spLocks/>
          </p:cNvSpPr>
          <p:nvPr/>
        </p:nvSpPr>
        <p:spPr>
          <a:xfrm>
            <a:off x="448733" y="1637103"/>
            <a:ext cx="6419246" cy="1207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Money Laundering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29C530-AE96-C125-4385-C2F50472E4FD}"/>
              </a:ext>
            </a:extLst>
          </p:cNvPr>
          <p:cNvSpPr txBox="1"/>
          <p:nvPr/>
        </p:nvSpPr>
        <p:spPr>
          <a:xfrm>
            <a:off x="252490" y="2947687"/>
            <a:ext cx="6419244" cy="327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CIS5560, Spring 2024</a:t>
            </a:r>
          </a:p>
          <a:p>
            <a:pPr lvl="1" algn="ct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Instructor: </a:t>
            </a:r>
            <a:r>
              <a:rPr lang="en-US" sz="2800" dirty="0" err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Jongwook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 Woo</a:t>
            </a:r>
          </a:p>
          <a:p>
            <a:pPr lvl="1" algn="ct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800" dirty="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  <a:p>
            <a:pPr lvl="1" algn="ct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Group 4:</a:t>
            </a:r>
          </a:p>
          <a:p>
            <a:pPr lvl="1" algn="ct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Katherine Belknap</a:t>
            </a:r>
          </a:p>
          <a:p>
            <a:pPr lvl="1" algn="ct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 err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Snehil</a:t>
            </a:r>
            <a:r>
              <a:rPr lang="en-US" sz="2800" b="1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 Sarkar</a:t>
            </a:r>
          </a:p>
          <a:p>
            <a:pPr lvl="1" algn="ct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t>Sapan Shah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35888-B587-0E3A-1B01-B1C01E19FAAA}"/>
              </a:ext>
            </a:extLst>
          </p:cNvPr>
          <p:cNvSpPr txBox="1"/>
          <p:nvPr/>
        </p:nvSpPr>
        <p:spPr>
          <a:xfrm>
            <a:off x="5233358" y="6394965"/>
            <a:ext cx="68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https://github.com/ssarkar4/AntiMoneyLaundering_BigData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3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4D1DC4-99F0-E13B-21F3-E3E8EDEB6080}"/>
              </a:ext>
            </a:extLst>
          </p:cNvPr>
          <p:cNvGrpSpPr/>
          <p:nvPr/>
        </p:nvGrpSpPr>
        <p:grpSpPr>
          <a:xfrm>
            <a:off x="8991005" y="0"/>
            <a:ext cx="3200998" cy="6858000"/>
            <a:chOff x="8839201" y="0"/>
            <a:chExt cx="3352802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EEE9EF-A869-7FF2-DB8F-0D8800814BD5}"/>
                </a:ext>
              </a:extLst>
            </p:cNvPr>
            <p:cNvSpPr/>
            <p:nvPr/>
          </p:nvSpPr>
          <p:spPr>
            <a:xfrm>
              <a:off x="8839202" y="0"/>
              <a:ext cx="3352801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0" dist="635000" dir="30000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1F6B74-0259-3F5D-B56D-CC65F2E7F397}"/>
                </a:ext>
              </a:extLst>
            </p:cNvPr>
            <p:cNvSpPr txBox="1"/>
            <p:nvPr/>
          </p:nvSpPr>
          <p:spPr>
            <a:xfrm>
              <a:off x="8839201" y="0"/>
              <a:ext cx="3352801" cy="15696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Model Evaluation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0EB8AC-72DF-8DE3-5FA8-1BC4AEAD234C}"/>
              </a:ext>
            </a:extLst>
          </p:cNvPr>
          <p:cNvGrpSpPr/>
          <p:nvPr/>
        </p:nvGrpSpPr>
        <p:grpSpPr>
          <a:xfrm>
            <a:off x="5827113" y="0"/>
            <a:ext cx="3163889" cy="6858000"/>
            <a:chOff x="6044237" y="0"/>
            <a:chExt cx="2794961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8EDEF8-A704-9CBB-1023-0E65F2EBDD06}"/>
                </a:ext>
              </a:extLst>
            </p:cNvPr>
            <p:cNvSpPr/>
            <p:nvPr/>
          </p:nvSpPr>
          <p:spPr>
            <a:xfrm>
              <a:off x="6044241" y="0"/>
              <a:ext cx="2794957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0" dist="635000" dir="30000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0FE675-6CF5-C83B-1E15-B98D6B71E3E8}"/>
                </a:ext>
              </a:extLst>
            </p:cNvPr>
            <p:cNvSpPr txBox="1"/>
            <p:nvPr/>
          </p:nvSpPr>
          <p:spPr>
            <a:xfrm>
              <a:off x="6044237" y="0"/>
              <a:ext cx="2794958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Data</a:t>
              </a:r>
            </a:p>
            <a:p>
              <a:r>
                <a:rPr lang="en-US" sz="4400" b="1" dirty="0">
                  <a:solidFill>
                    <a:schemeClr val="bg1"/>
                  </a:solidFill>
                </a:rPr>
                <a:t>Modelling</a:t>
              </a:r>
              <a:endParaRPr lang="en-US" sz="4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2A0910-6AEE-0302-3301-A0EBA56902FD}"/>
                </a:ext>
              </a:extLst>
            </p:cNvPr>
            <p:cNvSpPr txBox="1"/>
            <p:nvPr/>
          </p:nvSpPr>
          <p:spPr>
            <a:xfrm>
              <a:off x="6123121" y="2162355"/>
              <a:ext cx="271607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227013">
                <a:buFont typeface="Arial" panose="020B0604020202020204" pitchFamily="34" charset="0"/>
                <a:buChar char="•"/>
              </a:pPr>
              <a:r>
                <a:rPr lang="en-US" sz="2800" b="1" dirty="0" err="1">
                  <a:solidFill>
                    <a:schemeClr val="bg1"/>
                  </a:solidFill>
                </a:rPr>
                <a:t>Pyspark</a:t>
              </a:r>
              <a:r>
                <a:rPr lang="en-US" sz="2800" b="1" dirty="0">
                  <a:solidFill>
                    <a:schemeClr val="bg1"/>
                  </a:solidFill>
                </a:rPr>
                <a:t> ML lib</a:t>
              </a:r>
            </a:p>
            <a:p>
              <a:pPr marL="457200" indent="-227013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Tuning parameters</a:t>
              </a:r>
            </a:p>
            <a:p>
              <a:pPr marL="457200" indent="-227013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Train Validation Split</a:t>
              </a:r>
            </a:p>
            <a:p>
              <a:pPr marL="457200" indent="-227013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Cross Validation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7F97B9-36FA-3169-7867-8299C3533268}"/>
              </a:ext>
            </a:extLst>
          </p:cNvPr>
          <p:cNvGrpSpPr/>
          <p:nvPr/>
        </p:nvGrpSpPr>
        <p:grpSpPr>
          <a:xfrm>
            <a:off x="2818229" y="0"/>
            <a:ext cx="3098176" cy="6858000"/>
            <a:chOff x="3024945" y="0"/>
            <a:chExt cx="3098176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2AF57E4-5206-9B5D-5670-7A513EA74706}"/>
                </a:ext>
              </a:extLst>
            </p:cNvPr>
            <p:cNvSpPr/>
            <p:nvPr/>
          </p:nvSpPr>
          <p:spPr>
            <a:xfrm>
              <a:off x="3025602" y="0"/>
              <a:ext cx="301863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0" dist="635000" dir="30000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E6D104-37E3-A46C-C091-5F3FF3BE01FA}"/>
                </a:ext>
              </a:extLst>
            </p:cNvPr>
            <p:cNvSpPr txBox="1"/>
            <p:nvPr/>
          </p:nvSpPr>
          <p:spPr>
            <a:xfrm>
              <a:off x="3025603" y="2259990"/>
              <a:ext cx="301863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2286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Databricks</a:t>
              </a:r>
            </a:p>
            <a:p>
              <a:pPr marL="457200" indent="-2286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Spark CLI</a:t>
              </a:r>
            </a:p>
            <a:p>
              <a:pPr marL="457200" indent="-2286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Vector assemblers</a:t>
              </a:r>
            </a:p>
            <a:p>
              <a:pPr marL="457200" indent="-2286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Indexers</a:t>
              </a:r>
            </a:p>
            <a:p>
              <a:pPr marL="457200" indent="-2286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Pipeline</a:t>
              </a:r>
            </a:p>
            <a:p>
              <a:pPr marL="457200" indent="-2286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Hadoop HDFS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AA2C7-9803-65A5-226B-EC0CA8DC5EA6}"/>
                </a:ext>
              </a:extLst>
            </p:cNvPr>
            <p:cNvSpPr txBox="1"/>
            <p:nvPr/>
          </p:nvSpPr>
          <p:spPr>
            <a:xfrm>
              <a:off x="3024945" y="0"/>
              <a:ext cx="3098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Data &amp; Feature</a:t>
              </a:r>
              <a:r>
                <a:rPr lang="en-US" sz="4000" b="1" dirty="0">
                  <a:solidFill>
                    <a:schemeClr val="bg1"/>
                  </a:solidFill>
                </a:rPr>
                <a:t> Engineering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BD6881-EA36-529D-FDFE-340C23EA274E}"/>
              </a:ext>
            </a:extLst>
          </p:cNvPr>
          <p:cNvGrpSpPr/>
          <p:nvPr/>
        </p:nvGrpSpPr>
        <p:grpSpPr>
          <a:xfrm>
            <a:off x="600932" y="0"/>
            <a:ext cx="2241566" cy="6858000"/>
            <a:chOff x="184415" y="0"/>
            <a:chExt cx="2241566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F13230-E61C-BC6A-C5E0-35FC092A4CB6}"/>
                </a:ext>
              </a:extLst>
            </p:cNvPr>
            <p:cNvSpPr/>
            <p:nvPr/>
          </p:nvSpPr>
          <p:spPr>
            <a:xfrm>
              <a:off x="184418" y="0"/>
              <a:ext cx="224156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0" dist="635000" dir="30000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39E759-6F73-5BC0-9BF5-BB73FE210A17}"/>
                </a:ext>
              </a:extLst>
            </p:cNvPr>
            <p:cNvSpPr txBox="1"/>
            <p:nvPr/>
          </p:nvSpPr>
          <p:spPr>
            <a:xfrm>
              <a:off x="184419" y="0"/>
              <a:ext cx="224090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4000" b="1" dirty="0">
                  <a:solidFill>
                    <a:schemeClr val="bg1"/>
                  </a:solidFill>
                </a:rPr>
                <a:t>Data Sourcing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4A6272-5273-92C6-51A8-AF1D57EF9529}"/>
                </a:ext>
              </a:extLst>
            </p:cNvPr>
            <p:cNvSpPr txBox="1"/>
            <p:nvPr/>
          </p:nvSpPr>
          <p:spPr>
            <a:xfrm>
              <a:off x="184415" y="4440898"/>
              <a:ext cx="2241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Kaggle.com</a:t>
              </a:r>
            </a:p>
          </p:txBody>
        </p:sp>
        <p:pic>
          <p:nvPicPr>
            <p:cNvPr id="12" name="Picture 11" descr="A white letter k on a black background&#10;&#10;Description automatically generated">
              <a:extLst>
                <a:ext uri="{FF2B5EF4-FFF2-40B4-BE49-F238E27FC236}">
                  <a16:creationId xmlns:a16="http://schemas.microsoft.com/office/drawing/2014/main" id="{F801DE3A-B0F1-57CF-C139-9CA42067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65" y="2259990"/>
              <a:ext cx="1182274" cy="207125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1234BF-5A68-B73C-8A80-C55E5E27A834}"/>
              </a:ext>
            </a:extLst>
          </p:cNvPr>
          <p:cNvSpPr/>
          <p:nvPr/>
        </p:nvSpPr>
        <p:spPr>
          <a:xfrm>
            <a:off x="2" y="0"/>
            <a:ext cx="60027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635000" dir="30000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EB889-0AFD-2B11-6C63-582CDFBFE0C8}"/>
              </a:ext>
            </a:extLst>
          </p:cNvPr>
          <p:cNvSpPr txBox="1"/>
          <p:nvPr/>
        </p:nvSpPr>
        <p:spPr>
          <a:xfrm>
            <a:off x="8991012" y="2162355"/>
            <a:ext cx="3104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Binary evaluation</a:t>
            </a:r>
          </a:p>
          <a:p>
            <a:pPr marL="45720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Estimators</a:t>
            </a:r>
          </a:p>
          <a:p>
            <a:pPr marL="45720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Feature importance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F984B5-F023-B909-1CED-D7B8482F3C20}"/>
              </a:ext>
            </a:extLst>
          </p:cNvPr>
          <p:cNvSpPr txBox="1"/>
          <p:nvPr/>
        </p:nvSpPr>
        <p:spPr>
          <a:xfrm rot="16200000">
            <a:off x="-1834679" y="3979234"/>
            <a:ext cx="436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Architecture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1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6E267C-208B-0B54-1675-942DD13FD480}"/>
              </a:ext>
            </a:extLst>
          </p:cNvPr>
          <p:cNvGrpSpPr/>
          <p:nvPr/>
        </p:nvGrpSpPr>
        <p:grpSpPr>
          <a:xfrm>
            <a:off x="658148" y="242853"/>
            <a:ext cx="2574152" cy="2410866"/>
            <a:chOff x="183136" y="336176"/>
            <a:chExt cx="2574152" cy="2410866"/>
          </a:xfrm>
        </p:grpSpPr>
        <p:pic>
          <p:nvPicPr>
            <p:cNvPr id="26" name="Graphic 25" descr="Lightbulb and gear with solid fill">
              <a:extLst>
                <a:ext uri="{FF2B5EF4-FFF2-40B4-BE49-F238E27FC236}">
                  <a16:creationId xmlns:a16="http://schemas.microsoft.com/office/drawing/2014/main" id="{8B94B222-155C-D3DF-5FAF-ABF5478EA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3012" y="336176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4EFEC3-8C5F-9090-6A3D-44495F9E3F06}"/>
                </a:ext>
              </a:extLst>
            </p:cNvPr>
            <p:cNvSpPr txBox="1"/>
            <p:nvPr/>
          </p:nvSpPr>
          <p:spPr>
            <a:xfrm>
              <a:off x="183136" y="1792935"/>
              <a:ext cx="25741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Theme ideas</a:t>
              </a:r>
            </a:p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Source data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EC1443-E40F-9CFD-741E-60BAE52443E2}"/>
                </a:ext>
              </a:extLst>
            </p:cNvPr>
            <p:cNvSpPr txBox="1"/>
            <p:nvPr/>
          </p:nvSpPr>
          <p:spPr>
            <a:xfrm>
              <a:off x="183136" y="1323575"/>
              <a:ext cx="2574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Data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16B9C2-CDC9-414B-6E4C-4C75FB86E91D}"/>
              </a:ext>
            </a:extLst>
          </p:cNvPr>
          <p:cNvGrpSpPr/>
          <p:nvPr/>
        </p:nvGrpSpPr>
        <p:grpSpPr>
          <a:xfrm>
            <a:off x="2033649" y="3332745"/>
            <a:ext cx="3338712" cy="3240509"/>
            <a:chOff x="-62752" y="395555"/>
            <a:chExt cx="3338712" cy="3240509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962EBCB3-ED9B-26C7-0F08-177C544C9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49404" y="395555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81617B-0DB4-1600-CE94-71E9526B5DDA}"/>
                </a:ext>
              </a:extLst>
            </p:cNvPr>
            <p:cNvSpPr txBox="1"/>
            <p:nvPr/>
          </p:nvSpPr>
          <p:spPr>
            <a:xfrm>
              <a:off x="218994" y="2251069"/>
              <a:ext cx="30569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Prepare data</a:t>
              </a:r>
            </a:p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Check feature importance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DC0A3F-BD65-72C4-998B-4E6E5744C950}"/>
                </a:ext>
              </a:extLst>
            </p:cNvPr>
            <p:cNvSpPr txBox="1"/>
            <p:nvPr/>
          </p:nvSpPr>
          <p:spPr>
            <a:xfrm>
              <a:off x="-62752" y="1309955"/>
              <a:ext cx="33387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Data &amp; Feature Engineering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48D6EF-9D75-A259-0C1C-7E3E8528E25C}"/>
              </a:ext>
            </a:extLst>
          </p:cNvPr>
          <p:cNvGrpSpPr/>
          <p:nvPr/>
        </p:nvGrpSpPr>
        <p:grpSpPr>
          <a:xfrm>
            <a:off x="4133444" y="291415"/>
            <a:ext cx="3223611" cy="2822615"/>
            <a:chOff x="-58271" y="336176"/>
            <a:chExt cx="3223611" cy="2822615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75D71D6-D112-7087-8621-B619DD6E7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96334" y="336176"/>
              <a:ext cx="914400" cy="9144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323ED0-07B7-75CF-5091-602C4C73A69B}"/>
                </a:ext>
              </a:extLst>
            </p:cNvPr>
            <p:cNvSpPr txBox="1"/>
            <p:nvPr/>
          </p:nvSpPr>
          <p:spPr>
            <a:xfrm>
              <a:off x="-58271" y="1773796"/>
              <a:ext cx="32236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Split data</a:t>
              </a:r>
            </a:p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Create Assembler</a:t>
              </a:r>
            </a:p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Train the data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AD8014-3C80-DF32-C9BA-1AB7A0A6CD30}"/>
                </a:ext>
              </a:extLst>
            </p:cNvPr>
            <p:cNvSpPr txBox="1"/>
            <p:nvPr/>
          </p:nvSpPr>
          <p:spPr>
            <a:xfrm>
              <a:off x="-58271" y="1250576"/>
              <a:ext cx="3223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Data Training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2AAB450-201F-A31B-867B-C5093B8D337B}"/>
              </a:ext>
            </a:extLst>
          </p:cNvPr>
          <p:cNvGrpSpPr/>
          <p:nvPr/>
        </p:nvGrpSpPr>
        <p:grpSpPr>
          <a:xfrm>
            <a:off x="6129145" y="3326843"/>
            <a:ext cx="3223611" cy="2391727"/>
            <a:chOff x="-58271" y="336176"/>
            <a:chExt cx="3223611" cy="2391727"/>
          </a:xfrm>
        </p:grpSpPr>
        <p:pic>
          <p:nvPicPr>
            <p:cNvPr id="65" name="Graphic 64" descr="Clipboard Mixed with solid fill">
              <a:extLst>
                <a:ext uri="{FF2B5EF4-FFF2-40B4-BE49-F238E27FC236}">
                  <a16:creationId xmlns:a16="http://schemas.microsoft.com/office/drawing/2014/main" id="{C83967B0-0088-46DC-B7B5-A6C7CC4F0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096334" y="336176"/>
              <a:ext cx="914400" cy="9144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F3C9FB-3D19-1ECE-780E-89104067AE41}"/>
                </a:ext>
              </a:extLst>
            </p:cNvPr>
            <p:cNvSpPr txBox="1"/>
            <p:nvPr/>
          </p:nvSpPr>
          <p:spPr>
            <a:xfrm>
              <a:off x="-58271" y="1773796"/>
              <a:ext cx="32236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Choose algorithm</a:t>
              </a:r>
            </a:p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Create pipeline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959C89-9923-2F5E-C231-54AA9622CF66}"/>
                </a:ext>
              </a:extLst>
            </p:cNvPr>
            <p:cNvSpPr txBox="1"/>
            <p:nvPr/>
          </p:nvSpPr>
          <p:spPr>
            <a:xfrm>
              <a:off x="-58271" y="1250576"/>
              <a:ext cx="3223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Data Testing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B844231-A003-D32B-E0BA-EC819F259D79}"/>
              </a:ext>
            </a:extLst>
          </p:cNvPr>
          <p:cNvGrpSpPr/>
          <p:nvPr/>
        </p:nvGrpSpPr>
        <p:grpSpPr>
          <a:xfrm>
            <a:off x="8055354" y="291415"/>
            <a:ext cx="4015549" cy="2828760"/>
            <a:chOff x="-65954" y="807304"/>
            <a:chExt cx="4015549" cy="2828760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ACE4AF74-48D3-489E-2A44-B56D032DB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436915" y="807304"/>
              <a:ext cx="914400" cy="91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D65848-6F31-D1D8-A44E-31AA29C56238}"/>
                </a:ext>
              </a:extLst>
            </p:cNvPr>
            <p:cNvSpPr txBox="1"/>
            <p:nvPr/>
          </p:nvSpPr>
          <p:spPr>
            <a:xfrm>
              <a:off x="-62751" y="2251069"/>
              <a:ext cx="40123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Use training validators</a:t>
              </a:r>
            </a:p>
            <a:p>
              <a:pPr marL="230188" lvl="0" indent="-227013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Compare measures for accuracy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38D4A5-9D22-917E-92DC-8EF9FEBD256B}"/>
                </a:ext>
              </a:extLst>
            </p:cNvPr>
            <p:cNvSpPr txBox="1"/>
            <p:nvPr/>
          </p:nvSpPr>
          <p:spPr>
            <a:xfrm>
              <a:off x="-65954" y="1702565"/>
              <a:ext cx="3920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Model Evaluation</a:t>
              </a:r>
            </a:p>
          </p:txBody>
        </p:sp>
      </p:grp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6E8E751-A361-6574-590C-3DB554D23A6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02424" y="700053"/>
            <a:ext cx="1339846" cy="255029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00A8D7F8-D3C7-FA1D-EEBB-9D07418D53E1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4241587" y="3114030"/>
            <a:ext cx="1503663" cy="67001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5A941CD3-6699-4148-8370-0D238A0C9610}"/>
              </a:ext>
            </a:extLst>
          </p:cNvPr>
          <p:cNvCxnSpPr>
            <a:cxnSpLocks/>
          </p:cNvCxnSpPr>
          <p:nvPr/>
        </p:nvCxnSpPr>
        <p:spPr>
          <a:xfrm>
            <a:off x="6420787" y="686610"/>
            <a:ext cx="1339846" cy="255029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5BD45C07-44E8-0628-031F-6B58BE4C08C4}"/>
              </a:ext>
            </a:extLst>
          </p:cNvPr>
          <p:cNvCxnSpPr>
            <a:cxnSpLocks/>
          </p:cNvCxnSpPr>
          <p:nvPr/>
        </p:nvCxnSpPr>
        <p:spPr>
          <a:xfrm flipV="1">
            <a:off x="8351174" y="3268365"/>
            <a:ext cx="1503663" cy="67001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82B4B70A-B199-3704-79BA-5B9F2C2F4613}"/>
              </a:ext>
            </a:extLst>
          </p:cNvPr>
          <p:cNvSpPr/>
          <p:nvPr/>
        </p:nvSpPr>
        <p:spPr>
          <a:xfrm>
            <a:off x="9871731" y="3048000"/>
            <a:ext cx="5031713" cy="3810000"/>
          </a:xfrm>
          <a:prstGeom prst="parallelogram">
            <a:avLst>
              <a:gd name="adj" fmla="val 60687"/>
            </a:avLst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Balancing the Data Set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445FD-B2E0-09BD-1007-828756108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95624" cy="3880772"/>
          </a:xfrm>
        </p:spPr>
        <p:txBody>
          <a:bodyPr/>
          <a:lstStyle/>
          <a:p>
            <a:r>
              <a:rPr lang="en-US" dirty="0"/>
              <a:t>Oversampling of minority class</a:t>
            </a:r>
          </a:p>
          <a:p>
            <a:pPr lvl="1"/>
            <a:r>
              <a:rPr lang="en-US" dirty="0"/>
              <a:t>Balances the number of illicit and non-illicit data for training</a:t>
            </a:r>
          </a:p>
        </p:txBody>
      </p:sp>
    </p:spTree>
    <p:extLst>
      <p:ext uri="{BB962C8B-B14F-4D97-AF65-F5344CB8AC3E}">
        <p14:creationId xmlns:p14="http://schemas.microsoft.com/office/powerpoint/2010/main" val="376216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Machine Learning Algorithms Used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F305B-3658-E4E4-F920-2DA35066E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251825" cy="3880772"/>
          </a:xfrm>
        </p:spPr>
        <p:txBody>
          <a:bodyPr>
            <a:norm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Logistic Regression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Linear Support Vector Machine (SVC)</a:t>
            </a:r>
            <a:endParaRPr lang="en-US" sz="36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Random Forest</a:t>
            </a:r>
            <a:endParaRPr lang="en-US" sz="36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Gradient Boosted Tree (GBT)</a:t>
            </a:r>
            <a:endParaRPr lang="en-US" sz="36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5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Hyperparameter Tuning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D83EB-9DF2-B1DF-04F6-8329199562C7}"/>
              </a:ext>
            </a:extLst>
          </p:cNvPr>
          <p:cNvSpPr/>
          <p:nvPr/>
        </p:nvSpPr>
        <p:spPr>
          <a:xfrm>
            <a:off x="304085" y="2075822"/>
            <a:ext cx="11405694" cy="441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AA7BE4-A18E-C14E-C46E-1868BAAC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34426"/>
              </p:ext>
            </p:extLst>
          </p:nvPr>
        </p:nvGraphicFramePr>
        <p:xfrm>
          <a:off x="304085" y="2076080"/>
          <a:ext cx="11405694" cy="441343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188559">
                  <a:extLst>
                    <a:ext uri="{9D8B030D-6E8A-4147-A177-3AD203B41FA5}">
                      <a16:colId xmlns:a16="http://schemas.microsoft.com/office/drawing/2014/main" val="1276705992"/>
                    </a:ext>
                  </a:extLst>
                </a:gridCol>
                <a:gridCol w="5217135">
                  <a:extLst>
                    <a:ext uri="{9D8B030D-6E8A-4147-A177-3AD203B41FA5}">
                      <a16:colId xmlns:a16="http://schemas.microsoft.com/office/drawing/2014/main" val="3013233234"/>
                    </a:ext>
                  </a:extLst>
                </a:gridCol>
              </a:tblGrid>
              <a:tr h="5064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Linear SVC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33170"/>
                  </a:ext>
                </a:extLst>
              </a:tr>
              <a:tr h="1700256">
                <a:tc>
                  <a:txBody>
                    <a:bodyPr/>
                    <a:lstStyle/>
                    <a:p>
                      <a:r>
                        <a:rPr lang="en-US" sz="2200" dirty="0" err="1"/>
                        <a:t>paramGrid</a:t>
                      </a:r>
                      <a:r>
                        <a:rPr lang="en-US" sz="2200" dirty="0"/>
                        <a:t> = </a:t>
                      </a:r>
                      <a:r>
                        <a:rPr lang="en-US" sz="2200" dirty="0" err="1"/>
                        <a:t>ParamGridBuilder</a:t>
                      </a:r>
                      <a:r>
                        <a:rPr lang="en-US" sz="2200" dirty="0"/>
                        <a:t>() \</a:t>
                      </a:r>
                    </a:p>
                    <a:p>
                      <a:r>
                        <a:rPr lang="en-US" sz="2200" dirty="0"/>
                        <a:t> .</a:t>
                      </a:r>
                      <a:r>
                        <a:rPr lang="en-US" sz="2200" dirty="0" err="1"/>
                        <a:t>addGrid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lr.regParam</a:t>
                      </a:r>
                      <a:r>
                        <a:rPr lang="en-US" sz="2200" dirty="0"/>
                        <a:t>, [0.01, 0.1, 1.0]) \</a:t>
                      </a:r>
                    </a:p>
                    <a:p>
                      <a:r>
                        <a:rPr lang="en-US" sz="2200" dirty="0"/>
                        <a:t> .</a:t>
                      </a:r>
                      <a:r>
                        <a:rPr lang="en-US" sz="2200" dirty="0" err="1"/>
                        <a:t>addGrid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lr.elasticNetParam</a:t>
                      </a:r>
                      <a:r>
                        <a:rPr lang="en-US" sz="2200" dirty="0"/>
                        <a:t>, [0.0, 0.5, 1.0]) \</a:t>
                      </a:r>
                    </a:p>
                    <a:p>
                      <a:r>
                        <a:rPr lang="en-US" sz="2200" dirty="0"/>
                        <a:t> .build()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paramGrid_lsvc</a:t>
                      </a:r>
                      <a:r>
                        <a:rPr lang="en-US" sz="2200" dirty="0"/>
                        <a:t> = (</a:t>
                      </a:r>
                      <a:r>
                        <a:rPr lang="en-US" sz="2200" dirty="0" err="1"/>
                        <a:t>ParamGridBuilder</a:t>
                      </a:r>
                      <a:r>
                        <a:rPr lang="en-US" sz="2200" dirty="0"/>
                        <a:t>()</a:t>
                      </a:r>
                    </a:p>
                    <a:p>
                      <a:r>
                        <a:rPr lang="en-US" sz="2200" dirty="0"/>
                        <a:t>.</a:t>
                      </a:r>
                      <a:r>
                        <a:rPr lang="en-US" sz="2200" dirty="0" err="1"/>
                        <a:t>addGrid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lsvc.regParam</a:t>
                      </a:r>
                      <a:r>
                        <a:rPr lang="en-US" sz="2200" dirty="0"/>
                        <a:t>, [0.01, 0.5]) \</a:t>
                      </a:r>
                    </a:p>
                    <a:p>
                      <a:r>
                        <a:rPr lang="en-US" sz="2200" dirty="0"/>
                        <a:t>.</a:t>
                      </a:r>
                      <a:r>
                        <a:rPr lang="en-US" sz="2200" dirty="0" err="1"/>
                        <a:t>addGrid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lsvc.maxIter</a:t>
                      </a:r>
                      <a:r>
                        <a:rPr lang="en-US" sz="2200" dirty="0"/>
                        <a:t>, [5, 15]) \</a:t>
                      </a:r>
                    </a:p>
                    <a:p>
                      <a:r>
                        <a:rPr lang="en-US" sz="2200" dirty="0"/>
                        <a:t>.build())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68474"/>
                  </a:ext>
                </a:extLst>
              </a:tr>
              <a:tr h="5064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Gradient Boosted 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577"/>
                  </a:ext>
                </a:extLst>
              </a:tr>
              <a:tr h="1700256">
                <a:tc>
                  <a:txBody>
                    <a:bodyPr/>
                    <a:lstStyle/>
                    <a:p>
                      <a:r>
                        <a:rPr lang="en-US" sz="2200" dirty="0" err="1"/>
                        <a:t>paramGrid</a:t>
                      </a:r>
                      <a:r>
                        <a:rPr lang="en-US" sz="2200" dirty="0"/>
                        <a:t> = </a:t>
                      </a:r>
                      <a:r>
                        <a:rPr lang="en-US" sz="2200" dirty="0" err="1"/>
                        <a:t>ParamGridBuilder</a:t>
                      </a:r>
                      <a:r>
                        <a:rPr lang="en-US" sz="2200" dirty="0"/>
                        <a:t>() \</a:t>
                      </a:r>
                    </a:p>
                    <a:p>
                      <a:r>
                        <a:rPr lang="en-US" sz="2200" dirty="0"/>
                        <a:t>    .</a:t>
                      </a:r>
                      <a:r>
                        <a:rPr lang="en-US" sz="2200" dirty="0" err="1"/>
                        <a:t>addGrid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rf.numTrees</a:t>
                      </a:r>
                      <a:r>
                        <a:rPr lang="en-US" sz="2200" dirty="0"/>
                        <a:t>, [10, 20, 30]) \</a:t>
                      </a:r>
                    </a:p>
                    <a:p>
                      <a:r>
                        <a:rPr lang="en-US" sz="2200" dirty="0"/>
                        <a:t>    .</a:t>
                      </a:r>
                      <a:r>
                        <a:rPr lang="en-US" sz="2200" dirty="0" err="1"/>
                        <a:t>addGrid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rf.maxDepth</a:t>
                      </a:r>
                      <a:r>
                        <a:rPr lang="en-US" sz="2200" dirty="0"/>
                        <a:t>, [3, 5, 8]) \</a:t>
                      </a:r>
                    </a:p>
                    <a:p>
                      <a:r>
                        <a:rPr lang="en-US" sz="2200" dirty="0"/>
                        <a:t>    .build()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paramGrid</a:t>
                      </a:r>
                      <a:r>
                        <a:rPr lang="en-US" sz="2200" dirty="0"/>
                        <a:t> = </a:t>
                      </a:r>
                      <a:r>
                        <a:rPr lang="en-US" sz="2200" dirty="0" err="1"/>
                        <a:t>ParamGridBuilder</a:t>
                      </a:r>
                      <a:r>
                        <a:rPr lang="en-US" sz="2200" dirty="0"/>
                        <a:t>() \</a:t>
                      </a:r>
                    </a:p>
                    <a:p>
                      <a:r>
                        <a:rPr lang="en-US" sz="2200" dirty="0"/>
                        <a:t>    .</a:t>
                      </a:r>
                      <a:r>
                        <a:rPr lang="en-US" sz="2200" dirty="0" err="1"/>
                        <a:t>addGrid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gbt.maxDepth</a:t>
                      </a:r>
                      <a:r>
                        <a:rPr lang="en-US" sz="2200" dirty="0"/>
                        <a:t>, [3, 5]) \</a:t>
                      </a:r>
                    </a:p>
                    <a:p>
                      <a:r>
                        <a:rPr lang="en-US" sz="2200" dirty="0"/>
                        <a:t>    .</a:t>
                      </a:r>
                      <a:r>
                        <a:rPr lang="en-US" sz="2200" dirty="0" err="1"/>
                        <a:t>addGrid</a:t>
                      </a:r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gbt.maxIter</a:t>
                      </a:r>
                      <a:r>
                        <a:rPr lang="en-US" sz="2200" dirty="0"/>
                        <a:t>, [10, 20]) \</a:t>
                      </a:r>
                    </a:p>
                    <a:p>
                      <a:r>
                        <a:rPr lang="en-US" sz="2200" dirty="0"/>
                        <a:t>    .build()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1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0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Model Comparisons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6F9B7B-1AB6-1385-C766-24245B1965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706985"/>
              </p:ext>
            </p:extLst>
          </p:nvPr>
        </p:nvGraphicFramePr>
        <p:xfrm>
          <a:off x="214685" y="1614115"/>
          <a:ext cx="11728166" cy="490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830">
                  <a:extLst>
                    <a:ext uri="{9D8B030D-6E8A-4147-A177-3AD203B41FA5}">
                      <a16:colId xmlns:a16="http://schemas.microsoft.com/office/drawing/2014/main" val="1793632583"/>
                    </a:ext>
                  </a:extLst>
                </a:gridCol>
                <a:gridCol w="1176792">
                  <a:extLst>
                    <a:ext uri="{9D8B030D-6E8A-4147-A177-3AD203B41FA5}">
                      <a16:colId xmlns:a16="http://schemas.microsoft.com/office/drawing/2014/main" val="2700648869"/>
                    </a:ext>
                  </a:extLst>
                </a:gridCol>
                <a:gridCol w="1176792">
                  <a:extLst>
                    <a:ext uri="{9D8B030D-6E8A-4147-A177-3AD203B41FA5}">
                      <a16:colId xmlns:a16="http://schemas.microsoft.com/office/drawing/2014/main" val="108433829"/>
                    </a:ext>
                  </a:extLst>
                </a:gridCol>
                <a:gridCol w="1176792">
                  <a:extLst>
                    <a:ext uri="{9D8B030D-6E8A-4147-A177-3AD203B41FA5}">
                      <a16:colId xmlns:a16="http://schemas.microsoft.com/office/drawing/2014/main" val="1756956605"/>
                    </a:ext>
                  </a:extLst>
                </a:gridCol>
                <a:gridCol w="1176792">
                  <a:extLst>
                    <a:ext uri="{9D8B030D-6E8A-4147-A177-3AD203B41FA5}">
                      <a16:colId xmlns:a16="http://schemas.microsoft.com/office/drawing/2014/main" val="1077250156"/>
                    </a:ext>
                  </a:extLst>
                </a:gridCol>
                <a:gridCol w="1176792">
                  <a:extLst>
                    <a:ext uri="{9D8B030D-6E8A-4147-A177-3AD203B41FA5}">
                      <a16:colId xmlns:a16="http://schemas.microsoft.com/office/drawing/2014/main" val="644389774"/>
                    </a:ext>
                  </a:extLst>
                </a:gridCol>
                <a:gridCol w="1176792">
                  <a:extLst>
                    <a:ext uri="{9D8B030D-6E8A-4147-A177-3AD203B41FA5}">
                      <a16:colId xmlns:a16="http://schemas.microsoft.com/office/drawing/2014/main" val="4035939461"/>
                    </a:ext>
                  </a:extLst>
                </a:gridCol>
                <a:gridCol w="1176792">
                  <a:extLst>
                    <a:ext uri="{9D8B030D-6E8A-4147-A177-3AD203B41FA5}">
                      <a16:colId xmlns:a16="http://schemas.microsoft.com/office/drawing/2014/main" val="3978731884"/>
                    </a:ext>
                  </a:extLst>
                </a:gridCol>
                <a:gridCol w="1176792">
                  <a:extLst>
                    <a:ext uri="{9D8B030D-6E8A-4147-A177-3AD203B41FA5}">
                      <a16:colId xmlns:a16="http://schemas.microsoft.com/office/drawing/2014/main" val="1789768225"/>
                    </a:ext>
                  </a:extLst>
                </a:gridCol>
              </a:tblGrid>
              <a:tr h="445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384180"/>
                  </a:ext>
                </a:extLst>
              </a:tr>
              <a:tr h="44599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 Validation Split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66332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7794657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3261092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6295377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1763720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897148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r>
                        <a:rPr lang="en-US" b="1" dirty="0"/>
                        <a:t>Linear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8306889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3821435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5734712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1254611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290392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9232112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1473647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8087041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50.40m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575346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r>
                        <a:rPr lang="en-US" b="1" dirty="0"/>
                        <a:t>GBT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9346425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1592747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7970672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93.36m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857941"/>
                  </a:ext>
                </a:extLst>
              </a:tr>
              <a:tr h="445996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Cross Validation Split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05923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7810904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3277334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6282388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1747075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947765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r>
                        <a:rPr lang="en-US" b="1" dirty="0"/>
                        <a:t>Linear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8300719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3783118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5775163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1257686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91903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8625994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1012053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8549725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929915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130.19m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362977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r>
                        <a:rPr lang="en-US" b="1" dirty="0"/>
                        <a:t>GBT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9351438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1594629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7962947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166.19m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51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2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Precision Vs. Recall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A044988-C5A2-5255-611C-4D7350DDFDAF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071547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2" name="Picture 21" descr="A diagram of negative and false negatives&#10;&#10;Description automatically generated">
            <a:extLst>
              <a:ext uri="{FF2B5EF4-FFF2-40B4-BE49-F238E27FC236}">
                <a16:creationId xmlns:a16="http://schemas.microsoft.com/office/drawing/2014/main" id="{D2B0C1CE-1BFB-0879-3246-959A2096E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r="6575" b="5357"/>
          <a:stretch/>
        </p:blipFill>
        <p:spPr>
          <a:xfrm>
            <a:off x="3737640" y="1557627"/>
            <a:ext cx="4445137" cy="4483734"/>
          </a:xfrm>
          <a:prstGeom prst="rect">
            <a:avLst/>
          </a:prstGeom>
        </p:spPr>
      </p:pic>
      <p:pic>
        <p:nvPicPr>
          <p:cNvPr id="8" name="Content Placeholder 7" descr="A diagram of a red and green circle with black dots&#10;&#10;Description automatically generated">
            <a:extLst>
              <a:ext uri="{FF2B5EF4-FFF2-40B4-BE49-F238E27FC236}">
                <a16:creationId xmlns:a16="http://schemas.microsoft.com/office/drawing/2014/main" id="{20B05767-CBC1-1554-0492-FA01C07F71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1476" r="5143" b="2120"/>
          <a:stretch/>
        </p:blipFill>
        <p:spPr>
          <a:xfrm>
            <a:off x="910802" y="1528417"/>
            <a:ext cx="2518320" cy="4969565"/>
          </a:xfrm>
        </p:spPr>
      </p:pic>
    </p:spTree>
    <p:extLst>
      <p:ext uri="{BB962C8B-B14F-4D97-AF65-F5344CB8AC3E}">
        <p14:creationId xmlns:p14="http://schemas.microsoft.com/office/powerpoint/2010/main" val="386959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Feature Importance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340BE-7E89-04C1-0421-48E8EC745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7275"/>
              </p:ext>
            </p:extLst>
          </p:nvPr>
        </p:nvGraphicFramePr>
        <p:xfrm>
          <a:off x="8289503" y="3589352"/>
          <a:ext cx="35639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115">
                  <a:extLst>
                    <a:ext uri="{9D8B030D-6E8A-4147-A177-3AD203B41FA5}">
                      <a16:colId xmlns:a16="http://schemas.microsoft.com/office/drawing/2014/main" val="2650146913"/>
                    </a:ext>
                  </a:extLst>
                </a:gridCol>
                <a:gridCol w="1410801">
                  <a:extLst>
                    <a:ext uri="{9D8B030D-6E8A-4147-A177-3AD203B41FA5}">
                      <a16:colId xmlns:a16="http://schemas.microsoft.com/office/drawing/2014/main" val="3350935015"/>
                    </a:ext>
                  </a:extLst>
                </a:gridCol>
              </a:tblGrid>
              <a:tr h="357587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75630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800" dirty="0"/>
                        <a:t>Payment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0.654340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24763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800" dirty="0"/>
                        <a:t>From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0.124445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6667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800" dirty="0"/>
                        <a:t>Payment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0.073436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41593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800" dirty="0"/>
                        <a:t>Amount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0.063044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34204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800" dirty="0"/>
                        <a:t>Amount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0.034263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22140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800" dirty="0"/>
                        <a:t>Receiving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0.033477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71107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800" dirty="0"/>
                        <a:t>To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0.016995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06623"/>
                  </a:ext>
                </a:extLst>
              </a:tr>
            </a:tbl>
          </a:graphicData>
        </a:graphic>
      </p:graphicFrame>
      <p:pic>
        <p:nvPicPr>
          <p:cNvPr id="1034" name="Picture 10">
            <a:extLst>
              <a:ext uri="{FF2B5EF4-FFF2-40B4-BE49-F238E27FC236}">
                <a16:creationId xmlns:a16="http://schemas.microsoft.com/office/drawing/2014/main" id="{49824A02-DAE9-6E57-D908-3C795612D1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t="10791" r="2354" b="19242"/>
          <a:stretch/>
        </p:blipFill>
        <p:spPr bwMode="auto">
          <a:xfrm>
            <a:off x="348088" y="1625914"/>
            <a:ext cx="7708985" cy="364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3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Payment Format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5B13A1-F4FA-9555-CF9A-EFDFB1229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7"/>
          <a:stretch/>
        </p:blipFill>
        <p:spPr bwMode="auto">
          <a:xfrm>
            <a:off x="4612944" y="1481739"/>
            <a:ext cx="7270656" cy="50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F27A04-69D8-BCA5-FBE0-CE3DD8ED46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508111"/>
              </p:ext>
            </p:extLst>
          </p:nvPr>
        </p:nvGraphicFramePr>
        <p:xfrm>
          <a:off x="175031" y="1584960"/>
          <a:ext cx="443791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38">
                  <a:extLst>
                    <a:ext uri="{9D8B030D-6E8A-4147-A177-3AD203B41FA5}">
                      <a16:colId xmlns:a16="http://schemas.microsoft.com/office/drawing/2014/main" val="3125925268"/>
                    </a:ext>
                  </a:extLst>
                </a:gridCol>
                <a:gridCol w="1282882">
                  <a:extLst>
                    <a:ext uri="{9D8B030D-6E8A-4147-A177-3AD203B41FA5}">
                      <a16:colId xmlns:a16="http://schemas.microsoft.com/office/drawing/2014/main" val="2300287271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4133175362"/>
                    </a:ext>
                  </a:extLst>
                </a:gridCol>
              </a:tblGrid>
              <a:tr h="526233">
                <a:tc>
                  <a:txBody>
                    <a:bodyPr/>
                    <a:lstStyle/>
                    <a:p>
                      <a:r>
                        <a:rPr lang="en-US" sz="1600" dirty="0"/>
                        <a:t>Payment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Laundering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Non-Laundering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44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30,746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3,837,664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01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r>
                        <a:rPr lang="en-US" sz="1600" dirty="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1,354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8,776,462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824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r>
                        <a:rPr lang="en-US" sz="1600" dirty="0"/>
                        <a:t>Reinvestment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1,945,611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2965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r>
                        <a:rPr lang="en-US" sz="1600" dirty="0"/>
                        <a:t>Cheque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12,277,838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76245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r>
                        <a:rPr lang="en-US" sz="1600" dirty="0"/>
                        <a:t>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3,216,865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97108"/>
                  </a:ext>
                </a:extLst>
              </a:tr>
              <a:tr h="300704">
                <a:tc>
                  <a:txBody>
                    <a:bodyPr/>
                    <a:lstStyle/>
                    <a:p>
                      <a:r>
                        <a:rPr lang="en-US" sz="1600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1,119,774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07970"/>
                  </a:ext>
                </a:extLst>
              </a:tr>
              <a:tr h="334902">
                <a:tc>
                  <a:txBody>
                    <a:bodyPr/>
                    <a:lstStyle/>
                    <a:p>
                      <a:r>
                        <a:rPr lang="en-US" sz="1600" dirty="0"/>
                        <a:t>Bitcoin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688794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9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58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Challenges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A044988-C5A2-5255-611C-4D7350DDFDAF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071547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3F395-C6ED-45FA-4475-7EB44C7C3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1630907"/>
            <a:ext cx="8150562" cy="441045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Understanding the AML Big Dataset and finding the right approach to deal with it</a:t>
            </a:r>
          </a:p>
          <a:p>
            <a:r>
              <a:rPr lang="en-US" sz="3200" dirty="0"/>
              <a:t>Imbalanced data</a:t>
            </a:r>
          </a:p>
          <a:p>
            <a:pPr lvl="1"/>
            <a:r>
              <a:rPr lang="en-US" sz="2800" dirty="0"/>
              <a:t>oversampling</a:t>
            </a:r>
          </a:p>
          <a:p>
            <a:r>
              <a:rPr lang="en-US" sz="3200" dirty="0"/>
              <a:t>Parameter Tuning &amp; Feature Engineering</a:t>
            </a:r>
          </a:p>
          <a:p>
            <a:r>
              <a:rPr lang="en-US" sz="3200" dirty="0"/>
              <a:t>Undefined Model performance on complex connection and multiple transitivity transactions</a:t>
            </a:r>
          </a:p>
        </p:txBody>
      </p:sp>
    </p:spTree>
    <p:extLst>
      <p:ext uri="{BB962C8B-B14F-4D97-AF65-F5344CB8AC3E}">
        <p14:creationId xmlns:p14="http://schemas.microsoft.com/office/powerpoint/2010/main" val="122404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What is Money Laundering?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E326-EBD9-40F2-3C21-602010288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95624" cy="38807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11111"/>
                </a:solidFill>
                <a:highlight>
                  <a:srgbClr val="FFFFFF"/>
                </a:highlight>
              </a:rPr>
              <a:t>Large amounts of m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</a:rPr>
              <a:t>oney is generated through criminal activity</a:t>
            </a:r>
          </a:p>
          <a:p>
            <a:pPr lvl="1"/>
            <a:r>
              <a:rPr lang="en-US" sz="2800" dirty="0">
                <a:solidFill>
                  <a:srgbClr val="111111"/>
                </a:solidFill>
                <a:highlight>
                  <a:srgbClr val="FFFFFF"/>
                </a:highlight>
              </a:rPr>
              <a:t>This money</a:t>
            </a:r>
            <a:r>
              <a:rPr lang="en-US" sz="2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</a:rPr>
              <a:t> is considered “dirty”</a:t>
            </a:r>
          </a:p>
          <a:p>
            <a:r>
              <a:rPr lang="en-US" sz="3200" dirty="0">
                <a:solidFill>
                  <a:srgbClr val="111111"/>
                </a:solidFill>
                <a:highlight>
                  <a:srgbClr val="FFFFFF"/>
                </a:highlight>
              </a:rPr>
              <a:t>T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</a:rPr>
              <a:t>he process “launders” the money making it appear to have come from a legitimate source</a:t>
            </a:r>
          </a:p>
          <a:p>
            <a:pPr lvl="1"/>
            <a:r>
              <a:rPr lang="en-US" sz="2800" dirty="0"/>
              <a:t>This money appears “clean”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48CD6-FE61-9A0C-9627-38AC927A24DC}"/>
              </a:ext>
            </a:extLst>
          </p:cNvPr>
          <p:cNvSpPr txBox="1"/>
          <p:nvPr/>
        </p:nvSpPr>
        <p:spPr>
          <a:xfrm>
            <a:off x="9172673" y="6349912"/>
            <a:ext cx="289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www.investopedia.com</a:t>
            </a:r>
          </a:p>
        </p:txBody>
      </p:sp>
    </p:spTree>
    <p:extLst>
      <p:ext uri="{BB962C8B-B14F-4D97-AF65-F5344CB8AC3E}">
        <p14:creationId xmlns:p14="http://schemas.microsoft.com/office/powerpoint/2010/main" val="106366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Conclusions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A044988-C5A2-5255-611C-4D7350DDFDAF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071547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3F395-C6ED-45FA-4475-7EB44C7C3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1630907"/>
            <a:ext cx="7244612" cy="4410454"/>
          </a:xfrm>
        </p:spPr>
        <p:txBody>
          <a:bodyPr>
            <a:normAutofit/>
          </a:bodyPr>
          <a:lstStyle/>
          <a:p>
            <a:pPr lvl="1"/>
            <a:r>
              <a:rPr lang="en-US" sz="3200" b="1" i="0" u="none" strike="noStrike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Gradient Boosted Tree (GBT)</a:t>
            </a:r>
            <a:r>
              <a:rPr lang="en-US" b="1" dirty="0"/>
              <a:t> with Cross Validation Split </a:t>
            </a:r>
            <a:r>
              <a:rPr lang="en-US" dirty="0"/>
              <a:t>is the best model for this dataset due to the higher recall value</a:t>
            </a:r>
          </a:p>
          <a:p>
            <a:pPr lvl="1"/>
            <a:r>
              <a:rPr lang="en-US" dirty="0"/>
              <a:t>Considering the significance of model train time, </a:t>
            </a:r>
            <a:r>
              <a:rPr lang="en-US" b="1" dirty="0"/>
              <a:t>Random Forest Tree with the Train Validation </a:t>
            </a:r>
            <a:r>
              <a:rPr lang="en-US" dirty="0"/>
              <a:t>is the best model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C03527-38C7-D66E-3AB8-1303729C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05837"/>
              </p:ext>
            </p:extLst>
          </p:nvPr>
        </p:nvGraphicFramePr>
        <p:xfrm>
          <a:off x="8105398" y="3980906"/>
          <a:ext cx="3693654" cy="251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218">
                  <a:extLst>
                    <a:ext uri="{9D8B030D-6E8A-4147-A177-3AD203B41FA5}">
                      <a16:colId xmlns:a16="http://schemas.microsoft.com/office/drawing/2014/main" val="3032210849"/>
                    </a:ext>
                  </a:extLst>
                </a:gridCol>
                <a:gridCol w="1231218">
                  <a:extLst>
                    <a:ext uri="{9D8B030D-6E8A-4147-A177-3AD203B41FA5}">
                      <a16:colId xmlns:a16="http://schemas.microsoft.com/office/drawing/2014/main" val="886579356"/>
                    </a:ext>
                  </a:extLst>
                </a:gridCol>
                <a:gridCol w="1231218">
                  <a:extLst>
                    <a:ext uri="{9D8B030D-6E8A-4147-A177-3AD203B41FA5}">
                      <a16:colId xmlns:a16="http://schemas.microsoft.com/office/drawing/2014/main" val="2405817410"/>
                    </a:ext>
                  </a:extLst>
                </a:gridCol>
              </a:tblGrid>
              <a:tr h="6286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0" u="none" strike="noStrike" kern="120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GBT -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RF - TV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844059"/>
                  </a:ext>
                </a:extLst>
              </a:tr>
              <a:tr h="6286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0.9783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0.9661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137094"/>
                  </a:ext>
                </a:extLst>
              </a:tr>
              <a:tr h="6286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0.9683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0.9667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28463"/>
                  </a:ext>
                </a:extLst>
              </a:tr>
              <a:tr h="6286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166.19m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50.40m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90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2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6" t="-465" r="-25" b="734"/>
          <a:stretch/>
        </p:blipFill>
        <p:spPr>
          <a:xfrm>
            <a:off x="2065852" y="-18521"/>
            <a:ext cx="10122974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9867"/>
            <a:ext cx="4134679" cy="125431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t="314" b="-43"/>
          <a:stretch/>
        </p:blipFill>
        <p:spPr>
          <a:xfrm>
            <a:off x="2065852" y="-8467"/>
            <a:ext cx="10122974" cy="6888063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66" y="2969129"/>
            <a:ext cx="3259667" cy="23005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dirty="0"/>
              <a:t>Thank</a:t>
            </a:r>
            <a:br>
              <a:rPr lang="en-US" sz="6600" dirty="0"/>
            </a:br>
            <a:r>
              <a:rPr lang="en-US" sz="6600" dirty="0"/>
              <a:t>You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ED6BFC-1900-3B33-51BA-0B88FD15963B}"/>
              </a:ext>
            </a:extLst>
          </p:cNvPr>
          <p:cNvSpPr/>
          <p:nvPr/>
        </p:nvSpPr>
        <p:spPr>
          <a:xfrm>
            <a:off x="4559573" y="4376811"/>
            <a:ext cx="7344456" cy="1949439"/>
          </a:xfrm>
          <a:prstGeom prst="round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9" name="Picture 8" descr="A logo of a cat&#10;&#10;Description automatically generated">
            <a:extLst>
              <a:ext uri="{FF2B5EF4-FFF2-40B4-BE49-F238E27FC236}">
                <a16:creationId xmlns:a16="http://schemas.microsoft.com/office/drawing/2014/main" id="{2AF9454B-7377-8C5C-563A-A2B34DEE7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68" y="4470004"/>
            <a:ext cx="1987385" cy="1757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BBC26-353A-C968-4E0F-B281E4096865}"/>
              </a:ext>
            </a:extLst>
          </p:cNvPr>
          <p:cNvSpPr txBox="1"/>
          <p:nvPr/>
        </p:nvSpPr>
        <p:spPr>
          <a:xfrm>
            <a:off x="6814868" y="4709679"/>
            <a:ext cx="4842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https://github.com/ssarkar4/AntiMoneyLaundering_BigData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9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445FD-B2E0-09BD-1007-828756108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95624" cy="3880772"/>
          </a:xfrm>
        </p:spPr>
        <p:txBody>
          <a:bodyPr>
            <a:noAutofit/>
          </a:bodyPr>
          <a:lstStyle/>
          <a:p>
            <a:pPr marL="914400" indent="-91440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/>
              </a:rPr>
              <a:t>Chen, J. (2024, April 11).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effectLst/>
              </a:rPr>
              <a:t>What is money laundering?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/>
              </a:rPr>
              <a:t>. Investopedia. https://www.investopedia.com/terms/m/moneylaundering.asp </a:t>
            </a:r>
          </a:p>
          <a:p>
            <a:pPr marL="914400" indent="-914400">
              <a:buNone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effectLst/>
              </a:rPr>
              <a:t>Sabao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/>
              </a:rPr>
              <a:t>, K. (2022, August 25).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effectLst/>
              </a:rPr>
              <a:t>The AML compliance series: Part 1 - basics of anti-money laundering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effectLst/>
              </a:rPr>
              <a:t>. LinkedIn. https://www.linkedin.com/pulse/aml-compliance-series-basics-anti-money-laundering-part-kelvin-sabao </a:t>
            </a:r>
          </a:p>
        </p:txBody>
      </p:sp>
    </p:spTree>
    <p:extLst>
      <p:ext uri="{BB962C8B-B14F-4D97-AF65-F5344CB8AC3E}">
        <p14:creationId xmlns:p14="http://schemas.microsoft.com/office/powerpoint/2010/main" val="168782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Money Laundering Process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7" descr="A diagram of a person in a helmet&#10;&#10;Description automatically generated">
            <a:extLst>
              <a:ext uri="{FF2B5EF4-FFF2-40B4-BE49-F238E27FC236}">
                <a16:creationId xmlns:a16="http://schemas.microsoft.com/office/drawing/2014/main" id="{2A0C6709-2DDA-F77D-97C1-4A85E4B8C5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30374" r="-7" b="14315"/>
          <a:stretch/>
        </p:blipFill>
        <p:spPr>
          <a:xfrm>
            <a:off x="568851" y="2209205"/>
            <a:ext cx="8304107" cy="34448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772D8-7E06-DD91-D9EA-41653CE47DCC}"/>
              </a:ext>
            </a:extLst>
          </p:cNvPr>
          <p:cNvSpPr txBox="1"/>
          <p:nvPr/>
        </p:nvSpPr>
        <p:spPr>
          <a:xfrm>
            <a:off x="9172673" y="6349912"/>
            <a:ext cx="289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www.linkedin.com</a:t>
            </a:r>
          </a:p>
        </p:txBody>
      </p:sp>
    </p:spTree>
    <p:extLst>
      <p:ext uri="{BB962C8B-B14F-4D97-AF65-F5344CB8AC3E}">
        <p14:creationId xmlns:p14="http://schemas.microsoft.com/office/powerpoint/2010/main" val="136560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Project Objective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F305B-3658-E4E4-F920-2DA35066E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251825" cy="38807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Money laundering is a serious issue. Therefore, the objective of this project is to use machine learning models to predict cases of illicit transactions (laundering) within a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8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About the Data Set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9C2E3-2E0E-5AB0-8253-93E4BA29B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IBM Simulated Data</a:t>
            </a:r>
          </a:p>
          <a:p>
            <a:r>
              <a:rPr lang="en-US" sz="3200" dirty="0"/>
              <a:t>6 separate files</a:t>
            </a:r>
          </a:p>
          <a:p>
            <a:pPr lvl="1"/>
            <a:r>
              <a:rPr lang="en-US" sz="2800" dirty="0"/>
              <a:t>3 HI – Higher Illicit</a:t>
            </a:r>
          </a:p>
          <a:p>
            <a:pPr lvl="1"/>
            <a:r>
              <a:rPr lang="en-US" sz="2800" dirty="0"/>
              <a:t>3 LI – Lower Illicit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EA12A86-C895-584B-8A73-2DAC3822DD4B}"/>
              </a:ext>
            </a:extLst>
          </p:cNvPr>
          <p:cNvSpPr txBox="1">
            <a:spLocks/>
          </p:cNvSpPr>
          <p:nvPr/>
        </p:nvSpPr>
        <p:spPr>
          <a:xfrm>
            <a:off x="4841947" y="2160588"/>
            <a:ext cx="4428574" cy="4038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Format</a:t>
            </a:r>
            <a:r>
              <a:rPr lang="en-US" sz="2800" dirty="0"/>
              <a:t>: CSV</a:t>
            </a:r>
            <a:endParaRPr lang="en-US" sz="2800" b="1" dirty="0"/>
          </a:p>
          <a:p>
            <a:r>
              <a:rPr lang="en-US" sz="2800" b="1" dirty="0"/>
              <a:t>Size</a:t>
            </a:r>
            <a:r>
              <a:rPr lang="en-US" sz="2800" dirty="0"/>
              <a:t>: 38.10 GB total</a:t>
            </a:r>
          </a:p>
          <a:p>
            <a:r>
              <a:rPr lang="en-US" sz="2800" b="1" dirty="0"/>
              <a:t>Source URL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https://www.kaggle.com/datasets/ealtman2019/ibm-transactions-for-anti-money-laundering-aml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599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About the Data Set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9C2E3-2E0E-5AB0-8253-93E4BA29B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424890" cy="3880772"/>
          </a:xfrm>
        </p:spPr>
        <p:txBody>
          <a:bodyPr>
            <a:normAutofit/>
          </a:bodyPr>
          <a:lstStyle/>
          <a:p>
            <a:r>
              <a:rPr lang="en-US" sz="3200" dirty="0"/>
              <a:t>HI_Medium_Trans.csv</a:t>
            </a:r>
          </a:p>
          <a:p>
            <a:pPr lvl="1"/>
            <a:r>
              <a:rPr lang="en-US" sz="2800" dirty="0"/>
              <a:t>2.82 GB</a:t>
            </a:r>
          </a:p>
          <a:p>
            <a:pPr lvl="1"/>
            <a:r>
              <a:rPr lang="en-US" sz="2800" dirty="0"/>
              <a:t>Total Transactions: 31,898,238</a:t>
            </a:r>
          </a:p>
          <a:p>
            <a:pPr lvl="2"/>
            <a:r>
              <a:rPr lang="en-US" dirty="0"/>
              <a:t>Total Laundering: 35,230</a:t>
            </a:r>
          </a:p>
          <a:p>
            <a:pPr lvl="2"/>
            <a:r>
              <a:rPr lang="en-US" dirty="0"/>
              <a:t>Total Non-Laundering: 31,863,008</a:t>
            </a:r>
          </a:p>
          <a:p>
            <a:pPr lvl="2"/>
            <a:r>
              <a:rPr lang="en-US" dirty="0"/>
              <a:t>Ratio: 1 : 904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7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F16799-48A2-29ED-2D1C-A8BE289ADE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44438124"/>
              </p:ext>
            </p:extLst>
          </p:nvPr>
        </p:nvGraphicFramePr>
        <p:xfrm>
          <a:off x="190500" y="228600"/>
          <a:ext cx="11772900" cy="64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484">
                  <a:extLst>
                    <a:ext uri="{9D8B030D-6E8A-4147-A177-3AD203B41FA5}">
                      <a16:colId xmlns:a16="http://schemas.microsoft.com/office/drawing/2014/main" val="2493562032"/>
                    </a:ext>
                  </a:extLst>
                </a:gridCol>
                <a:gridCol w="8432416">
                  <a:extLst>
                    <a:ext uri="{9D8B030D-6E8A-4147-A177-3AD203B41FA5}">
                      <a16:colId xmlns:a16="http://schemas.microsoft.com/office/drawing/2014/main" val="669031019"/>
                    </a:ext>
                  </a:extLst>
                </a:gridCol>
              </a:tblGrid>
              <a:tr h="502759">
                <a:tc>
                  <a:txBody>
                    <a:bodyPr/>
                    <a:lstStyle/>
                    <a:p>
                      <a:r>
                        <a:rPr lang="en-US" sz="26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807068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Date and time of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82769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b="1" dirty="0"/>
                        <a:t>From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 code for bank where transaction originates</a:t>
                      </a:r>
                      <a:endParaRPr 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45058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dirty="0"/>
                        <a:t>Account2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code for account where transaction originates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18580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b="1" dirty="0"/>
                        <a:t>To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 code for bank where transaction ends</a:t>
                      </a:r>
                      <a:endParaRPr 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94354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dirty="0"/>
                        <a:t>Account4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code for account where transaction ends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94969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b="1" dirty="0"/>
                        <a:t>Amount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Monetary amount received</a:t>
                      </a:r>
                      <a:endParaRPr 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45070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b="1" dirty="0"/>
                        <a:t>Receiving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(dollars, euros, etc.) of account</a:t>
                      </a:r>
                      <a:endParaRPr 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0687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b="1" dirty="0"/>
                        <a:t>Amount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Monetary amount paid</a:t>
                      </a:r>
                      <a:endParaRPr 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65571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b="1" dirty="0"/>
                        <a:t>Payment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(dollars, euros, etc.) of account</a:t>
                      </a:r>
                      <a:endParaRPr 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96033"/>
                  </a:ext>
                </a:extLst>
              </a:tr>
              <a:tr h="889497">
                <a:tc>
                  <a:txBody>
                    <a:bodyPr/>
                    <a:lstStyle/>
                    <a:p>
                      <a:r>
                        <a:rPr lang="en-US" sz="2600" b="1" dirty="0"/>
                        <a:t>Payment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transaction was conducted, e.g. cheque, ACH, wire, credit cards, etc.</a:t>
                      </a:r>
                      <a:endParaRPr 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38280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accent2"/>
                          </a:solidFill>
                        </a:rPr>
                        <a:t>Is Laundering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accent2"/>
                          </a:solidFill>
                        </a:rPr>
                        <a:t>Binary code for if the transaction is flagged as illicit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4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8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Technical Specifications - Databricks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F305B-3658-E4E4-F920-2DA35066E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251825" cy="388077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Version</a:t>
            </a:r>
            <a:r>
              <a:rPr lang="en-US" sz="3600" dirty="0"/>
              <a:t>: 12.2 LTS</a:t>
            </a:r>
          </a:p>
          <a:p>
            <a:pPr lvl="1"/>
            <a:r>
              <a:rPr lang="en-US" dirty="0"/>
              <a:t>includes Apache Spark 3.3.2, Scala 2.12</a:t>
            </a:r>
          </a:p>
          <a:p>
            <a:r>
              <a:rPr lang="en-US" sz="3600" b="1" dirty="0"/>
              <a:t>File System</a:t>
            </a:r>
            <a:r>
              <a:rPr lang="en-US" sz="3600" dirty="0"/>
              <a:t>: Data Bricks File System</a:t>
            </a:r>
          </a:p>
          <a:p>
            <a:r>
              <a:rPr lang="en-US" b="1" dirty="0"/>
              <a:t>Memory</a:t>
            </a:r>
            <a:r>
              <a:rPr lang="en-US" dirty="0"/>
              <a:t>: 15.3 GB</a:t>
            </a:r>
          </a:p>
          <a:p>
            <a:r>
              <a:rPr lang="en-US" sz="3600" b="1" dirty="0"/>
              <a:t>Cor</a:t>
            </a:r>
            <a:r>
              <a:rPr lang="en-US" b="1" dirty="0"/>
              <a:t>es</a:t>
            </a:r>
            <a:r>
              <a:rPr lang="en-US" dirty="0"/>
              <a:t>: 2</a:t>
            </a:r>
          </a:p>
          <a:p>
            <a:r>
              <a:rPr lang="en-US" sz="3600" b="1" dirty="0"/>
              <a:t>Nodes</a:t>
            </a:r>
            <a:r>
              <a:rPr lang="en-US" sz="3600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231849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Content Placeholder 5" descr="Money on a clothesline&#10;&#10;Description automatically generated">
            <a:extLst>
              <a:ext uri="{FF2B5EF4-FFF2-40B4-BE49-F238E27FC236}">
                <a16:creationId xmlns:a16="http://schemas.microsoft.com/office/drawing/2014/main" id="{925D3E00-CDB2-96D0-2EDB-5D210C1A04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r="-13900" b="268"/>
          <a:stretch/>
        </p:blipFill>
        <p:spPr>
          <a:xfrm>
            <a:off x="8105398" y="-51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997540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Technical Specifications - Hadoop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F305B-3658-E4E4-F920-2DA35066E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251825" cy="388077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Version</a:t>
            </a:r>
            <a:r>
              <a:rPr lang="en-US" sz="3600" dirty="0"/>
              <a:t>: 3.3.3</a:t>
            </a:r>
          </a:p>
          <a:p>
            <a:r>
              <a:rPr lang="en-US" sz="3600" b="1" dirty="0"/>
              <a:t>Number of CPU core</a:t>
            </a:r>
            <a:r>
              <a:rPr lang="en-US" sz="3600"/>
              <a:t>: 8</a:t>
            </a:r>
            <a:endParaRPr lang="en-US" sz="3600" dirty="0"/>
          </a:p>
          <a:p>
            <a:r>
              <a:rPr lang="en-US" sz="3600" b="1" dirty="0">
                <a:latin typeface="Arial"/>
                <a:cs typeface="Arial"/>
              </a:rPr>
              <a:t>CPU</a:t>
            </a:r>
            <a:r>
              <a:rPr lang="en-US" sz="3600" b="1" i="0" dirty="0">
                <a:effectLst/>
                <a:latin typeface="Arial"/>
                <a:cs typeface="Arial"/>
              </a:rPr>
              <a:t> speed</a:t>
            </a:r>
            <a:r>
              <a:rPr lang="en-US" sz="3600" b="0" i="0" dirty="0">
                <a:effectLst/>
                <a:latin typeface="Arial"/>
                <a:cs typeface="Arial"/>
              </a:rPr>
              <a:t>: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Arial"/>
                <a:cs typeface="Arial"/>
              </a:rPr>
              <a:t>1995.312 MHz</a:t>
            </a:r>
            <a:r>
              <a:rPr lang="en-US" sz="3600" dirty="0">
                <a:latin typeface="Arial"/>
                <a:cs typeface="Arial"/>
              </a:rPr>
              <a:t> </a:t>
            </a:r>
            <a:endParaRPr lang="en-US" sz="3600" b="0" i="0" dirty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en-US" sz="3600" b="1" dirty="0" err="1"/>
              <a:t>PySpark</a:t>
            </a:r>
            <a:r>
              <a:rPr lang="en-US" sz="3600" b="1" dirty="0"/>
              <a:t> version</a:t>
            </a:r>
            <a:r>
              <a:rPr lang="en-US" sz="3600" dirty="0"/>
              <a:t>: 3.2.1</a:t>
            </a:r>
          </a:p>
          <a:p>
            <a:r>
              <a:rPr lang="en-US" sz="3600" b="1" dirty="0"/>
              <a:t>Number of Nodes</a:t>
            </a:r>
            <a:r>
              <a:rPr lang="en-US" sz="3600" dirty="0"/>
              <a:t>: 5</a:t>
            </a:r>
          </a:p>
          <a:p>
            <a:r>
              <a:rPr lang="en-US" sz="3600" b="1" dirty="0"/>
              <a:t>Memory Size</a:t>
            </a:r>
            <a:r>
              <a:rPr lang="en-US" sz="3600" dirty="0"/>
              <a:t>: </a:t>
            </a:r>
            <a:r>
              <a:rPr lang="en-US" dirty="0"/>
              <a:t>806.40</a:t>
            </a:r>
            <a:r>
              <a:rPr lang="en-US" sz="3600" dirty="0"/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1139618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928</TotalTime>
  <Words>1003</Words>
  <Application>Microsoft Office PowerPoint</Application>
  <PresentationFormat>Widescreen</PresentationFormat>
  <Paragraphs>311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Times New Roman</vt:lpstr>
      <vt:lpstr>Trebuchet MS</vt:lpstr>
      <vt:lpstr>Wingdings 3</vt:lpstr>
      <vt:lpstr>Facet</vt:lpstr>
      <vt:lpstr>PowerPoint Presentation</vt:lpstr>
      <vt:lpstr>What is Money Laundering?</vt:lpstr>
      <vt:lpstr>Money Laundering Process</vt:lpstr>
      <vt:lpstr>Project Objective</vt:lpstr>
      <vt:lpstr>About the Data Set</vt:lpstr>
      <vt:lpstr>About the Data Set</vt:lpstr>
      <vt:lpstr>PowerPoint Presentation</vt:lpstr>
      <vt:lpstr>Technical Specifications - Databricks</vt:lpstr>
      <vt:lpstr>Technical Specifications - Hadoop</vt:lpstr>
      <vt:lpstr>PowerPoint Presentation</vt:lpstr>
      <vt:lpstr>PowerPoint Presentation</vt:lpstr>
      <vt:lpstr>Balancing the Data Set</vt:lpstr>
      <vt:lpstr>Machine Learning Algorithms Used</vt:lpstr>
      <vt:lpstr>Hyperparameter Tuning</vt:lpstr>
      <vt:lpstr>Model Comparisons</vt:lpstr>
      <vt:lpstr>Precision Vs. Recall</vt:lpstr>
      <vt:lpstr>Feature Importance</vt:lpstr>
      <vt:lpstr>Payment Format</vt:lpstr>
      <vt:lpstr>Challenges</vt:lpstr>
      <vt:lpstr>Conclusions</vt:lpstr>
      <vt:lpstr>Questions?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Laundering</dc:title>
  <dc:creator>Belknap, Katherine</dc:creator>
  <cp:lastModifiedBy>Belknap, Katherine</cp:lastModifiedBy>
  <cp:revision>51</cp:revision>
  <dcterms:created xsi:type="dcterms:W3CDTF">2024-05-05T23:33:50Z</dcterms:created>
  <dcterms:modified xsi:type="dcterms:W3CDTF">2024-05-08T04:14:04Z</dcterms:modified>
</cp:coreProperties>
</file>