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F3F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3D3D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F3F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D3D3D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F3F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F3F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6569" y="520446"/>
            <a:ext cx="9524365" cy="62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F3F3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304" y="3535477"/>
            <a:ext cx="7371080" cy="283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3D3D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amaz0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1603705"/>
            <a:ext cx="6638290" cy="2126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spc="-170" dirty="0"/>
              <a:t>Phishing</a:t>
            </a:r>
            <a:r>
              <a:rPr sz="4450" spc="-470" dirty="0"/>
              <a:t> </a:t>
            </a:r>
            <a:r>
              <a:rPr sz="4450" spc="-45" dirty="0"/>
              <a:t>Awareness</a:t>
            </a:r>
            <a:endParaRPr sz="4450"/>
          </a:p>
          <a:p>
            <a:pPr marL="12700" marR="5080">
              <a:lnSpc>
                <a:spcPct val="104700"/>
              </a:lnSpc>
              <a:spcBef>
                <a:spcPts val="15"/>
              </a:spcBef>
            </a:pPr>
            <a:r>
              <a:rPr sz="4450" spc="-254" dirty="0"/>
              <a:t>Training:</a:t>
            </a:r>
            <a:r>
              <a:rPr sz="4450" spc="-509" dirty="0"/>
              <a:t> </a:t>
            </a:r>
            <a:r>
              <a:rPr sz="4450" spc="-120" dirty="0"/>
              <a:t>Protect</a:t>
            </a:r>
            <a:r>
              <a:rPr sz="4450" spc="-450" dirty="0"/>
              <a:t> </a:t>
            </a:r>
            <a:r>
              <a:rPr sz="4450" spc="-110" dirty="0"/>
              <a:t>Yourself </a:t>
            </a:r>
            <a:r>
              <a:rPr sz="4450" spc="-10" dirty="0"/>
              <a:t>Online</a:t>
            </a:r>
            <a:endParaRPr sz="44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978" y="6197600"/>
            <a:ext cx="370522" cy="3704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304" y="4054526"/>
            <a:ext cx="752983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38300"/>
              </a:lnSpc>
              <a:spcBef>
                <a:spcPts val="100"/>
              </a:spcBef>
            </a:pP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Phishing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remains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number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one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cyber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threat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globally,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with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over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90%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all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cyberattacks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initiating</a:t>
            </a:r>
            <a:r>
              <a:rPr sz="175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from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these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deceptive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attempts.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In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2022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alone,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Business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Email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Compromise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(BEC)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scams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led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staggering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global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losses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$2.7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billion,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as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reported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by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FBI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IC3.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Understanding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recognizing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these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threats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is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first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line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defense.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750">
              <a:latin typeface="Roboto"/>
              <a:cs typeface="Roboto"/>
            </a:endParaRPr>
          </a:p>
          <a:p>
            <a:pPr marL="488315">
              <a:lnSpc>
                <a:spcPct val="100000"/>
              </a:lnSpc>
            </a:pPr>
            <a:r>
              <a:rPr sz="2200" b="1" dirty="0">
                <a:solidFill>
                  <a:srgbClr val="D3D3D1"/>
                </a:solidFill>
                <a:latin typeface="Roboto"/>
                <a:cs typeface="Roboto"/>
              </a:rPr>
              <a:t>by</a:t>
            </a:r>
            <a:r>
              <a:rPr sz="2200" b="1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D3D3D1"/>
                </a:solidFill>
                <a:latin typeface="Roboto"/>
                <a:cs typeface="Roboto"/>
              </a:rPr>
              <a:t>Snehith</a:t>
            </a:r>
            <a:r>
              <a:rPr sz="2200" b="1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2200" b="1" spc="-10" dirty="0">
                <a:solidFill>
                  <a:srgbClr val="D3D3D1"/>
                </a:solidFill>
                <a:latin typeface="Roboto"/>
                <a:cs typeface="Roboto"/>
              </a:rPr>
              <a:t>Sudulaguntla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347038"/>
            <a:ext cx="7369809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spc="-210" dirty="0"/>
              <a:t>Recognizing</a:t>
            </a:r>
            <a:r>
              <a:rPr sz="4450" spc="-455" dirty="0"/>
              <a:t> </a:t>
            </a:r>
            <a:r>
              <a:rPr sz="4450" spc="-170" dirty="0"/>
              <a:t>Phishing</a:t>
            </a:r>
            <a:r>
              <a:rPr sz="4450" spc="-475" dirty="0"/>
              <a:t> </a:t>
            </a:r>
            <a:r>
              <a:rPr sz="4450" spc="-110" dirty="0"/>
              <a:t>Emails</a:t>
            </a:r>
            <a:endParaRPr sz="4450"/>
          </a:p>
        </p:txBody>
      </p:sp>
      <p:sp>
        <p:nvSpPr>
          <p:cNvPr id="3" name="object 3"/>
          <p:cNvSpPr/>
          <p:nvPr/>
        </p:nvSpPr>
        <p:spPr>
          <a:xfrm>
            <a:off x="793788" y="2554097"/>
            <a:ext cx="4196715" cy="2387600"/>
          </a:xfrm>
          <a:custGeom>
            <a:avLst/>
            <a:gdLst/>
            <a:ahLst/>
            <a:cxnLst/>
            <a:rect l="l" t="t" r="r" b="b"/>
            <a:pathLst>
              <a:path w="4196715" h="2387600">
                <a:moveTo>
                  <a:pt x="4162386" y="0"/>
                </a:moveTo>
                <a:lnTo>
                  <a:pt x="34010" y="0"/>
                </a:lnTo>
                <a:lnTo>
                  <a:pt x="20772" y="2674"/>
                </a:lnTo>
                <a:lnTo>
                  <a:pt x="9961" y="9969"/>
                </a:lnTo>
                <a:lnTo>
                  <a:pt x="2672" y="20788"/>
                </a:lnTo>
                <a:lnTo>
                  <a:pt x="0" y="34036"/>
                </a:lnTo>
                <a:lnTo>
                  <a:pt x="0" y="2353055"/>
                </a:lnTo>
                <a:lnTo>
                  <a:pt x="2672" y="2366303"/>
                </a:lnTo>
                <a:lnTo>
                  <a:pt x="9961" y="2377122"/>
                </a:lnTo>
                <a:lnTo>
                  <a:pt x="20772" y="2384417"/>
                </a:lnTo>
                <a:lnTo>
                  <a:pt x="34010" y="2387091"/>
                </a:lnTo>
                <a:lnTo>
                  <a:pt x="4162386" y="2387091"/>
                </a:lnTo>
                <a:lnTo>
                  <a:pt x="4175634" y="2384417"/>
                </a:lnTo>
                <a:lnTo>
                  <a:pt x="4186453" y="2377122"/>
                </a:lnTo>
                <a:lnTo>
                  <a:pt x="4193747" y="2366303"/>
                </a:lnTo>
                <a:lnTo>
                  <a:pt x="4196422" y="2353055"/>
                </a:lnTo>
                <a:lnTo>
                  <a:pt x="4196422" y="34036"/>
                </a:lnTo>
                <a:lnTo>
                  <a:pt x="4193747" y="20788"/>
                </a:lnTo>
                <a:lnTo>
                  <a:pt x="4186453" y="9969"/>
                </a:lnTo>
                <a:lnTo>
                  <a:pt x="4175634" y="2674"/>
                </a:lnTo>
                <a:lnTo>
                  <a:pt x="4162386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8075" y="2736239"/>
            <a:ext cx="341122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5505">
              <a:lnSpc>
                <a:spcPct val="105900"/>
              </a:lnSpc>
              <a:spcBef>
                <a:spcPts val="100"/>
              </a:spcBef>
            </a:pPr>
            <a:r>
              <a:rPr sz="2200" spc="-110" dirty="0">
                <a:solidFill>
                  <a:srgbClr val="D3D3D1"/>
                </a:solidFill>
                <a:latin typeface="Verdana"/>
                <a:cs typeface="Verdana"/>
              </a:rPr>
              <a:t>Urgent/Threatening </a:t>
            </a:r>
            <a:r>
              <a:rPr sz="2200" spc="-20" dirty="0">
                <a:solidFill>
                  <a:srgbClr val="D3D3D1"/>
                </a:solidFill>
                <a:latin typeface="Verdana"/>
                <a:cs typeface="Verdana"/>
              </a:rPr>
              <a:t>Language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35"/>
              </a:spcBef>
            </a:pP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"Account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will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be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suspended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immediately!"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These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emails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create panic</a:t>
            </a:r>
            <a:r>
              <a:rPr sz="175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bypass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rational</a:t>
            </a:r>
            <a:r>
              <a:rPr sz="175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thought.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6905" y="2554097"/>
            <a:ext cx="4196715" cy="2387600"/>
          </a:xfrm>
          <a:custGeom>
            <a:avLst/>
            <a:gdLst/>
            <a:ahLst/>
            <a:cxnLst/>
            <a:rect l="l" t="t" r="r" b="b"/>
            <a:pathLst>
              <a:path w="4196715" h="2387600">
                <a:moveTo>
                  <a:pt x="4162425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2353055"/>
                </a:lnTo>
                <a:lnTo>
                  <a:pt x="2674" y="2366303"/>
                </a:lnTo>
                <a:lnTo>
                  <a:pt x="9969" y="2377122"/>
                </a:lnTo>
                <a:lnTo>
                  <a:pt x="20788" y="2384417"/>
                </a:lnTo>
                <a:lnTo>
                  <a:pt x="34036" y="2387091"/>
                </a:lnTo>
                <a:lnTo>
                  <a:pt x="4162425" y="2387091"/>
                </a:lnTo>
                <a:lnTo>
                  <a:pt x="4175672" y="2384417"/>
                </a:lnTo>
                <a:lnTo>
                  <a:pt x="4186491" y="2377122"/>
                </a:lnTo>
                <a:lnTo>
                  <a:pt x="4193786" y="2366303"/>
                </a:lnTo>
                <a:lnTo>
                  <a:pt x="4196461" y="2353055"/>
                </a:lnTo>
                <a:lnTo>
                  <a:pt x="4196461" y="34036"/>
                </a:lnTo>
                <a:lnTo>
                  <a:pt x="4193786" y="20788"/>
                </a:lnTo>
                <a:lnTo>
                  <a:pt x="4186491" y="9969"/>
                </a:lnTo>
                <a:lnTo>
                  <a:pt x="4175672" y="2674"/>
                </a:lnTo>
                <a:lnTo>
                  <a:pt x="4162425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1663" y="2756661"/>
            <a:ext cx="322262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D3D3D1"/>
                </a:solidFill>
                <a:latin typeface="Verdana"/>
                <a:cs typeface="Verdana"/>
              </a:rPr>
              <a:t>Generic</a:t>
            </a:r>
            <a:r>
              <a:rPr sz="2200" spc="-17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3D3D1"/>
                </a:solidFill>
                <a:latin typeface="Verdana"/>
                <a:cs typeface="Verdana"/>
              </a:rPr>
              <a:t>Greetings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"Dear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Customer,"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instead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your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name.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Legitimate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companies personalize</a:t>
            </a:r>
            <a:r>
              <a:rPr sz="1750" spc="-8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communications.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0189" y="2554097"/>
            <a:ext cx="4196715" cy="2387600"/>
          </a:xfrm>
          <a:custGeom>
            <a:avLst/>
            <a:gdLst/>
            <a:ahLst/>
            <a:cxnLst/>
            <a:rect l="l" t="t" r="r" b="b"/>
            <a:pathLst>
              <a:path w="4196715" h="2387600">
                <a:moveTo>
                  <a:pt x="4162297" y="0"/>
                </a:moveTo>
                <a:lnTo>
                  <a:pt x="33908" y="0"/>
                </a:lnTo>
                <a:lnTo>
                  <a:pt x="20681" y="2674"/>
                </a:lnTo>
                <a:lnTo>
                  <a:pt x="9905" y="9969"/>
                </a:lnTo>
                <a:lnTo>
                  <a:pt x="2655" y="20788"/>
                </a:lnTo>
                <a:lnTo>
                  <a:pt x="0" y="34036"/>
                </a:lnTo>
                <a:lnTo>
                  <a:pt x="0" y="2353055"/>
                </a:lnTo>
                <a:lnTo>
                  <a:pt x="2655" y="2366303"/>
                </a:lnTo>
                <a:lnTo>
                  <a:pt x="9905" y="2377122"/>
                </a:lnTo>
                <a:lnTo>
                  <a:pt x="20681" y="2384417"/>
                </a:lnTo>
                <a:lnTo>
                  <a:pt x="33908" y="2387091"/>
                </a:lnTo>
                <a:lnTo>
                  <a:pt x="4162297" y="2387091"/>
                </a:lnTo>
                <a:lnTo>
                  <a:pt x="4175545" y="2384417"/>
                </a:lnTo>
                <a:lnTo>
                  <a:pt x="4186364" y="2377122"/>
                </a:lnTo>
                <a:lnTo>
                  <a:pt x="4193659" y="2366303"/>
                </a:lnTo>
                <a:lnTo>
                  <a:pt x="4196333" y="2353055"/>
                </a:lnTo>
                <a:lnTo>
                  <a:pt x="4196333" y="34036"/>
                </a:lnTo>
                <a:lnTo>
                  <a:pt x="4193659" y="20788"/>
                </a:lnTo>
                <a:lnTo>
                  <a:pt x="4186364" y="9969"/>
                </a:lnTo>
                <a:lnTo>
                  <a:pt x="4175545" y="2674"/>
                </a:lnTo>
                <a:lnTo>
                  <a:pt x="416229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5200" y="2756661"/>
            <a:ext cx="333756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D3D3D1"/>
                </a:solidFill>
                <a:latin typeface="Verdana"/>
                <a:cs typeface="Verdana"/>
              </a:rPr>
              <a:t>Suspicious</a:t>
            </a:r>
            <a:r>
              <a:rPr sz="2200" spc="-10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3D3D1"/>
                </a:solidFill>
                <a:latin typeface="Verdana"/>
                <a:cs typeface="Verdana"/>
              </a:rPr>
              <a:t>Sender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Unfamiliar</a:t>
            </a:r>
            <a:r>
              <a:rPr sz="1750" spc="-8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email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addresses,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like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  <a:hlinkClick r:id="rId2"/>
              </a:rPr>
              <a:t>support@amaz0n.com,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indicate</a:t>
            </a:r>
            <a:r>
              <a:rPr sz="1750" spc="-9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a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fraudulent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 source.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3788" y="5168010"/>
            <a:ext cx="6408420" cy="1670050"/>
          </a:xfrm>
          <a:custGeom>
            <a:avLst/>
            <a:gdLst/>
            <a:ahLst/>
            <a:cxnLst/>
            <a:rect l="l" t="t" r="r" b="b"/>
            <a:pathLst>
              <a:path w="6408420" h="1670050">
                <a:moveTo>
                  <a:pt x="6373964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635887"/>
                </a:lnTo>
                <a:lnTo>
                  <a:pt x="2674" y="1649134"/>
                </a:lnTo>
                <a:lnTo>
                  <a:pt x="9969" y="1659953"/>
                </a:lnTo>
                <a:lnTo>
                  <a:pt x="20788" y="1667248"/>
                </a:lnTo>
                <a:lnTo>
                  <a:pt x="34036" y="1669923"/>
                </a:lnTo>
                <a:lnTo>
                  <a:pt x="6373964" y="1669923"/>
                </a:lnTo>
                <a:lnTo>
                  <a:pt x="6387212" y="1667248"/>
                </a:lnTo>
                <a:lnTo>
                  <a:pt x="6398031" y="1659953"/>
                </a:lnTo>
                <a:lnTo>
                  <a:pt x="6405325" y="1649134"/>
                </a:lnTo>
                <a:lnTo>
                  <a:pt x="6408000" y="1635887"/>
                </a:lnTo>
                <a:lnTo>
                  <a:pt x="6408000" y="34036"/>
                </a:lnTo>
                <a:lnTo>
                  <a:pt x="6405325" y="20788"/>
                </a:lnTo>
                <a:lnTo>
                  <a:pt x="6398031" y="9969"/>
                </a:lnTo>
                <a:lnTo>
                  <a:pt x="6387212" y="2674"/>
                </a:lnTo>
                <a:lnTo>
                  <a:pt x="6373964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8075" y="5370957"/>
            <a:ext cx="5786120" cy="121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D3D3D1"/>
                </a:solidFill>
                <a:latin typeface="Verdana"/>
                <a:cs typeface="Verdana"/>
              </a:rPr>
              <a:t>Bad</a:t>
            </a:r>
            <a:r>
              <a:rPr sz="2200" spc="-22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D3D3D1"/>
                </a:solidFill>
                <a:latin typeface="Verdana"/>
                <a:cs typeface="Verdana"/>
              </a:rPr>
              <a:t>Grammar/Typos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Unprofessional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language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numerous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spelling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errors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are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classic</a:t>
            </a:r>
            <a:r>
              <a:rPr sz="175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red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flags.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8483" y="5168010"/>
            <a:ext cx="6408420" cy="1670050"/>
          </a:xfrm>
          <a:custGeom>
            <a:avLst/>
            <a:gdLst/>
            <a:ahLst/>
            <a:cxnLst/>
            <a:rect l="l" t="t" r="r" b="b"/>
            <a:pathLst>
              <a:path w="6408419" h="1670050">
                <a:moveTo>
                  <a:pt x="6374003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635887"/>
                </a:lnTo>
                <a:lnTo>
                  <a:pt x="2674" y="1649134"/>
                </a:lnTo>
                <a:lnTo>
                  <a:pt x="9969" y="1659953"/>
                </a:lnTo>
                <a:lnTo>
                  <a:pt x="20788" y="1667248"/>
                </a:lnTo>
                <a:lnTo>
                  <a:pt x="34036" y="1669923"/>
                </a:lnTo>
                <a:lnTo>
                  <a:pt x="6374003" y="1669923"/>
                </a:lnTo>
                <a:lnTo>
                  <a:pt x="6387250" y="1667248"/>
                </a:lnTo>
                <a:lnTo>
                  <a:pt x="6398069" y="1659953"/>
                </a:lnTo>
                <a:lnTo>
                  <a:pt x="6405364" y="1649134"/>
                </a:lnTo>
                <a:lnTo>
                  <a:pt x="6408039" y="1635887"/>
                </a:lnTo>
                <a:lnTo>
                  <a:pt x="6408039" y="34036"/>
                </a:lnTo>
                <a:lnTo>
                  <a:pt x="6405364" y="20788"/>
                </a:lnTo>
                <a:lnTo>
                  <a:pt x="6398069" y="9969"/>
                </a:lnTo>
                <a:lnTo>
                  <a:pt x="6387250" y="2674"/>
                </a:lnTo>
                <a:lnTo>
                  <a:pt x="6374003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3241" y="5370957"/>
            <a:ext cx="5569585" cy="121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D3D3D1"/>
                </a:solidFill>
                <a:latin typeface="Verdana"/>
                <a:cs typeface="Verdana"/>
              </a:rPr>
              <a:t>Unexpected</a:t>
            </a:r>
            <a:r>
              <a:rPr sz="2200" spc="-14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D3D3D1"/>
                </a:solidFill>
                <a:latin typeface="Verdana"/>
                <a:cs typeface="Verdana"/>
              </a:rPr>
              <a:t>Attachments/Links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Beware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.zip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.exe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files,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any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links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from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unknown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suspicious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senders.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050" spc="-165" dirty="0"/>
              <a:t>Identifying</a:t>
            </a:r>
            <a:r>
              <a:rPr sz="4050" spc="-465" dirty="0"/>
              <a:t> </a:t>
            </a:r>
            <a:r>
              <a:rPr sz="4050" spc="-150" dirty="0"/>
              <a:t>Fake</a:t>
            </a:r>
            <a:r>
              <a:rPr sz="4050" spc="-450" dirty="0"/>
              <a:t> </a:t>
            </a:r>
            <a:r>
              <a:rPr sz="4050" spc="-110" dirty="0"/>
              <a:t>Websites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709676" y="1655216"/>
            <a:ext cx="6323965" cy="493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35300"/>
              </a:lnSpc>
              <a:spcBef>
                <a:spcPts val="95"/>
              </a:spcBef>
              <a:buFont typeface="Roboto"/>
              <a:buChar char="•"/>
              <a:tabLst>
                <a:tab pos="354965" algn="l"/>
              </a:tabLst>
            </a:pPr>
            <a:r>
              <a:rPr sz="1600" b="1" spc="-80" dirty="0">
                <a:solidFill>
                  <a:srgbClr val="D3D3D1"/>
                </a:solidFill>
                <a:latin typeface="Roboto"/>
                <a:cs typeface="Roboto"/>
              </a:rPr>
              <a:t>Inspect</a:t>
            </a:r>
            <a:r>
              <a:rPr sz="1600" b="1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2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600" b="1" spc="-100" dirty="0">
                <a:solidFill>
                  <a:srgbClr val="D3D3D1"/>
                </a:solidFill>
                <a:latin typeface="Roboto"/>
                <a:cs typeface="Roboto"/>
              </a:rPr>
              <a:t> URL:</a:t>
            </a:r>
            <a:r>
              <a:rPr sz="1600" b="1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Look</a:t>
            </a:r>
            <a:r>
              <a:rPr sz="1600" spc="-8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for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subtle</a:t>
            </a:r>
            <a:r>
              <a:rPr sz="160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misspellings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 (e.g.,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paypaI.com)</a:t>
            </a:r>
            <a:r>
              <a:rPr sz="1600" spc="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or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strange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characters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in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address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bar.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genuine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website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will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have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60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clean,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familiar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URL.</a:t>
            </a:r>
            <a:endParaRPr sz="1600">
              <a:latin typeface="Roboto"/>
              <a:cs typeface="Roboto"/>
            </a:endParaRPr>
          </a:p>
          <a:p>
            <a:pPr marL="354965" marR="471805" indent="-342900">
              <a:lnSpc>
                <a:spcPct val="135400"/>
              </a:lnSpc>
              <a:spcBef>
                <a:spcPts val="565"/>
              </a:spcBef>
              <a:buFont typeface="Roboto"/>
              <a:buChar char="•"/>
              <a:tabLst>
                <a:tab pos="354965" algn="l"/>
              </a:tabLst>
            </a:pPr>
            <a:r>
              <a:rPr sz="1600" b="1" dirty="0">
                <a:solidFill>
                  <a:srgbClr val="D3D3D1"/>
                </a:solidFill>
                <a:latin typeface="Roboto"/>
                <a:cs typeface="Roboto"/>
              </a:rPr>
              <a:t>HTTPS</a:t>
            </a:r>
            <a:r>
              <a:rPr sz="1600" b="1" spc="-8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60" dirty="0">
                <a:solidFill>
                  <a:srgbClr val="D3D3D1"/>
                </a:solidFill>
                <a:latin typeface="Roboto"/>
                <a:cs typeface="Roboto"/>
              </a:rPr>
              <a:t>vs.</a:t>
            </a:r>
            <a:r>
              <a:rPr sz="1600" b="1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D3D3D1"/>
                </a:solidFill>
                <a:latin typeface="Roboto"/>
                <a:cs typeface="Roboto"/>
              </a:rPr>
              <a:t>HTTP:</a:t>
            </a:r>
            <a:r>
              <a:rPr sz="1600" b="1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Always</a:t>
            </a:r>
            <a:r>
              <a:rPr sz="1600" spc="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verify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that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site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uses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HTTPS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and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displays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padlock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icon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in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browser,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indicating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secure, encrypted</a:t>
            </a:r>
            <a:r>
              <a:rPr sz="1600" spc="-8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connection.</a:t>
            </a:r>
            <a:endParaRPr sz="1600">
              <a:latin typeface="Roboto"/>
              <a:cs typeface="Roboto"/>
            </a:endParaRPr>
          </a:p>
          <a:p>
            <a:pPr marL="354965" marR="703580" indent="-342900">
              <a:lnSpc>
                <a:spcPct val="135400"/>
              </a:lnSpc>
              <a:spcBef>
                <a:spcPts val="570"/>
              </a:spcBef>
              <a:buFont typeface="Roboto"/>
              <a:buChar char="•"/>
              <a:tabLst>
                <a:tab pos="354965" algn="l"/>
              </a:tabLst>
            </a:pPr>
            <a:r>
              <a:rPr sz="1600" b="1" dirty="0">
                <a:solidFill>
                  <a:srgbClr val="D3D3D1"/>
                </a:solidFill>
                <a:latin typeface="Roboto"/>
                <a:cs typeface="Roboto"/>
              </a:rPr>
              <a:t>Poor</a:t>
            </a:r>
            <a:r>
              <a:rPr sz="1600" b="1" spc="-10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D3D3D1"/>
                </a:solidFill>
                <a:latin typeface="Roboto"/>
                <a:cs typeface="Roboto"/>
              </a:rPr>
              <a:t>Quality</a:t>
            </a:r>
            <a:r>
              <a:rPr sz="1600" b="1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40" dirty="0">
                <a:solidFill>
                  <a:srgbClr val="D3D3D1"/>
                </a:solidFill>
                <a:latin typeface="Roboto"/>
                <a:cs typeface="Roboto"/>
              </a:rPr>
              <a:t>Design:</a:t>
            </a:r>
            <a:r>
              <a:rPr sz="1600" b="1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Blurry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logos,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inconsistent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fonts,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a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generally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unprofessional layout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are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strong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indicators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a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fraudulent</a:t>
            </a:r>
            <a:r>
              <a:rPr sz="16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site.</a:t>
            </a:r>
            <a:endParaRPr sz="1600">
              <a:latin typeface="Roboto"/>
              <a:cs typeface="Roboto"/>
            </a:endParaRPr>
          </a:p>
          <a:p>
            <a:pPr marL="354965" marR="306705" indent="-342900">
              <a:lnSpc>
                <a:spcPct val="135000"/>
              </a:lnSpc>
              <a:spcBef>
                <a:spcPts val="575"/>
              </a:spcBef>
              <a:buFont typeface="Roboto"/>
              <a:buChar char="•"/>
              <a:tabLst>
                <a:tab pos="354965" algn="l"/>
              </a:tabLst>
            </a:pPr>
            <a:r>
              <a:rPr sz="1600" b="1" spc="-55" dirty="0">
                <a:solidFill>
                  <a:srgbClr val="D3D3D1"/>
                </a:solidFill>
                <a:latin typeface="Roboto"/>
                <a:cs typeface="Roboto"/>
              </a:rPr>
              <a:t>Unexpected</a:t>
            </a:r>
            <a:r>
              <a:rPr sz="1600" b="1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30" dirty="0">
                <a:solidFill>
                  <a:srgbClr val="D3D3D1"/>
                </a:solidFill>
                <a:latin typeface="Roboto"/>
                <a:cs typeface="Roboto"/>
              </a:rPr>
              <a:t>Pop-</a:t>
            </a:r>
            <a:r>
              <a:rPr sz="1600" b="1" spc="-70" dirty="0">
                <a:solidFill>
                  <a:srgbClr val="D3D3D1"/>
                </a:solidFill>
                <a:latin typeface="Roboto"/>
                <a:cs typeface="Roboto"/>
              </a:rPr>
              <a:t>ups:</a:t>
            </a:r>
            <a:r>
              <a:rPr sz="1600" b="1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Be</a:t>
            </a:r>
            <a:r>
              <a:rPr sz="1600" spc="-9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wary</a:t>
            </a:r>
            <a:r>
              <a:rPr sz="160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6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sites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that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immediately</a:t>
            </a:r>
            <a:r>
              <a:rPr sz="16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request sensitive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information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via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unexpected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90" dirty="0">
                <a:solidFill>
                  <a:srgbClr val="D3D3D1"/>
                </a:solidFill>
                <a:latin typeface="Roboto"/>
                <a:cs typeface="Roboto"/>
              </a:rPr>
              <a:t>pop-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ups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upon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arrival.</a:t>
            </a:r>
            <a:endParaRPr sz="1600">
              <a:latin typeface="Roboto"/>
              <a:cs typeface="Roboto"/>
            </a:endParaRPr>
          </a:p>
          <a:p>
            <a:pPr marL="354965" marR="34290" indent="-342900">
              <a:lnSpc>
                <a:spcPct val="135300"/>
              </a:lnSpc>
              <a:spcBef>
                <a:spcPts val="580"/>
              </a:spcBef>
              <a:buFont typeface="Roboto"/>
              <a:buChar char="•"/>
              <a:tabLst>
                <a:tab pos="354965" algn="l"/>
              </a:tabLst>
            </a:pPr>
            <a:r>
              <a:rPr sz="1600" b="1" spc="-90" dirty="0">
                <a:solidFill>
                  <a:srgbClr val="D3D3D1"/>
                </a:solidFill>
                <a:latin typeface="Roboto"/>
                <a:cs typeface="Roboto"/>
              </a:rPr>
              <a:t>Lack</a:t>
            </a:r>
            <a:r>
              <a:rPr sz="1600" b="1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600" b="1" spc="-9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35" dirty="0">
                <a:solidFill>
                  <a:srgbClr val="D3D3D1"/>
                </a:solidFill>
                <a:latin typeface="Roboto"/>
                <a:cs typeface="Roboto"/>
              </a:rPr>
              <a:t>Contact</a:t>
            </a:r>
            <a:r>
              <a:rPr sz="1600" b="1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D3D3D1"/>
                </a:solidFill>
                <a:latin typeface="Roboto"/>
                <a:cs typeface="Roboto"/>
              </a:rPr>
              <a:t>Info:</a:t>
            </a:r>
            <a:r>
              <a:rPr sz="1600" b="1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Legitimate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businesses</a:t>
            </a:r>
            <a:r>
              <a:rPr sz="160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provide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clear</a:t>
            </a:r>
            <a:r>
              <a:rPr sz="160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contact details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like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D3D3D1"/>
                </a:solidFill>
                <a:latin typeface="Roboto"/>
                <a:cs typeface="Roboto"/>
              </a:rPr>
              <a:t>physical</a:t>
            </a:r>
            <a:r>
              <a:rPr sz="16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address</a:t>
            </a:r>
            <a:r>
              <a:rPr sz="16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phone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number,</a:t>
            </a:r>
            <a:r>
              <a:rPr sz="16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which</a:t>
            </a:r>
            <a:r>
              <a:rPr sz="16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are</a:t>
            </a:r>
            <a:r>
              <a:rPr sz="16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often missing</a:t>
            </a:r>
            <a:r>
              <a:rPr sz="16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on</a:t>
            </a:r>
            <a:r>
              <a:rPr sz="16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D3D3D1"/>
                </a:solidFill>
                <a:latin typeface="Roboto"/>
                <a:cs typeface="Roboto"/>
              </a:rPr>
              <a:t>fake </a:t>
            </a:r>
            <a:r>
              <a:rPr sz="1600" spc="-10" dirty="0">
                <a:solidFill>
                  <a:srgbClr val="D3D3D1"/>
                </a:solidFill>
                <a:latin typeface="Roboto"/>
                <a:cs typeface="Roboto"/>
              </a:rPr>
              <a:t>sites.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1265" y="1754009"/>
            <a:ext cx="6334379" cy="6334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Understanding</a:t>
            </a:r>
            <a:r>
              <a:rPr spc="-395" dirty="0"/>
              <a:t> </a:t>
            </a:r>
            <a:r>
              <a:rPr spc="-145" dirty="0"/>
              <a:t>Social</a:t>
            </a:r>
            <a:r>
              <a:rPr spc="-380" dirty="0"/>
              <a:t> </a:t>
            </a:r>
            <a:r>
              <a:rPr spc="-200" dirty="0"/>
              <a:t>Engineering</a:t>
            </a:r>
            <a:r>
              <a:rPr spc="-380" dirty="0"/>
              <a:t> </a:t>
            </a:r>
            <a:r>
              <a:rPr spc="-70" dirty="0"/>
              <a:t>Tactics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129" y="1595526"/>
            <a:ext cx="1013104" cy="60787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2111" y="1775205"/>
            <a:ext cx="7096125" cy="562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D3D3D1"/>
                </a:solidFill>
                <a:latin typeface="Verdana"/>
                <a:cs typeface="Verdana"/>
              </a:rPr>
              <a:t>Urgency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"Act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now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lose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access!"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create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panic</a:t>
            </a:r>
            <a:r>
              <a:rPr sz="15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bypass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rational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thinking.</a:t>
            </a: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-20" dirty="0">
                <a:solidFill>
                  <a:srgbClr val="D3D3D1"/>
                </a:solidFill>
                <a:latin typeface="Verdana"/>
                <a:cs typeface="Verdana"/>
              </a:rPr>
              <a:t>Fear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550" spc="-20" dirty="0">
                <a:solidFill>
                  <a:srgbClr val="D3D3D1"/>
                </a:solidFill>
                <a:latin typeface="Roboto"/>
                <a:cs typeface="Roboto"/>
              </a:rPr>
              <a:t>"Your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account</a:t>
            </a:r>
            <a:r>
              <a:rPr sz="15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is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compromised!"</a:t>
            </a:r>
            <a:r>
              <a:rPr sz="15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preying</a:t>
            </a:r>
            <a:r>
              <a:rPr sz="15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on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anxiety</a:t>
            </a:r>
            <a:r>
              <a:rPr sz="15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pressure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quick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action.</a:t>
            </a: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D3D3D1"/>
                </a:solidFill>
                <a:latin typeface="Verdana"/>
                <a:cs typeface="Verdana"/>
              </a:rPr>
              <a:t>Authority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Impersonating</a:t>
            </a:r>
            <a:r>
              <a:rPr sz="155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CEO,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IRS,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IT</a:t>
            </a:r>
            <a:r>
              <a:rPr sz="15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support</a:t>
            </a:r>
            <a:r>
              <a:rPr sz="15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5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demand</a:t>
            </a:r>
            <a:r>
              <a:rPr sz="15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compliance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without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question.</a:t>
            </a: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D3D3D1"/>
                </a:solidFill>
                <a:latin typeface="Verdana"/>
                <a:cs typeface="Verdana"/>
              </a:rPr>
              <a:t>Curiosity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"Check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out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these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photos!"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entice</a:t>
            </a:r>
            <a:r>
              <a:rPr sz="15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clicks</a:t>
            </a:r>
            <a:r>
              <a:rPr sz="15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by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exploiting</a:t>
            </a:r>
            <a:r>
              <a:rPr sz="155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20" dirty="0">
                <a:solidFill>
                  <a:srgbClr val="D3D3D1"/>
                </a:solidFill>
                <a:latin typeface="Roboto"/>
                <a:cs typeface="Roboto"/>
              </a:rPr>
              <a:t>natural</a:t>
            </a:r>
            <a:r>
              <a:rPr sz="15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human</a:t>
            </a:r>
            <a:r>
              <a:rPr sz="15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intrigue.</a:t>
            </a: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950" spc="-10" dirty="0">
                <a:solidFill>
                  <a:srgbClr val="D3D3D1"/>
                </a:solidFill>
                <a:latin typeface="Verdana"/>
                <a:cs typeface="Verdana"/>
              </a:rPr>
              <a:t>Scarcity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"Limited</a:t>
            </a:r>
            <a:r>
              <a:rPr sz="155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time</a:t>
            </a:r>
            <a:r>
              <a:rPr sz="155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offer!"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5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pressure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D3D3D1"/>
                </a:solidFill>
                <a:latin typeface="Roboto"/>
                <a:cs typeface="Roboto"/>
              </a:rPr>
              <a:t>quick,</a:t>
            </a:r>
            <a:r>
              <a:rPr sz="15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unconsidered</a:t>
            </a:r>
            <a:r>
              <a:rPr sz="15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D3D3D1"/>
                </a:solidFill>
                <a:latin typeface="Roboto"/>
                <a:cs typeface="Roboto"/>
              </a:rPr>
              <a:t>decisions.</a:t>
            </a:r>
            <a:endParaRPr sz="155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E7D06-1AD7-3FE1-7416-9D98B577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47800"/>
            <a:ext cx="4409466" cy="562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438732"/>
            <a:ext cx="7978775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spc="-175" dirty="0"/>
              <a:t>Real-</a:t>
            </a:r>
            <a:r>
              <a:rPr sz="4450" spc="-165" dirty="0"/>
              <a:t>World</a:t>
            </a:r>
            <a:r>
              <a:rPr sz="4450" spc="-459" dirty="0"/>
              <a:t> </a:t>
            </a:r>
            <a:r>
              <a:rPr sz="4450" spc="-170" dirty="0"/>
              <a:t>Phishing</a:t>
            </a:r>
            <a:r>
              <a:rPr sz="4450" spc="-475" dirty="0"/>
              <a:t> </a:t>
            </a:r>
            <a:r>
              <a:rPr sz="4450" spc="-160" dirty="0"/>
              <a:t>Examples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81304" y="2687192"/>
            <a:ext cx="106737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Phishing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isn't</a:t>
            </a:r>
            <a:r>
              <a:rPr sz="175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just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theory;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it's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root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cause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some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most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significant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cyber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incidents</a:t>
            </a:r>
            <a:r>
              <a:rPr sz="1750" spc="-8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in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recent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history.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08" y="3409950"/>
            <a:ext cx="3120770" cy="31207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623" y="3409950"/>
            <a:ext cx="3120898" cy="31208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878" y="3409950"/>
            <a:ext cx="3120771" cy="31207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8131" y="3409950"/>
            <a:ext cx="3120898" cy="3120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027" y="464947"/>
            <a:ext cx="888428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25" dirty="0"/>
              <a:t>Best</a:t>
            </a:r>
            <a:r>
              <a:rPr sz="3550" spc="-375" dirty="0"/>
              <a:t> </a:t>
            </a:r>
            <a:r>
              <a:rPr sz="3550" spc="-130" dirty="0"/>
              <a:t>Practices:</a:t>
            </a:r>
            <a:r>
              <a:rPr sz="3550" spc="-390" dirty="0"/>
              <a:t> </a:t>
            </a:r>
            <a:r>
              <a:rPr sz="3550" spc="-135" dirty="0"/>
              <a:t>How</a:t>
            </a:r>
            <a:r>
              <a:rPr sz="3550" spc="-370" dirty="0"/>
              <a:t> </a:t>
            </a:r>
            <a:r>
              <a:rPr sz="3550" spc="-150" dirty="0"/>
              <a:t>to</a:t>
            </a:r>
            <a:r>
              <a:rPr sz="3550" spc="-375" dirty="0"/>
              <a:t> </a:t>
            </a:r>
            <a:r>
              <a:rPr sz="3550" spc="-145" dirty="0"/>
              <a:t>Avoid</a:t>
            </a:r>
            <a:r>
              <a:rPr sz="3550" spc="-390" dirty="0"/>
              <a:t> </a:t>
            </a:r>
            <a:r>
              <a:rPr sz="3550" spc="-105" dirty="0"/>
              <a:t>Falling</a:t>
            </a:r>
            <a:r>
              <a:rPr sz="3550" spc="-375" dirty="0"/>
              <a:t> </a:t>
            </a:r>
            <a:r>
              <a:rPr sz="3550" spc="-85" dirty="0"/>
              <a:t>Victim</a:t>
            </a:r>
            <a:endParaRPr sz="3550"/>
          </a:p>
        </p:txBody>
      </p:sp>
      <p:sp>
        <p:nvSpPr>
          <p:cNvPr id="3" name="object 3"/>
          <p:cNvSpPr/>
          <p:nvPr/>
        </p:nvSpPr>
        <p:spPr>
          <a:xfrm>
            <a:off x="636625" y="1432178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41"/>
                </a:lnTo>
                <a:lnTo>
                  <a:pt x="7993" y="7985"/>
                </a:lnTo>
                <a:lnTo>
                  <a:pt x="2144" y="16662"/>
                </a:lnTo>
                <a:lnTo>
                  <a:pt x="0" y="27304"/>
                </a:lnTo>
                <a:lnTo>
                  <a:pt x="0" y="382016"/>
                </a:lnTo>
                <a:lnTo>
                  <a:pt x="2144" y="392584"/>
                </a:lnTo>
                <a:lnTo>
                  <a:pt x="7993" y="401224"/>
                </a:lnTo>
                <a:lnTo>
                  <a:pt x="16668" y="407054"/>
                </a:lnTo>
                <a:lnTo>
                  <a:pt x="27292" y="409194"/>
                </a:lnTo>
                <a:lnTo>
                  <a:pt x="381927" y="409194"/>
                </a:lnTo>
                <a:lnTo>
                  <a:pt x="392551" y="407054"/>
                </a:lnTo>
                <a:lnTo>
                  <a:pt x="401226" y="401224"/>
                </a:lnTo>
                <a:lnTo>
                  <a:pt x="407074" y="392584"/>
                </a:lnTo>
                <a:lnTo>
                  <a:pt x="409219" y="382016"/>
                </a:lnTo>
                <a:lnTo>
                  <a:pt x="409219" y="27304"/>
                </a:lnTo>
                <a:lnTo>
                  <a:pt x="407074" y="16662"/>
                </a:lnTo>
                <a:lnTo>
                  <a:pt x="401226" y="7985"/>
                </a:lnTo>
                <a:lnTo>
                  <a:pt x="392551" y="2141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776" y="1386967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1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034" y="1470152"/>
            <a:ext cx="664019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5" dirty="0">
                <a:solidFill>
                  <a:srgbClr val="D3D3D1"/>
                </a:solidFill>
                <a:latin typeface="Verdana"/>
                <a:cs typeface="Verdana"/>
              </a:rPr>
              <a:t>Stop,</a:t>
            </a:r>
            <a:r>
              <a:rPr sz="1750" spc="-15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D3D3D1"/>
                </a:solidFill>
                <a:latin typeface="Verdana"/>
                <a:cs typeface="Verdana"/>
              </a:rPr>
              <a:t>Look,</a:t>
            </a:r>
            <a:r>
              <a:rPr sz="1750" spc="-15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Verdana"/>
                <a:cs typeface="Verdana"/>
              </a:rPr>
              <a:t>Think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Pause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critically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examine</a:t>
            </a:r>
            <a:r>
              <a:rPr sz="140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any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email,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link,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attachment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before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interacting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with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it.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6625" y="2542667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41"/>
                </a:lnTo>
                <a:lnTo>
                  <a:pt x="7993" y="7985"/>
                </a:lnTo>
                <a:lnTo>
                  <a:pt x="2144" y="16662"/>
                </a:lnTo>
                <a:lnTo>
                  <a:pt x="0" y="27305"/>
                </a:lnTo>
                <a:lnTo>
                  <a:pt x="0" y="382016"/>
                </a:lnTo>
                <a:lnTo>
                  <a:pt x="2144" y="392584"/>
                </a:lnTo>
                <a:lnTo>
                  <a:pt x="7993" y="401224"/>
                </a:lnTo>
                <a:lnTo>
                  <a:pt x="16668" y="407054"/>
                </a:lnTo>
                <a:lnTo>
                  <a:pt x="27292" y="409194"/>
                </a:lnTo>
                <a:lnTo>
                  <a:pt x="381927" y="409194"/>
                </a:lnTo>
                <a:lnTo>
                  <a:pt x="392551" y="407054"/>
                </a:lnTo>
                <a:lnTo>
                  <a:pt x="401226" y="401224"/>
                </a:lnTo>
                <a:lnTo>
                  <a:pt x="407074" y="392584"/>
                </a:lnTo>
                <a:lnTo>
                  <a:pt x="409219" y="382016"/>
                </a:lnTo>
                <a:lnTo>
                  <a:pt x="409219" y="27305"/>
                </a:lnTo>
                <a:lnTo>
                  <a:pt x="407074" y="16662"/>
                </a:lnTo>
                <a:lnTo>
                  <a:pt x="401226" y="7985"/>
                </a:lnTo>
                <a:lnTo>
                  <a:pt x="392551" y="2141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776" y="2497582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2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5034" y="2580893"/>
            <a:ext cx="929957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80" dirty="0">
                <a:solidFill>
                  <a:srgbClr val="D3D3D1"/>
                </a:solidFill>
                <a:latin typeface="Verdana"/>
                <a:cs typeface="Verdana"/>
              </a:rPr>
              <a:t>Verify</a:t>
            </a:r>
            <a:r>
              <a:rPr sz="1750" spc="-16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Verdana"/>
                <a:cs typeface="Verdana"/>
              </a:rPr>
              <a:t>Sender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Always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contact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sender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directly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using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known,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legitimate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contact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method—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not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by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replying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suspicious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email.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6625" y="365315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58"/>
                </a:lnTo>
                <a:lnTo>
                  <a:pt x="7993" y="8032"/>
                </a:lnTo>
                <a:lnTo>
                  <a:pt x="2144" y="16716"/>
                </a:lnTo>
                <a:lnTo>
                  <a:pt x="0" y="27305"/>
                </a:lnTo>
                <a:lnTo>
                  <a:pt x="0" y="382016"/>
                </a:lnTo>
                <a:lnTo>
                  <a:pt x="2144" y="392604"/>
                </a:lnTo>
                <a:lnTo>
                  <a:pt x="7993" y="401288"/>
                </a:lnTo>
                <a:lnTo>
                  <a:pt x="16668" y="407162"/>
                </a:lnTo>
                <a:lnTo>
                  <a:pt x="27292" y="409321"/>
                </a:lnTo>
                <a:lnTo>
                  <a:pt x="381927" y="409321"/>
                </a:lnTo>
                <a:lnTo>
                  <a:pt x="392551" y="407162"/>
                </a:lnTo>
                <a:lnTo>
                  <a:pt x="401226" y="401288"/>
                </a:lnTo>
                <a:lnTo>
                  <a:pt x="407074" y="392604"/>
                </a:lnTo>
                <a:lnTo>
                  <a:pt x="409219" y="382016"/>
                </a:lnTo>
                <a:lnTo>
                  <a:pt x="409219" y="27305"/>
                </a:lnTo>
                <a:lnTo>
                  <a:pt x="407074" y="16716"/>
                </a:lnTo>
                <a:lnTo>
                  <a:pt x="401226" y="8032"/>
                </a:lnTo>
                <a:lnTo>
                  <a:pt x="392551" y="2159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7776" y="3608323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3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5034" y="3691509"/>
            <a:ext cx="1112520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0" dirty="0">
                <a:solidFill>
                  <a:srgbClr val="D3D3D1"/>
                </a:solidFill>
                <a:latin typeface="Verdana"/>
                <a:cs typeface="Verdana"/>
              </a:rPr>
              <a:t>Hover</a:t>
            </a:r>
            <a:r>
              <a:rPr sz="1750" spc="-18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5" dirty="0">
                <a:solidFill>
                  <a:srgbClr val="D3D3D1"/>
                </a:solidFill>
                <a:latin typeface="Verdana"/>
                <a:cs typeface="Verdana"/>
              </a:rPr>
              <a:t>Over</a:t>
            </a:r>
            <a:r>
              <a:rPr sz="1750" spc="-17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Verdana"/>
                <a:cs typeface="Verdana"/>
              </a:rPr>
              <a:t>Links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Before</a:t>
            </a:r>
            <a:r>
              <a:rPr sz="140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clicking,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hover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mouse</a:t>
            </a:r>
            <a:r>
              <a:rPr sz="140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over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link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preview</a:t>
            </a:r>
            <a:r>
              <a:rPr sz="1400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URL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spot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any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malicious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addresses.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On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mobile,</a:t>
            </a:r>
            <a:r>
              <a:rPr sz="140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long-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press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see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full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URL.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625" y="476364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58"/>
                </a:lnTo>
                <a:lnTo>
                  <a:pt x="7993" y="8032"/>
                </a:lnTo>
                <a:lnTo>
                  <a:pt x="2144" y="16716"/>
                </a:lnTo>
                <a:lnTo>
                  <a:pt x="0" y="27305"/>
                </a:lnTo>
                <a:lnTo>
                  <a:pt x="0" y="382016"/>
                </a:lnTo>
                <a:lnTo>
                  <a:pt x="2144" y="392604"/>
                </a:lnTo>
                <a:lnTo>
                  <a:pt x="7993" y="401288"/>
                </a:lnTo>
                <a:lnTo>
                  <a:pt x="16668" y="407162"/>
                </a:lnTo>
                <a:lnTo>
                  <a:pt x="27292" y="409321"/>
                </a:lnTo>
                <a:lnTo>
                  <a:pt x="381927" y="409321"/>
                </a:lnTo>
                <a:lnTo>
                  <a:pt x="392551" y="407162"/>
                </a:lnTo>
                <a:lnTo>
                  <a:pt x="401226" y="401288"/>
                </a:lnTo>
                <a:lnTo>
                  <a:pt x="407074" y="392604"/>
                </a:lnTo>
                <a:lnTo>
                  <a:pt x="409219" y="382016"/>
                </a:lnTo>
                <a:lnTo>
                  <a:pt x="409219" y="27305"/>
                </a:lnTo>
                <a:lnTo>
                  <a:pt x="407074" y="16716"/>
                </a:lnTo>
                <a:lnTo>
                  <a:pt x="401226" y="8032"/>
                </a:lnTo>
                <a:lnTo>
                  <a:pt x="392551" y="2159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776" y="4719066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4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5034" y="4802251"/>
            <a:ext cx="951103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0" dirty="0">
                <a:solidFill>
                  <a:srgbClr val="D3D3D1"/>
                </a:solidFill>
                <a:latin typeface="Verdana"/>
                <a:cs typeface="Verdana"/>
              </a:rPr>
              <a:t>Use</a:t>
            </a:r>
            <a:r>
              <a:rPr sz="1750" spc="-15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55" dirty="0">
                <a:solidFill>
                  <a:srgbClr val="D3D3D1"/>
                </a:solidFill>
                <a:latin typeface="Verdana"/>
                <a:cs typeface="Verdana"/>
              </a:rPr>
              <a:t>Multi-</a:t>
            </a:r>
            <a:r>
              <a:rPr sz="1750" spc="-65" dirty="0">
                <a:solidFill>
                  <a:srgbClr val="D3D3D1"/>
                </a:solidFill>
                <a:latin typeface="Verdana"/>
                <a:cs typeface="Verdana"/>
              </a:rPr>
              <a:t>Factor</a:t>
            </a:r>
            <a:r>
              <a:rPr sz="1750" spc="-14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70" dirty="0">
                <a:solidFill>
                  <a:srgbClr val="D3D3D1"/>
                </a:solidFill>
                <a:latin typeface="Verdana"/>
                <a:cs typeface="Verdana"/>
              </a:rPr>
              <a:t>Authentication</a:t>
            </a:r>
            <a:r>
              <a:rPr sz="1750" spc="-16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Verdana"/>
                <a:cs typeface="Verdana"/>
              </a:rPr>
              <a:t>(MFA)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Enable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MFA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whenever</a:t>
            </a:r>
            <a:r>
              <a:rPr sz="140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possible.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It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blocks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over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99.9%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automated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cyberattacks,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even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if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password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is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compromised.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625" y="587413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59"/>
                </a:lnTo>
                <a:lnTo>
                  <a:pt x="7993" y="8032"/>
                </a:lnTo>
                <a:lnTo>
                  <a:pt x="2144" y="16716"/>
                </a:lnTo>
                <a:lnTo>
                  <a:pt x="0" y="27305"/>
                </a:lnTo>
                <a:lnTo>
                  <a:pt x="0" y="382016"/>
                </a:lnTo>
                <a:lnTo>
                  <a:pt x="2144" y="392604"/>
                </a:lnTo>
                <a:lnTo>
                  <a:pt x="7993" y="401288"/>
                </a:lnTo>
                <a:lnTo>
                  <a:pt x="16668" y="407162"/>
                </a:lnTo>
                <a:lnTo>
                  <a:pt x="27292" y="409321"/>
                </a:lnTo>
                <a:lnTo>
                  <a:pt x="381927" y="409321"/>
                </a:lnTo>
                <a:lnTo>
                  <a:pt x="392551" y="407162"/>
                </a:lnTo>
                <a:lnTo>
                  <a:pt x="401226" y="401288"/>
                </a:lnTo>
                <a:lnTo>
                  <a:pt x="407074" y="392604"/>
                </a:lnTo>
                <a:lnTo>
                  <a:pt x="409219" y="382016"/>
                </a:lnTo>
                <a:lnTo>
                  <a:pt x="409219" y="27305"/>
                </a:lnTo>
                <a:lnTo>
                  <a:pt x="407074" y="16716"/>
                </a:lnTo>
                <a:lnTo>
                  <a:pt x="401226" y="8032"/>
                </a:lnTo>
                <a:lnTo>
                  <a:pt x="392551" y="2159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776" y="5829680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5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5034" y="5912866"/>
            <a:ext cx="7884159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0" dirty="0">
                <a:solidFill>
                  <a:srgbClr val="D3D3D1"/>
                </a:solidFill>
                <a:latin typeface="Verdana"/>
                <a:cs typeface="Verdana"/>
              </a:rPr>
              <a:t>Strong,</a:t>
            </a:r>
            <a:r>
              <a:rPr sz="1750" spc="-135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80" dirty="0">
                <a:solidFill>
                  <a:srgbClr val="D3D3D1"/>
                </a:solidFill>
                <a:latin typeface="Verdana"/>
                <a:cs typeface="Verdana"/>
              </a:rPr>
              <a:t>Unique</a:t>
            </a:r>
            <a:r>
              <a:rPr sz="1750" spc="-17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Verdana"/>
                <a:cs typeface="Verdana"/>
              </a:rPr>
              <a:t>Passwords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Create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complex,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unique</a:t>
            </a:r>
            <a:r>
              <a:rPr sz="140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passwords</a:t>
            </a:r>
            <a:r>
              <a:rPr sz="140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for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all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accounts,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ideally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using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reliable</a:t>
            </a:r>
            <a:r>
              <a:rPr sz="140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password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manager.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625" y="698468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81927" y="0"/>
                </a:moveTo>
                <a:lnTo>
                  <a:pt x="27292" y="0"/>
                </a:lnTo>
                <a:lnTo>
                  <a:pt x="16668" y="2144"/>
                </a:lnTo>
                <a:lnTo>
                  <a:pt x="7993" y="7993"/>
                </a:lnTo>
                <a:lnTo>
                  <a:pt x="2144" y="16668"/>
                </a:lnTo>
                <a:lnTo>
                  <a:pt x="0" y="27292"/>
                </a:lnTo>
                <a:lnTo>
                  <a:pt x="0" y="381927"/>
                </a:lnTo>
                <a:lnTo>
                  <a:pt x="2144" y="392551"/>
                </a:lnTo>
                <a:lnTo>
                  <a:pt x="7993" y="401226"/>
                </a:lnTo>
                <a:lnTo>
                  <a:pt x="16668" y="407074"/>
                </a:lnTo>
                <a:lnTo>
                  <a:pt x="27292" y="409219"/>
                </a:lnTo>
                <a:lnTo>
                  <a:pt x="381927" y="409219"/>
                </a:lnTo>
                <a:lnTo>
                  <a:pt x="392551" y="407074"/>
                </a:lnTo>
                <a:lnTo>
                  <a:pt x="401226" y="401226"/>
                </a:lnTo>
                <a:lnTo>
                  <a:pt x="407074" y="392551"/>
                </a:lnTo>
                <a:lnTo>
                  <a:pt x="409219" y="381927"/>
                </a:lnTo>
                <a:lnTo>
                  <a:pt x="409219" y="27292"/>
                </a:lnTo>
                <a:lnTo>
                  <a:pt x="407074" y="16668"/>
                </a:lnTo>
                <a:lnTo>
                  <a:pt x="401226" y="7993"/>
                </a:lnTo>
                <a:lnTo>
                  <a:pt x="392551" y="2144"/>
                </a:lnTo>
                <a:lnTo>
                  <a:pt x="381927" y="0"/>
                </a:lnTo>
                <a:close/>
              </a:path>
            </a:pathLst>
          </a:custGeom>
          <a:solidFill>
            <a:srgbClr val="474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7776" y="6940397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D3D3D1"/>
                </a:solidFill>
                <a:latin typeface="Verdana"/>
                <a:cs typeface="Verdana"/>
              </a:rPr>
              <a:t>6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5034" y="7023607"/>
            <a:ext cx="870394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5" dirty="0">
                <a:solidFill>
                  <a:srgbClr val="D3D3D1"/>
                </a:solidFill>
                <a:latin typeface="Verdana"/>
                <a:cs typeface="Verdana"/>
              </a:rPr>
              <a:t>Report</a:t>
            </a:r>
            <a:r>
              <a:rPr sz="1750" spc="-14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75" dirty="0">
                <a:solidFill>
                  <a:srgbClr val="D3D3D1"/>
                </a:solidFill>
                <a:latin typeface="Verdana"/>
                <a:cs typeface="Verdana"/>
              </a:rPr>
              <a:t>Suspicious</a:t>
            </a:r>
            <a:r>
              <a:rPr sz="1750" spc="-170" dirty="0">
                <a:solidFill>
                  <a:srgbClr val="D3D3D1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Verdana"/>
                <a:cs typeface="Verdana"/>
              </a:rPr>
              <a:t>Activity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If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you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suspect</a:t>
            </a:r>
            <a:r>
              <a:rPr sz="140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phishing</a:t>
            </a:r>
            <a:r>
              <a:rPr sz="1400" spc="-1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attempt,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forward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email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immediately</a:t>
            </a:r>
            <a:r>
              <a:rPr sz="140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IT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D3D3D1"/>
                </a:solidFill>
                <a:latin typeface="Roboto"/>
                <a:cs typeface="Roboto"/>
              </a:rPr>
              <a:t>security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team</a:t>
            </a:r>
            <a:r>
              <a:rPr sz="140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then</a:t>
            </a:r>
            <a:r>
              <a:rPr sz="140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D3D3D1"/>
                </a:solidFill>
                <a:latin typeface="Roboto"/>
                <a:cs typeface="Roboto"/>
              </a:rPr>
              <a:t>delete</a:t>
            </a:r>
            <a:r>
              <a:rPr sz="140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D3D3D1"/>
                </a:solidFill>
                <a:latin typeface="Roboto"/>
                <a:cs typeface="Roboto"/>
              </a:rPr>
              <a:t>it.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4" y="4119499"/>
            <a:ext cx="997839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175" dirty="0">
                <a:solidFill>
                  <a:srgbClr val="F3F3F1"/>
                </a:solidFill>
                <a:latin typeface="Verdana"/>
                <a:cs typeface="Verdana"/>
              </a:rPr>
              <a:t>Test</a:t>
            </a:r>
            <a:r>
              <a:rPr sz="4450" spc="-465" dirty="0">
                <a:solidFill>
                  <a:srgbClr val="F3F3F1"/>
                </a:solidFill>
                <a:latin typeface="Verdana"/>
                <a:cs typeface="Verdana"/>
              </a:rPr>
              <a:t> </a:t>
            </a:r>
            <a:r>
              <a:rPr sz="4450" spc="-160" dirty="0">
                <a:solidFill>
                  <a:srgbClr val="F3F3F1"/>
                </a:solidFill>
                <a:latin typeface="Verdana"/>
                <a:cs typeface="Verdana"/>
              </a:rPr>
              <a:t>Your</a:t>
            </a:r>
            <a:r>
              <a:rPr sz="4450" spc="-480" dirty="0">
                <a:solidFill>
                  <a:srgbClr val="F3F3F1"/>
                </a:solidFill>
                <a:latin typeface="Verdana"/>
                <a:cs typeface="Verdana"/>
              </a:rPr>
              <a:t> </a:t>
            </a:r>
            <a:r>
              <a:rPr sz="4450" spc="-245" dirty="0">
                <a:solidFill>
                  <a:srgbClr val="F3F3F1"/>
                </a:solidFill>
                <a:latin typeface="Verdana"/>
                <a:cs typeface="Verdana"/>
              </a:rPr>
              <a:t>Knowledge:</a:t>
            </a:r>
            <a:r>
              <a:rPr sz="4450" spc="-495" dirty="0">
                <a:solidFill>
                  <a:srgbClr val="F3F3F1"/>
                </a:solidFill>
                <a:latin typeface="Verdana"/>
                <a:cs typeface="Verdana"/>
              </a:rPr>
              <a:t> </a:t>
            </a:r>
            <a:r>
              <a:rPr sz="4450" spc="-175" dirty="0">
                <a:solidFill>
                  <a:srgbClr val="F3F3F1"/>
                </a:solidFill>
                <a:latin typeface="Verdana"/>
                <a:cs typeface="Verdana"/>
              </a:rPr>
              <a:t>Interactive</a:t>
            </a:r>
            <a:r>
              <a:rPr sz="4450" spc="-459" dirty="0">
                <a:solidFill>
                  <a:srgbClr val="F3F3F1"/>
                </a:solidFill>
                <a:latin typeface="Verdana"/>
                <a:cs typeface="Verdana"/>
              </a:rPr>
              <a:t> </a:t>
            </a:r>
            <a:r>
              <a:rPr sz="4450" spc="-75" dirty="0">
                <a:solidFill>
                  <a:srgbClr val="F3F3F1"/>
                </a:solidFill>
                <a:latin typeface="Verdana"/>
                <a:cs typeface="Verdana"/>
              </a:rPr>
              <a:t>Quiz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4" y="5253304"/>
            <a:ext cx="12532360" cy="1619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Roboto"/>
              <a:buChar char="•"/>
              <a:tabLst>
                <a:tab pos="354965" algn="l"/>
              </a:tabLst>
            </a:pPr>
            <a:r>
              <a:rPr sz="1750" b="1" spc="-35" dirty="0">
                <a:solidFill>
                  <a:srgbClr val="D3D3D1"/>
                </a:solidFill>
                <a:latin typeface="Roboto"/>
                <a:cs typeface="Roboto"/>
              </a:rPr>
              <a:t>Scenario</a:t>
            </a:r>
            <a:r>
              <a:rPr sz="1750" b="1" spc="-8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D3D3D1"/>
                </a:solidFill>
                <a:latin typeface="Roboto"/>
                <a:cs typeface="Roboto"/>
              </a:rPr>
              <a:t>1:</a:t>
            </a:r>
            <a:r>
              <a:rPr sz="1750" b="1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Identify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D3D3D1"/>
                </a:solidFill>
                <a:latin typeface="Roboto"/>
                <a:cs typeface="Roboto"/>
              </a:rPr>
              <a:t>phishing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email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from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three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given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examples,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explaining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red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flags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present.</a:t>
            </a:r>
            <a:endParaRPr sz="175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380"/>
              </a:spcBef>
              <a:buFont typeface="Roboto"/>
              <a:buChar char="•"/>
              <a:tabLst>
                <a:tab pos="354965" algn="l"/>
              </a:tabLst>
            </a:pPr>
            <a:r>
              <a:rPr sz="1750" b="1" spc="-35" dirty="0">
                <a:solidFill>
                  <a:srgbClr val="D3D3D1"/>
                </a:solidFill>
                <a:latin typeface="Roboto"/>
                <a:cs typeface="Roboto"/>
              </a:rPr>
              <a:t>Scenario</a:t>
            </a:r>
            <a:r>
              <a:rPr sz="1750" b="1" spc="-8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D3D3D1"/>
                </a:solidFill>
                <a:latin typeface="Roboto"/>
                <a:cs typeface="Roboto"/>
              </a:rPr>
              <a:t>2:</a:t>
            </a:r>
            <a:r>
              <a:rPr sz="1750" b="1" spc="-9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Examine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several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URLs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spot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one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that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leads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to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fake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website,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detailing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deceptive</a:t>
            </a:r>
            <a:r>
              <a:rPr sz="1750" spc="-6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elements.</a:t>
            </a:r>
            <a:endParaRPr sz="175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385"/>
              </a:spcBef>
              <a:buFont typeface="Roboto"/>
              <a:buChar char="•"/>
              <a:tabLst>
                <a:tab pos="354965" algn="l"/>
              </a:tabLst>
            </a:pPr>
            <a:r>
              <a:rPr sz="1750" b="1" spc="-35" dirty="0">
                <a:solidFill>
                  <a:srgbClr val="D3D3D1"/>
                </a:solidFill>
                <a:latin typeface="Roboto"/>
                <a:cs typeface="Roboto"/>
              </a:rPr>
              <a:t>Scenario</a:t>
            </a:r>
            <a:r>
              <a:rPr sz="1750" b="1" spc="-8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D3D3D1"/>
                </a:solidFill>
                <a:latin typeface="Roboto"/>
                <a:cs typeface="Roboto"/>
              </a:rPr>
              <a:t>3:</a:t>
            </a:r>
            <a:r>
              <a:rPr sz="1750" b="1" spc="-8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suspicious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email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asks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for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your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password.</a:t>
            </a:r>
            <a:r>
              <a:rPr sz="1750" spc="-3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Choose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best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course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action: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reply,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delete,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or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report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and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delete?</a:t>
            </a:r>
            <a:endParaRPr sz="175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385"/>
              </a:spcBef>
              <a:buFont typeface="Roboto"/>
              <a:buChar char="•"/>
              <a:tabLst>
                <a:tab pos="354965" algn="l"/>
              </a:tabLst>
            </a:pPr>
            <a:r>
              <a:rPr sz="1750" b="1" spc="-45" dirty="0">
                <a:solidFill>
                  <a:srgbClr val="D3D3D1"/>
                </a:solidFill>
                <a:latin typeface="Roboto"/>
                <a:cs typeface="Roboto"/>
              </a:rPr>
              <a:t>Question:</a:t>
            </a:r>
            <a:r>
              <a:rPr sz="1750" b="1" spc="-7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What</a:t>
            </a:r>
            <a:r>
              <a:rPr sz="1750" spc="-7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is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primary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goal</a:t>
            </a:r>
            <a:r>
              <a:rPr sz="1750" spc="-4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4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social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D3D3D1"/>
                </a:solidFill>
                <a:latin typeface="Roboto"/>
                <a:cs typeface="Roboto"/>
              </a:rPr>
              <a:t>engineering</a:t>
            </a:r>
            <a:r>
              <a:rPr sz="1750" spc="-6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tactics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in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the</a:t>
            </a:r>
            <a:r>
              <a:rPr sz="1750" spc="-5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context</a:t>
            </a:r>
            <a:r>
              <a:rPr sz="1750" spc="-50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D3D3D1"/>
                </a:solidFill>
                <a:latin typeface="Roboto"/>
                <a:cs typeface="Roboto"/>
              </a:rPr>
              <a:t>of</a:t>
            </a:r>
            <a:r>
              <a:rPr sz="1750" spc="-35" dirty="0">
                <a:solidFill>
                  <a:srgbClr val="D3D3D1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D3D3D1"/>
                </a:solidFill>
                <a:latin typeface="Roboto"/>
                <a:cs typeface="Roboto"/>
              </a:rPr>
              <a:t>phishing?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1793569"/>
            <a:ext cx="6595109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sz="4450" spc="-220" dirty="0"/>
              <a:t>Conclusion:</a:t>
            </a:r>
            <a:r>
              <a:rPr sz="4450" spc="-470" dirty="0"/>
              <a:t> </a:t>
            </a:r>
            <a:r>
              <a:rPr sz="4450" spc="-285" dirty="0"/>
              <a:t>Stay</a:t>
            </a:r>
            <a:r>
              <a:rPr sz="4450" spc="-470" dirty="0"/>
              <a:t> </a:t>
            </a:r>
            <a:r>
              <a:rPr sz="4450" spc="-165" dirty="0"/>
              <a:t>Vigilant, </a:t>
            </a:r>
            <a:r>
              <a:rPr sz="4450" spc="-280" dirty="0"/>
              <a:t>Stay</a:t>
            </a:r>
            <a:r>
              <a:rPr sz="4450" spc="-509" dirty="0"/>
              <a:t> </a:t>
            </a:r>
            <a:r>
              <a:rPr sz="4450" spc="-45" dirty="0"/>
              <a:t>Secure</a:t>
            </a:r>
            <a:endParaRPr sz="44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>
              <a:lnSpc>
                <a:spcPct val="138200"/>
              </a:lnSpc>
              <a:spcBef>
                <a:spcPts val="100"/>
              </a:spcBef>
            </a:pPr>
            <a:r>
              <a:rPr spc="-25" dirty="0"/>
              <a:t>Phishing</a:t>
            </a:r>
            <a:r>
              <a:rPr spc="-5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constant,</a:t>
            </a:r>
            <a:r>
              <a:rPr spc="-40" dirty="0"/>
              <a:t> </a:t>
            </a:r>
            <a:r>
              <a:rPr spc="-20" dirty="0"/>
              <a:t>evolving</a:t>
            </a:r>
            <a:r>
              <a:rPr spc="-55" dirty="0"/>
              <a:t> </a:t>
            </a:r>
            <a:r>
              <a:rPr spc="-10" dirty="0"/>
              <a:t>threat</a:t>
            </a:r>
            <a:r>
              <a:rPr spc="-4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our</a:t>
            </a:r>
            <a:r>
              <a:rPr spc="-40" dirty="0"/>
              <a:t> </a:t>
            </a:r>
            <a:r>
              <a:rPr spc="-10" dirty="0"/>
              <a:t>digital</a:t>
            </a:r>
            <a:r>
              <a:rPr spc="-40" dirty="0"/>
              <a:t> </a:t>
            </a:r>
            <a:r>
              <a:rPr spc="-10" dirty="0"/>
              <a:t>landscape.</a:t>
            </a:r>
            <a:r>
              <a:rPr spc="-60" dirty="0"/>
              <a:t> </a:t>
            </a:r>
            <a:r>
              <a:rPr spc="-20" dirty="0"/>
              <a:t>Your </a:t>
            </a:r>
            <a:r>
              <a:rPr spc="-10" dirty="0"/>
              <a:t>heightened</a:t>
            </a:r>
            <a:r>
              <a:rPr spc="-65" dirty="0"/>
              <a:t> </a:t>
            </a:r>
            <a:r>
              <a:rPr spc="-10" dirty="0"/>
              <a:t>awareness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proactive</a:t>
            </a:r>
            <a:r>
              <a:rPr spc="-65" dirty="0"/>
              <a:t> </a:t>
            </a:r>
            <a:r>
              <a:rPr spc="-10" dirty="0"/>
              <a:t>actions</a:t>
            </a:r>
            <a:r>
              <a:rPr spc="-6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strongest</a:t>
            </a:r>
            <a:r>
              <a:rPr spc="-55" dirty="0"/>
              <a:t> </a:t>
            </a:r>
            <a:r>
              <a:rPr spc="-10" dirty="0"/>
              <a:t>defense against</a:t>
            </a:r>
            <a:r>
              <a:rPr spc="-75" dirty="0"/>
              <a:t> </a:t>
            </a:r>
            <a:r>
              <a:rPr dirty="0"/>
              <a:t>these</a:t>
            </a:r>
            <a:r>
              <a:rPr spc="-80" dirty="0"/>
              <a:t> </a:t>
            </a:r>
            <a:r>
              <a:rPr spc="-10" dirty="0"/>
              <a:t>sophisticated</a:t>
            </a:r>
            <a:r>
              <a:rPr spc="-70" dirty="0"/>
              <a:t> </a:t>
            </a:r>
            <a:r>
              <a:rPr spc="-10" dirty="0"/>
              <a:t>attacks.</a:t>
            </a:r>
            <a:r>
              <a:rPr spc="-70" dirty="0"/>
              <a:t> </a:t>
            </a:r>
            <a:r>
              <a:rPr dirty="0"/>
              <a:t>Remember,</a:t>
            </a:r>
            <a:r>
              <a:rPr spc="-65" dirty="0"/>
              <a:t> </a:t>
            </a:r>
            <a:r>
              <a:rPr dirty="0"/>
              <a:t>every</a:t>
            </a:r>
            <a:r>
              <a:rPr spc="-75" dirty="0"/>
              <a:t> </a:t>
            </a:r>
            <a:r>
              <a:rPr spc="-20" dirty="0"/>
              <a:t>suspicious</a:t>
            </a:r>
            <a:r>
              <a:rPr spc="-75" dirty="0"/>
              <a:t> </a:t>
            </a:r>
            <a:r>
              <a:rPr dirty="0"/>
              <a:t>email</a:t>
            </a:r>
            <a:r>
              <a:rPr spc="-75" dirty="0"/>
              <a:t> </a:t>
            </a:r>
            <a:r>
              <a:rPr spc="-25" dirty="0"/>
              <a:t>or </a:t>
            </a:r>
            <a:r>
              <a:rPr dirty="0"/>
              <a:t>link</a:t>
            </a:r>
            <a:r>
              <a:rPr spc="-95" dirty="0"/>
              <a:t> </a:t>
            </a:r>
            <a:r>
              <a:rPr dirty="0"/>
              <a:t>you</a:t>
            </a:r>
            <a:r>
              <a:rPr spc="-80" dirty="0"/>
              <a:t> </a:t>
            </a:r>
            <a:r>
              <a:rPr spc="-10" dirty="0"/>
              <a:t>identify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report</a:t>
            </a:r>
            <a:r>
              <a:rPr spc="-70" dirty="0"/>
              <a:t> </a:t>
            </a:r>
            <a:r>
              <a:rPr dirty="0"/>
              <a:t>helps</a:t>
            </a:r>
            <a:r>
              <a:rPr spc="-80" dirty="0"/>
              <a:t> </a:t>
            </a:r>
            <a:r>
              <a:rPr dirty="0"/>
              <a:t>protect</a:t>
            </a:r>
            <a:r>
              <a:rPr spc="-70" dirty="0"/>
              <a:t> </a:t>
            </a:r>
            <a:r>
              <a:rPr dirty="0"/>
              <a:t>not</a:t>
            </a:r>
            <a:r>
              <a:rPr spc="-75" dirty="0"/>
              <a:t> </a:t>
            </a:r>
            <a:r>
              <a:rPr spc="-10" dirty="0"/>
              <a:t>just</a:t>
            </a:r>
            <a:r>
              <a:rPr spc="-75" dirty="0"/>
              <a:t> </a:t>
            </a:r>
            <a:r>
              <a:rPr spc="-10" dirty="0"/>
              <a:t>yourself,</a:t>
            </a:r>
            <a:r>
              <a:rPr spc="-70" dirty="0"/>
              <a:t> </a:t>
            </a:r>
            <a:r>
              <a:rPr dirty="0"/>
              <a:t>but</a:t>
            </a:r>
            <a:r>
              <a:rPr spc="-70" dirty="0"/>
              <a:t> </a:t>
            </a:r>
            <a:r>
              <a:rPr dirty="0"/>
              <a:t>our</a:t>
            </a:r>
            <a:r>
              <a:rPr spc="-70" dirty="0"/>
              <a:t> </a:t>
            </a:r>
            <a:r>
              <a:rPr spc="-10" dirty="0"/>
              <a:t>entire organization.</a:t>
            </a:r>
          </a:p>
          <a:p>
            <a:pPr marL="12700" marR="5080">
              <a:lnSpc>
                <a:spcPct val="138300"/>
              </a:lnSpc>
              <a:spcBef>
                <a:spcPts val="1789"/>
              </a:spcBef>
            </a:pPr>
            <a:r>
              <a:rPr spc="-10" dirty="0"/>
              <a:t>Stay</a:t>
            </a:r>
            <a:r>
              <a:rPr spc="-55" dirty="0"/>
              <a:t> </a:t>
            </a:r>
            <a:r>
              <a:rPr spc="-20" dirty="0"/>
              <a:t>vigilant,</a:t>
            </a:r>
            <a:r>
              <a:rPr spc="-70" dirty="0"/>
              <a:t> </a:t>
            </a:r>
            <a:r>
              <a:rPr spc="-10" dirty="0"/>
              <a:t>question</a:t>
            </a:r>
            <a:r>
              <a:rPr spc="-50" dirty="0"/>
              <a:t> </a:t>
            </a:r>
            <a:r>
              <a:rPr spc="-25" dirty="0"/>
              <a:t>everything</a:t>
            </a:r>
            <a:r>
              <a:rPr spc="-6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seems</a:t>
            </a:r>
            <a:r>
              <a:rPr spc="-50" dirty="0"/>
              <a:t> </a:t>
            </a:r>
            <a:r>
              <a:rPr spc="-25" dirty="0"/>
              <a:t>unusual,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20" dirty="0"/>
              <a:t>always</a:t>
            </a:r>
            <a:r>
              <a:rPr spc="-60" dirty="0"/>
              <a:t> </a:t>
            </a:r>
            <a:r>
              <a:rPr spc="-10" dirty="0"/>
              <a:t>prioritize </a:t>
            </a:r>
            <a:r>
              <a:rPr spc="-20" dirty="0"/>
              <a:t>security.</a:t>
            </a:r>
            <a:r>
              <a:rPr spc="-60" dirty="0"/>
              <a:t> </a:t>
            </a:r>
            <a:r>
              <a:rPr spc="-10" dirty="0"/>
              <a:t>Together,</a:t>
            </a:r>
            <a:r>
              <a:rPr spc="-3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spc="-10" dirty="0"/>
              <a:t>build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resilient</a:t>
            </a:r>
            <a:r>
              <a:rPr spc="-75" dirty="0"/>
              <a:t> </a:t>
            </a:r>
            <a:r>
              <a:rPr dirty="0"/>
              <a:t>defense</a:t>
            </a:r>
            <a:r>
              <a:rPr spc="-55" dirty="0"/>
              <a:t> </a:t>
            </a:r>
            <a:r>
              <a:rPr spc="-10" dirty="0"/>
              <a:t>against</a:t>
            </a:r>
            <a:r>
              <a:rPr spc="-55" dirty="0"/>
              <a:t> </a:t>
            </a:r>
            <a:r>
              <a:rPr spc="-10" dirty="0"/>
              <a:t>cyber</a:t>
            </a:r>
            <a:r>
              <a:rPr spc="-60" dirty="0"/>
              <a:t> </a:t>
            </a:r>
            <a:r>
              <a:rPr spc="-10" dirty="0"/>
              <a:t>threats.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3D3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740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Verdana</vt:lpstr>
      <vt:lpstr>Office Theme</vt:lpstr>
      <vt:lpstr>Phishing Awareness Training: Protect Yourself Online</vt:lpstr>
      <vt:lpstr>Recognizing Phishing Emails</vt:lpstr>
      <vt:lpstr>Identifying Fake Websites</vt:lpstr>
      <vt:lpstr>Understanding Social Engineering Tactics</vt:lpstr>
      <vt:lpstr>Real-World Phishing Examples</vt:lpstr>
      <vt:lpstr>Best Practices: How to Avoid Falling Victim</vt:lpstr>
      <vt:lpstr>PowerPoint Presentation</vt:lpstr>
      <vt:lpstr>Conclusion: Stay Vigilant, Stay Secure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LightPDF - Edit, Convert PDF Files Online for Free</dc:subject>
  <dc:creator>lightpdf.com</dc:creator>
  <cp:lastModifiedBy>Snehith S</cp:lastModifiedBy>
  <cp:revision>1</cp:revision>
  <dcterms:created xsi:type="dcterms:W3CDTF">2025-06-27T04:29:41Z</dcterms:created>
  <dcterms:modified xsi:type="dcterms:W3CDTF">2025-06-27T04:36:05Z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Creator">
    <vt:lpwstr>lightpdf.com</vt:lpwstr>
  </property>
  <property fmtid="{D5CDD505-2E9C-101B-9397-08002B2CF9AE}" pid="4" name="LastSaved">
    <vt:filetime>2025-06-27T00:00:00Z</vt:filetime>
  </property>
  <property fmtid="{D5CDD505-2E9C-101B-9397-08002B2CF9AE}" pid="5" name="Producer">
    <vt:lpwstr>cpdf non-commercial use only. To buy: http://coherentpdf.com/</vt:lpwstr>
  </property>
</Properties>
</file>