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56" r:id="rId5"/>
    <p:sldId id="258" r:id="rId6"/>
    <p:sldId id="287" r:id="rId7"/>
    <p:sldId id="286" r:id="rId8"/>
    <p:sldId id="267" r:id="rId9"/>
    <p:sldId id="288" r:id="rId10"/>
    <p:sldId id="289" r:id="rId11"/>
    <p:sldId id="262" r:id="rId12"/>
    <p:sldId id="290" r:id="rId13"/>
    <p:sldId id="291" r:id="rId14"/>
    <p:sldId id="292" r:id="rId15"/>
    <p:sldId id="293"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4" autoAdjust="0"/>
    <p:restoredTop sz="94660"/>
  </p:normalViewPr>
  <p:slideViewPr>
    <p:cSldViewPr snapToGrid="0">
      <p:cViewPr varScale="1">
        <p:scale>
          <a:sx n="64" d="100"/>
          <a:sy n="64" d="100"/>
        </p:scale>
        <p:origin x="604" y="3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05-25T06:59:59.352"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09/12/2019</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09/12/2019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www.tableau.com/learn/tutorials/on-demand/getting-started-tableau-prep?product=tableau_desktop+tableau_prep+tableau_server+tableau_online&amp;version=tableau_prep_2018_1_2&amp;topic=tableau_prep" TargetMode="External"/><Relationship Id="rId7" Type="http://schemas.openxmlformats.org/officeDocument/2006/relationships/hyperlink" Target="https://preppindata.blogspot.com/" TargetMode="External"/><Relationship Id="rId2" Type="http://schemas.openxmlformats.org/officeDocument/2006/relationships/hyperlink" Target="https://onlinehelp.tableau.com/current/prep/en-us/prep_welcome.htm" TargetMode="External"/><Relationship Id="rId1" Type="http://schemas.openxmlformats.org/officeDocument/2006/relationships/slideLayout" Target="../slideLayouts/slideLayout5.xml"/><Relationship Id="rId6" Type="http://schemas.openxmlformats.org/officeDocument/2006/relationships/hyperlink" Target="https://www.tableau.com/about/blog/2019/9/tips-and-tricks-filtering-your-data-tableau-prep-builder" TargetMode="External"/><Relationship Id="rId5" Type="http://schemas.openxmlformats.org/officeDocument/2006/relationships/hyperlink" Target="https://www.tableau.com/about/blog/2018/7/master-tableau-prep-list-learning-resources-92064" TargetMode="External"/><Relationship Id="rId4" Type="http://schemas.openxmlformats.org/officeDocument/2006/relationships/hyperlink" Target="https://www.tableau.com/about/blog/2018/6/new-tableau-prep-start-these-five-fundamentals-8990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11.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691914" y="2326154"/>
            <a:ext cx="7077456" cy="1243584"/>
          </a:xfrm>
        </p:spPr>
        <p:txBody>
          <a:bodyPr/>
          <a:lstStyle/>
          <a:p>
            <a:r>
              <a:rPr lang="en-US" sz="4800" dirty="0"/>
              <a:t>Prepping your data with Tableau Prep Builder</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normAutofit/>
          </a:bodyPr>
          <a:lstStyle/>
          <a:p>
            <a:pPr marL="0" indent="0">
              <a:buNone/>
            </a:pPr>
            <a:r>
              <a:rPr lang="en-US" dirty="0"/>
              <a:t>Snehith Allamraju</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95F09-DBEA-4CAF-A6E6-809C016E1D37}"/>
              </a:ext>
            </a:extLst>
          </p:cNvPr>
          <p:cNvSpPr>
            <a:spLocks noGrp="1"/>
          </p:cNvSpPr>
          <p:nvPr>
            <p:ph type="title"/>
          </p:nvPr>
        </p:nvSpPr>
        <p:spPr>
          <a:xfrm>
            <a:off x="1167618" y="430151"/>
            <a:ext cx="3207228" cy="978729"/>
          </a:xfrm>
        </p:spPr>
        <p:txBody>
          <a:bodyPr/>
          <a:lstStyle/>
          <a:p>
            <a:r>
              <a:rPr lang="en-US" dirty="0"/>
              <a:t>Clean and Shape</a:t>
            </a:r>
          </a:p>
        </p:txBody>
      </p:sp>
      <p:sp>
        <p:nvSpPr>
          <p:cNvPr id="3" name="Slide Number Placeholder 2">
            <a:extLst>
              <a:ext uri="{FF2B5EF4-FFF2-40B4-BE49-F238E27FC236}">
                <a16:creationId xmlns:a16="http://schemas.microsoft.com/office/drawing/2014/main" id="{4C0D6363-F13D-44A0-BDD6-E3053626ECD5}"/>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Content Placeholder 3">
            <a:extLst>
              <a:ext uri="{FF2B5EF4-FFF2-40B4-BE49-F238E27FC236}">
                <a16:creationId xmlns:a16="http://schemas.microsoft.com/office/drawing/2014/main" id="{6B33B6CB-44CB-4531-86E3-44A54B571397}"/>
              </a:ext>
            </a:extLst>
          </p:cNvPr>
          <p:cNvSpPr>
            <a:spLocks noGrp="1"/>
          </p:cNvSpPr>
          <p:nvPr>
            <p:ph sz="half" idx="1"/>
          </p:nvPr>
        </p:nvSpPr>
        <p:spPr>
          <a:xfrm>
            <a:off x="443365" y="1517714"/>
            <a:ext cx="5184437" cy="5162485"/>
          </a:xfrm>
        </p:spPr>
        <p:txBody>
          <a:bodyPr>
            <a:normAutofit fontScale="92500" lnSpcReduction="10000"/>
          </a:bodyPr>
          <a:lstStyle/>
          <a:p>
            <a:r>
              <a:rPr lang="en-US" dirty="0"/>
              <a:t>Filter</a:t>
            </a:r>
          </a:p>
          <a:p>
            <a:r>
              <a:rPr lang="en-US" dirty="0"/>
              <a:t>Split Values / Merge</a:t>
            </a:r>
          </a:p>
          <a:p>
            <a:r>
              <a:rPr lang="en-US" dirty="0"/>
              <a:t>Add / Remove/ Rename Columns</a:t>
            </a:r>
          </a:p>
          <a:p>
            <a:r>
              <a:rPr lang="en-US" dirty="0"/>
              <a:t>Create Calculated fields / Remove Fields</a:t>
            </a:r>
          </a:p>
          <a:p>
            <a:r>
              <a:rPr lang="en-US" dirty="0"/>
              <a:t>Group and Replace</a:t>
            </a:r>
          </a:p>
          <a:p>
            <a:r>
              <a:rPr lang="en-US" dirty="0"/>
              <a:t>Pivot</a:t>
            </a:r>
          </a:p>
          <a:p>
            <a:r>
              <a:rPr lang="en-US" dirty="0"/>
              <a:t>Clean</a:t>
            </a:r>
          </a:p>
          <a:p>
            <a:pPr lvl="1"/>
            <a:r>
              <a:rPr lang="en-US" dirty="0"/>
              <a:t>Uppercase/ Lowercase</a:t>
            </a:r>
          </a:p>
          <a:p>
            <a:pPr lvl="1"/>
            <a:r>
              <a:rPr lang="en-US" dirty="0"/>
              <a:t>Punctuation</a:t>
            </a:r>
          </a:p>
          <a:p>
            <a:pPr lvl="1"/>
            <a:r>
              <a:rPr lang="en-US" dirty="0"/>
              <a:t>Trim Spaces</a:t>
            </a:r>
          </a:p>
          <a:p>
            <a:r>
              <a:rPr lang="en-US" dirty="0"/>
              <a:t>Recommendations</a:t>
            </a:r>
          </a:p>
          <a:p>
            <a:r>
              <a:rPr lang="en-US" dirty="0"/>
              <a:t>Fuzzy Match !!</a:t>
            </a:r>
          </a:p>
          <a:p>
            <a:pPr lvl="1"/>
            <a:r>
              <a:rPr lang="en-US" dirty="0"/>
              <a:t>Pronunciation</a:t>
            </a:r>
          </a:p>
          <a:p>
            <a:pPr lvl="1"/>
            <a:r>
              <a:rPr lang="en-US" dirty="0"/>
              <a:t>Spelling</a:t>
            </a:r>
          </a:p>
          <a:p>
            <a:pPr lvl="1"/>
            <a:r>
              <a:rPr lang="en-US" dirty="0"/>
              <a:t>Common characters</a:t>
            </a:r>
          </a:p>
          <a:p>
            <a:pPr lvl="1"/>
            <a:endParaRPr lang="en-US" dirty="0"/>
          </a:p>
          <a:p>
            <a:endParaRPr lang="en-US" dirty="0"/>
          </a:p>
          <a:p>
            <a:endParaRPr lang="en-US" dirty="0"/>
          </a:p>
          <a:p>
            <a:endParaRPr lang="en-US" dirty="0"/>
          </a:p>
          <a:p>
            <a:endParaRPr lang="en-US" dirty="0"/>
          </a:p>
          <a:p>
            <a:endParaRPr lang="en-US" dirty="0"/>
          </a:p>
          <a:p>
            <a:pPr lvl="1"/>
            <a:endParaRPr lang="en-US" dirty="0"/>
          </a:p>
        </p:txBody>
      </p:sp>
      <p:sp>
        <p:nvSpPr>
          <p:cNvPr id="6" name="Title 1">
            <a:extLst>
              <a:ext uri="{FF2B5EF4-FFF2-40B4-BE49-F238E27FC236}">
                <a16:creationId xmlns:a16="http://schemas.microsoft.com/office/drawing/2014/main" id="{3FB23F96-0B84-45C5-83AE-53646504AC27}"/>
              </a:ext>
            </a:extLst>
          </p:cNvPr>
          <p:cNvSpPr txBox="1">
            <a:spLocks/>
          </p:cNvSpPr>
          <p:nvPr/>
        </p:nvSpPr>
        <p:spPr>
          <a:xfrm>
            <a:off x="6564198" y="383984"/>
            <a:ext cx="4981143"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dirty="0"/>
              <a:t>Combine : Join or Union</a:t>
            </a:r>
          </a:p>
        </p:txBody>
      </p:sp>
      <p:sp>
        <p:nvSpPr>
          <p:cNvPr id="7" name="TextBox 6">
            <a:extLst>
              <a:ext uri="{FF2B5EF4-FFF2-40B4-BE49-F238E27FC236}">
                <a16:creationId xmlns:a16="http://schemas.microsoft.com/office/drawing/2014/main" id="{67EA15BF-F6C0-429A-B51A-936B5EE525A5}"/>
              </a:ext>
            </a:extLst>
          </p:cNvPr>
          <p:cNvSpPr txBox="1"/>
          <p:nvPr/>
        </p:nvSpPr>
        <p:spPr>
          <a:xfrm>
            <a:off x="443365" y="948801"/>
            <a:ext cx="5184437" cy="373562"/>
          </a:xfrm>
          <a:prstGeom prst="rect">
            <a:avLst/>
          </a:prstGeom>
          <a:solidFill>
            <a:schemeClr val="tx1"/>
          </a:solidFill>
        </p:spPr>
        <p:txBody>
          <a:bodyPr wrap="square" rtlCol="0">
            <a:spAutoFit/>
          </a:bodyPr>
          <a:lstStyle/>
          <a:p>
            <a:r>
              <a:rPr lang="en-US" dirty="0">
                <a:solidFill>
                  <a:srgbClr val="92D050"/>
                </a:solidFill>
              </a:rPr>
              <a:t>Edit, transform and aggregate your data</a:t>
            </a:r>
          </a:p>
        </p:txBody>
      </p:sp>
      <p:sp>
        <p:nvSpPr>
          <p:cNvPr id="8" name="TextBox 7">
            <a:extLst>
              <a:ext uri="{FF2B5EF4-FFF2-40B4-BE49-F238E27FC236}">
                <a16:creationId xmlns:a16="http://schemas.microsoft.com/office/drawing/2014/main" id="{3518DE39-E162-4B3C-A313-09FB835EFEC7}"/>
              </a:ext>
            </a:extLst>
          </p:cNvPr>
          <p:cNvSpPr txBox="1"/>
          <p:nvPr/>
        </p:nvSpPr>
        <p:spPr>
          <a:xfrm>
            <a:off x="6564198" y="926618"/>
            <a:ext cx="5184437" cy="373562"/>
          </a:xfrm>
          <a:prstGeom prst="rect">
            <a:avLst/>
          </a:prstGeom>
          <a:solidFill>
            <a:schemeClr val="tx1"/>
          </a:solidFill>
        </p:spPr>
        <p:txBody>
          <a:bodyPr wrap="square" rtlCol="0">
            <a:spAutoFit/>
          </a:bodyPr>
          <a:lstStyle/>
          <a:p>
            <a:pPr algn="ctr"/>
            <a:r>
              <a:rPr lang="en-US" dirty="0">
                <a:solidFill>
                  <a:srgbClr val="92D050"/>
                </a:solidFill>
              </a:rPr>
              <a:t>Understand the Composition of your Data</a:t>
            </a:r>
          </a:p>
        </p:txBody>
      </p:sp>
      <p:sp>
        <p:nvSpPr>
          <p:cNvPr id="9" name="Content Placeholder 8">
            <a:extLst>
              <a:ext uri="{FF2B5EF4-FFF2-40B4-BE49-F238E27FC236}">
                <a16:creationId xmlns:a16="http://schemas.microsoft.com/office/drawing/2014/main" id="{1AFF1ACB-0AC9-416A-AB33-464EAD5A84FA}"/>
              </a:ext>
            </a:extLst>
          </p:cNvPr>
          <p:cNvSpPr>
            <a:spLocks noGrp="1"/>
          </p:cNvSpPr>
          <p:nvPr>
            <p:ph sz="half" idx="2"/>
          </p:nvPr>
        </p:nvSpPr>
        <p:spPr/>
        <p:txBody>
          <a:bodyPr/>
          <a:lstStyle/>
          <a:p>
            <a:r>
              <a:rPr lang="en-US" dirty="0"/>
              <a:t>Joins</a:t>
            </a:r>
          </a:p>
          <a:p>
            <a:pPr lvl="1"/>
            <a:r>
              <a:rPr lang="en-US" dirty="0"/>
              <a:t>Table relationships : Join Clauses and Join types</a:t>
            </a:r>
          </a:p>
          <a:p>
            <a:pPr lvl="1"/>
            <a:r>
              <a:rPr lang="en-US" dirty="0"/>
              <a:t>Recommendations for joins</a:t>
            </a:r>
          </a:p>
          <a:p>
            <a:pPr lvl="1"/>
            <a:r>
              <a:rPr lang="en-US" dirty="0"/>
              <a:t>Auto detect keys</a:t>
            </a:r>
          </a:p>
          <a:p>
            <a:r>
              <a:rPr lang="en-US" dirty="0"/>
              <a:t>Unions</a:t>
            </a:r>
          </a:p>
          <a:p>
            <a:pPr lvl="1"/>
            <a:r>
              <a:rPr lang="en-US" dirty="0"/>
              <a:t>Inspect results</a:t>
            </a:r>
          </a:p>
          <a:p>
            <a:r>
              <a:rPr lang="en-US" dirty="0"/>
              <a:t>Merge fields</a:t>
            </a:r>
          </a:p>
          <a:p>
            <a:pPr lvl="1"/>
            <a:endParaRPr lang="en-US" dirty="0"/>
          </a:p>
        </p:txBody>
      </p:sp>
      <p:sp>
        <p:nvSpPr>
          <p:cNvPr id="10" name="Content Placeholder 4">
            <a:extLst>
              <a:ext uri="{FF2B5EF4-FFF2-40B4-BE49-F238E27FC236}">
                <a16:creationId xmlns:a16="http://schemas.microsoft.com/office/drawing/2014/main" id="{4699F3BA-5A8C-400C-B4C7-DAB2C3F76352}"/>
              </a:ext>
            </a:extLst>
          </p:cNvPr>
          <p:cNvSpPr txBox="1">
            <a:spLocks/>
          </p:cNvSpPr>
          <p:nvPr/>
        </p:nvSpPr>
        <p:spPr>
          <a:xfrm>
            <a:off x="6474163" y="4568985"/>
            <a:ext cx="3808826" cy="19286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rgbClr val="92D050"/>
                </a:solidFill>
              </a:rPr>
              <a:t>Flow actions</a:t>
            </a:r>
          </a:p>
          <a:p>
            <a:r>
              <a:rPr lang="en-US" sz="1600" dirty="0">
                <a:solidFill>
                  <a:srgbClr val="92D050"/>
                </a:solidFill>
              </a:rPr>
              <a:t>Color Scheme</a:t>
            </a:r>
          </a:p>
          <a:p>
            <a:r>
              <a:rPr lang="en-US" sz="1600" dirty="0">
                <a:solidFill>
                  <a:srgbClr val="92D050"/>
                </a:solidFill>
              </a:rPr>
              <a:t>Description</a:t>
            </a:r>
          </a:p>
          <a:p>
            <a:r>
              <a:rPr lang="en-US" sz="1600" dirty="0">
                <a:solidFill>
                  <a:srgbClr val="92D050"/>
                </a:solidFill>
              </a:rPr>
              <a:t>Renaming Steps</a:t>
            </a:r>
          </a:p>
          <a:p>
            <a:r>
              <a:rPr lang="en-US" sz="1600" dirty="0">
                <a:solidFill>
                  <a:srgbClr val="92D050"/>
                </a:solidFill>
              </a:rPr>
              <a:t>View all step by step changes</a:t>
            </a:r>
          </a:p>
          <a:p>
            <a:endParaRPr lang="en-US" dirty="0"/>
          </a:p>
        </p:txBody>
      </p:sp>
    </p:spTree>
    <p:extLst>
      <p:ext uri="{BB962C8B-B14F-4D97-AF65-F5344CB8AC3E}">
        <p14:creationId xmlns:p14="http://schemas.microsoft.com/office/powerpoint/2010/main" val="385055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95F09-DBEA-4CAF-A6E6-809C016E1D37}"/>
              </a:ext>
            </a:extLst>
          </p:cNvPr>
          <p:cNvSpPr>
            <a:spLocks noGrp="1"/>
          </p:cNvSpPr>
          <p:nvPr>
            <p:ph type="title"/>
          </p:nvPr>
        </p:nvSpPr>
        <p:spPr>
          <a:xfrm>
            <a:off x="1167618" y="430151"/>
            <a:ext cx="3725224" cy="978729"/>
          </a:xfrm>
        </p:spPr>
        <p:txBody>
          <a:bodyPr/>
          <a:lstStyle/>
          <a:p>
            <a:r>
              <a:rPr lang="en-US" dirty="0"/>
              <a:t>Preview and Share</a:t>
            </a:r>
          </a:p>
        </p:txBody>
      </p:sp>
      <p:sp>
        <p:nvSpPr>
          <p:cNvPr id="3" name="Slide Number Placeholder 2">
            <a:extLst>
              <a:ext uri="{FF2B5EF4-FFF2-40B4-BE49-F238E27FC236}">
                <a16:creationId xmlns:a16="http://schemas.microsoft.com/office/drawing/2014/main" id="{4C0D6363-F13D-44A0-BDD6-E3053626ECD5}"/>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Content Placeholder 3">
            <a:extLst>
              <a:ext uri="{FF2B5EF4-FFF2-40B4-BE49-F238E27FC236}">
                <a16:creationId xmlns:a16="http://schemas.microsoft.com/office/drawing/2014/main" id="{6B33B6CB-44CB-4531-86E3-44A54B571397}"/>
              </a:ext>
            </a:extLst>
          </p:cNvPr>
          <p:cNvSpPr>
            <a:spLocks noGrp="1"/>
          </p:cNvSpPr>
          <p:nvPr>
            <p:ph sz="half" idx="1"/>
          </p:nvPr>
        </p:nvSpPr>
        <p:spPr>
          <a:xfrm>
            <a:off x="443365" y="1517714"/>
            <a:ext cx="5184437" cy="5162485"/>
          </a:xfrm>
        </p:spPr>
        <p:txBody>
          <a:bodyPr>
            <a:normAutofit/>
          </a:bodyPr>
          <a:lstStyle/>
          <a:p>
            <a:r>
              <a:rPr lang="en-US" dirty="0"/>
              <a:t>Add Output</a:t>
            </a:r>
          </a:p>
          <a:p>
            <a:r>
              <a:rPr lang="en-US" dirty="0"/>
              <a:t>Save workflow</a:t>
            </a:r>
          </a:p>
          <a:p>
            <a:pPr lvl="1"/>
            <a:r>
              <a:rPr lang="en-US" dirty="0"/>
              <a:t>Hyper </a:t>
            </a:r>
          </a:p>
          <a:p>
            <a:pPr lvl="1"/>
            <a:r>
              <a:rPr lang="en-US" dirty="0"/>
              <a:t>CSV</a:t>
            </a:r>
          </a:p>
          <a:p>
            <a:pPr lvl="1"/>
            <a:r>
              <a:rPr lang="en-US" dirty="0" err="1"/>
              <a:t>tde</a:t>
            </a:r>
            <a:endParaRPr lang="en-US" dirty="0"/>
          </a:p>
          <a:p>
            <a:r>
              <a:rPr lang="en-US" dirty="0"/>
              <a:t>Preview results</a:t>
            </a:r>
          </a:p>
          <a:p>
            <a:pPr lvl="1"/>
            <a:r>
              <a:rPr lang="en-US" dirty="0"/>
              <a:t>In Tableau desktop</a:t>
            </a:r>
          </a:p>
          <a:p>
            <a:r>
              <a:rPr lang="en-US" dirty="0"/>
              <a:t>Create and publish data extracts and data sources</a:t>
            </a:r>
          </a:p>
          <a:p>
            <a:pPr lvl="1"/>
            <a:endParaRPr lang="en-US" dirty="0"/>
          </a:p>
          <a:p>
            <a:endParaRPr lang="en-US" dirty="0"/>
          </a:p>
          <a:p>
            <a:endParaRPr lang="en-US" dirty="0"/>
          </a:p>
          <a:p>
            <a:endParaRPr lang="en-US" dirty="0"/>
          </a:p>
          <a:p>
            <a:endParaRPr lang="en-US" dirty="0"/>
          </a:p>
          <a:p>
            <a:endParaRPr lang="en-US" dirty="0"/>
          </a:p>
          <a:p>
            <a:pPr lvl="1"/>
            <a:endParaRPr lang="en-US" dirty="0"/>
          </a:p>
        </p:txBody>
      </p:sp>
      <p:sp>
        <p:nvSpPr>
          <p:cNvPr id="7" name="TextBox 6">
            <a:extLst>
              <a:ext uri="{FF2B5EF4-FFF2-40B4-BE49-F238E27FC236}">
                <a16:creationId xmlns:a16="http://schemas.microsoft.com/office/drawing/2014/main" id="{67EA15BF-F6C0-429A-B51A-936B5EE525A5}"/>
              </a:ext>
            </a:extLst>
          </p:cNvPr>
          <p:cNvSpPr txBox="1"/>
          <p:nvPr/>
        </p:nvSpPr>
        <p:spPr>
          <a:xfrm>
            <a:off x="443365" y="948801"/>
            <a:ext cx="5184437" cy="373562"/>
          </a:xfrm>
          <a:prstGeom prst="rect">
            <a:avLst/>
          </a:prstGeom>
          <a:solidFill>
            <a:schemeClr val="tx1"/>
          </a:solidFill>
        </p:spPr>
        <p:txBody>
          <a:bodyPr wrap="square" rtlCol="0">
            <a:spAutoFit/>
          </a:bodyPr>
          <a:lstStyle/>
          <a:p>
            <a:pPr algn="ctr"/>
            <a:r>
              <a:rPr lang="en-US" dirty="0">
                <a:solidFill>
                  <a:srgbClr val="92D050"/>
                </a:solidFill>
              </a:rPr>
              <a:t>For further analysis</a:t>
            </a:r>
          </a:p>
        </p:txBody>
      </p:sp>
      <p:sp>
        <p:nvSpPr>
          <p:cNvPr id="10" name="Content Placeholder 4">
            <a:extLst>
              <a:ext uri="{FF2B5EF4-FFF2-40B4-BE49-F238E27FC236}">
                <a16:creationId xmlns:a16="http://schemas.microsoft.com/office/drawing/2014/main" id="{4699F3BA-5A8C-400C-B4C7-DAB2C3F76352}"/>
              </a:ext>
            </a:extLst>
          </p:cNvPr>
          <p:cNvSpPr txBox="1">
            <a:spLocks/>
          </p:cNvSpPr>
          <p:nvPr/>
        </p:nvSpPr>
        <p:spPr>
          <a:xfrm>
            <a:off x="6843131" y="2002248"/>
            <a:ext cx="4643016" cy="19286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i="1" dirty="0">
                <a:solidFill>
                  <a:srgbClr val="92D050"/>
                </a:solidFill>
              </a:rPr>
              <a:t>Execute the Flow and see the magic of Tableau prep builder on your way to Clean, prepared data!</a:t>
            </a:r>
          </a:p>
          <a:p>
            <a:endParaRPr lang="en-US" sz="3200" i="1" dirty="0"/>
          </a:p>
        </p:txBody>
      </p:sp>
    </p:spTree>
    <p:extLst>
      <p:ext uri="{BB962C8B-B14F-4D97-AF65-F5344CB8AC3E}">
        <p14:creationId xmlns:p14="http://schemas.microsoft.com/office/powerpoint/2010/main" val="3012110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6C28D-9285-4708-93FE-A2FFFBCB9214}"/>
              </a:ext>
            </a:extLst>
          </p:cNvPr>
          <p:cNvSpPr>
            <a:spLocks noGrp="1"/>
          </p:cNvSpPr>
          <p:nvPr>
            <p:ph type="title"/>
          </p:nvPr>
        </p:nvSpPr>
        <p:spPr/>
        <p:txBody>
          <a:bodyPr/>
          <a:lstStyle/>
          <a:p>
            <a:r>
              <a:rPr lang="en-US" dirty="0"/>
              <a:t>Resources</a:t>
            </a:r>
          </a:p>
        </p:txBody>
      </p:sp>
      <p:sp>
        <p:nvSpPr>
          <p:cNvPr id="3" name="Slide Number Placeholder 2">
            <a:extLst>
              <a:ext uri="{FF2B5EF4-FFF2-40B4-BE49-F238E27FC236}">
                <a16:creationId xmlns:a16="http://schemas.microsoft.com/office/drawing/2014/main" id="{C925D0E1-B6E2-4AF3-9A3B-C8AE36AB8761}"/>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6" name="Rectangle: Rounded Corners 5">
            <a:extLst>
              <a:ext uri="{FF2B5EF4-FFF2-40B4-BE49-F238E27FC236}">
                <a16:creationId xmlns:a16="http://schemas.microsoft.com/office/drawing/2014/main" id="{ADFF6A1D-36F6-4BD6-A4A2-D50F6EA7DDBF}"/>
              </a:ext>
            </a:extLst>
          </p:cNvPr>
          <p:cNvSpPr/>
          <p:nvPr/>
        </p:nvSpPr>
        <p:spPr>
          <a:xfrm>
            <a:off x="444499" y="3179974"/>
            <a:ext cx="10807699" cy="36780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EEC73B39-8071-4D39-8EDB-19E7E827375B}"/>
              </a:ext>
            </a:extLst>
          </p:cNvPr>
          <p:cNvSpPr>
            <a:spLocks noGrp="1"/>
          </p:cNvSpPr>
          <p:nvPr>
            <p:ph type="body" sz="quarter" idx="13"/>
          </p:nvPr>
        </p:nvSpPr>
        <p:spPr>
          <a:xfrm>
            <a:off x="444499" y="1206793"/>
            <a:ext cx="10807700" cy="1844843"/>
          </a:xfrm>
          <a:solidFill>
            <a:srgbClr val="FFFFFF">
              <a:alpha val="60000"/>
            </a:srgbClr>
          </a:solidFill>
        </p:spPr>
        <p:txBody>
          <a:bodyPr/>
          <a:lstStyle/>
          <a:p>
            <a:r>
              <a:rPr lang="en-US" dirty="0">
                <a:hlinkClick r:id="rId2"/>
              </a:rPr>
              <a:t>Tableau Online Help for Tableau Prep</a:t>
            </a:r>
            <a:endParaRPr lang="en-US" dirty="0"/>
          </a:p>
          <a:p>
            <a:r>
              <a:rPr lang="en-US" dirty="0">
                <a:hlinkClick r:id="rId3"/>
              </a:rPr>
              <a:t>Free training videos </a:t>
            </a:r>
            <a:endParaRPr lang="en-US" dirty="0"/>
          </a:p>
          <a:p>
            <a:r>
              <a:rPr lang="en-US" dirty="0">
                <a:hlinkClick r:id="rId4"/>
              </a:rPr>
              <a:t>Start with the five fundamentals</a:t>
            </a:r>
            <a:endParaRPr lang="en-US" dirty="0"/>
          </a:p>
          <a:p>
            <a:r>
              <a:rPr lang="en-US" dirty="0">
                <a:hlinkClick r:id="rId5"/>
              </a:rPr>
              <a:t>https://www.tableau.com/about/blog/2018/7/master-tableau-prep-list-learning-resources-92064</a:t>
            </a:r>
            <a:endParaRPr lang="en-US" dirty="0"/>
          </a:p>
          <a:p>
            <a:r>
              <a:rPr lang="en-US" dirty="0">
                <a:hlinkClick r:id="rId6"/>
              </a:rPr>
              <a:t>https://www.tableau.com/about/blog/2019/9/tips-and-tricks-filtering-your-data-tableau-prep-builder</a:t>
            </a:r>
            <a:endParaRPr lang="en-US" dirty="0"/>
          </a:p>
          <a:p>
            <a:endParaRPr lang="en-US" dirty="0"/>
          </a:p>
          <a:p>
            <a:pPr marL="0" indent="0">
              <a:buNone/>
            </a:pPr>
            <a:r>
              <a:rPr lang="en-US" b="1" dirty="0" err="1"/>
              <a:t>Preppin</a:t>
            </a:r>
            <a:r>
              <a:rPr lang="en-US" b="1" dirty="0"/>
              <a:t>’ data Project</a:t>
            </a:r>
            <a:r>
              <a:rPr lang="en-US" dirty="0"/>
              <a:t> : Weekly Dataset and Solution @ </a:t>
            </a:r>
            <a:r>
              <a:rPr lang="en-US" dirty="0">
                <a:solidFill>
                  <a:srgbClr val="92D050"/>
                </a:solidFill>
                <a:hlinkClick r:id="rId7">
                  <a:extLst>
                    <a:ext uri="{A12FA001-AC4F-418D-AE19-62706E023703}">
                      <ahyp:hlinkClr xmlns:ahyp="http://schemas.microsoft.com/office/drawing/2018/hyperlinkcolor" val="tx"/>
                    </a:ext>
                  </a:extLst>
                </a:hlinkClick>
              </a:rPr>
              <a:t>https://preppindata.blogspot.com/</a:t>
            </a:r>
            <a:r>
              <a:rPr lang="en-US" dirty="0">
                <a:solidFill>
                  <a:srgbClr val="92D050"/>
                </a:solidFill>
              </a:rPr>
              <a:t> #</a:t>
            </a:r>
            <a:r>
              <a:rPr lang="en-US" dirty="0" err="1">
                <a:solidFill>
                  <a:srgbClr val="92D050"/>
                </a:solidFill>
              </a:rPr>
              <a:t>PreppinData</a:t>
            </a:r>
            <a:r>
              <a:rPr lang="en-US" dirty="0">
                <a:solidFill>
                  <a:srgbClr val="92D050"/>
                </a:solidFill>
              </a:rPr>
              <a:t> </a:t>
            </a:r>
            <a:r>
              <a:rPr lang="en-US" dirty="0"/>
              <a:t>organized by </a:t>
            </a:r>
            <a:r>
              <a:rPr lang="en-US" i="1" dirty="0"/>
              <a:t>Carl Allchin </a:t>
            </a:r>
            <a:r>
              <a:rPr lang="en-US" dirty="0"/>
              <a:t>and </a:t>
            </a:r>
            <a:r>
              <a:rPr lang="en-US" i="1" dirty="0"/>
              <a:t>Jonathan Allenby</a:t>
            </a:r>
          </a:p>
          <a:p>
            <a:r>
              <a:rPr lang="en-US" dirty="0"/>
              <a:t>A  weekly project designed to get people hands-on with data preparation. </a:t>
            </a:r>
          </a:p>
          <a:p>
            <a:r>
              <a:rPr lang="en-US" dirty="0"/>
              <a:t>Each week a set of data is released along with a series of requirements and end-goal of how the data needs to be prepared. </a:t>
            </a:r>
          </a:p>
          <a:p>
            <a:r>
              <a:rPr lang="en-US" dirty="0"/>
              <a:t>During the week, participants share and discuss their ways of tackling the problem and the following week, a possible solution is released. </a:t>
            </a:r>
          </a:p>
          <a:p>
            <a:r>
              <a:rPr lang="en-US" dirty="0"/>
              <a:t>These projects explore various facets of data preparation and aim to not only provide realistic examples of data preparation problems, but also keep participants on the cutting edge of Tableau Prep Builder releases by highlighting new or interesting features.</a:t>
            </a:r>
          </a:p>
          <a:p>
            <a:endParaRPr lang="en-US" dirty="0"/>
          </a:p>
        </p:txBody>
      </p:sp>
    </p:spTree>
    <p:extLst>
      <p:ext uri="{BB962C8B-B14F-4D97-AF65-F5344CB8AC3E}">
        <p14:creationId xmlns:p14="http://schemas.microsoft.com/office/powerpoint/2010/main" val="154198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395664"/>
            <a:ext cx="6718300" cy="1117815"/>
          </a:xfrm>
        </p:spPr>
        <p:txBody>
          <a:bodyPr/>
          <a:lstStyle/>
          <a:p>
            <a:pPr marL="0" indent="0">
              <a:buNone/>
            </a:pPr>
            <a:r>
              <a:rPr lang="en-US" sz="2000" b="1" dirty="0"/>
              <a:t>Snehith Allamraju	</a:t>
            </a:r>
            <a:br>
              <a:rPr lang="en-US" sz="2000" b="1" dirty="0"/>
            </a:br>
            <a:r>
              <a:rPr lang="en-US" sz="2000" b="1" dirty="0"/>
              <a:t>Global Business Intelligence Manager </a:t>
            </a:r>
            <a:br>
              <a:rPr lang="en-US" sz="2000" b="1" dirty="0"/>
            </a:br>
            <a:r>
              <a:rPr lang="en-US" sz="2000" b="1" dirty="0"/>
              <a:t>@ Nobel Biocare, Danaher Dental Platform</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5" name="Text Placeholder 9">
            <a:extLst>
              <a:ext uri="{FF2B5EF4-FFF2-40B4-BE49-F238E27FC236}">
                <a16:creationId xmlns:a16="http://schemas.microsoft.com/office/drawing/2014/main" id="{0526E75C-15E7-45FB-845B-5BF8F03E5665}"/>
              </a:ext>
            </a:extLst>
          </p:cNvPr>
          <p:cNvSpPr txBox="1">
            <a:spLocks/>
          </p:cNvSpPr>
          <p:nvPr/>
        </p:nvSpPr>
        <p:spPr>
          <a:xfrm>
            <a:off x="444500" y="3288810"/>
            <a:ext cx="6718300" cy="1117815"/>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8" name="Text Placeholder 3">
            <a:extLst>
              <a:ext uri="{FF2B5EF4-FFF2-40B4-BE49-F238E27FC236}">
                <a16:creationId xmlns:a16="http://schemas.microsoft.com/office/drawing/2014/main" id="{D16316AD-AF21-412A-A9CE-305A1F31D7FE}"/>
              </a:ext>
            </a:extLst>
          </p:cNvPr>
          <p:cNvSpPr txBox="1">
            <a:spLocks/>
          </p:cNvSpPr>
          <p:nvPr/>
        </p:nvSpPr>
        <p:spPr>
          <a:xfrm>
            <a:off x="444500" y="2743200"/>
            <a:ext cx="9440863" cy="31242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bg1"/>
                </a:solidFill>
              </a:rPr>
              <a:t>12 years of experience in the Business Intelligence and Analytics domains</a:t>
            </a:r>
          </a:p>
          <a:p>
            <a:r>
              <a:rPr lang="en-US" sz="1800" dirty="0">
                <a:solidFill>
                  <a:schemeClr val="bg1"/>
                </a:solidFill>
              </a:rPr>
              <a:t>Experience working with data warehousing, ERP, CRM visualization and analytics tools across SAP, Oracle, Microsoft stacks and Tableau</a:t>
            </a:r>
          </a:p>
          <a:p>
            <a:r>
              <a:rPr lang="en-US" sz="1800" dirty="0">
                <a:solidFill>
                  <a:schemeClr val="bg1"/>
                </a:solidFill>
              </a:rPr>
              <a:t>Certified SAP BI, Tableau Desktop Specialist and Azure Data Scientist</a:t>
            </a:r>
          </a:p>
        </p:txBody>
      </p:sp>
      <p:sp>
        <p:nvSpPr>
          <p:cNvPr id="4" name="Title 3">
            <a:extLst>
              <a:ext uri="{FF2B5EF4-FFF2-40B4-BE49-F238E27FC236}">
                <a16:creationId xmlns:a16="http://schemas.microsoft.com/office/drawing/2014/main" id="{D8A98B4E-CB30-429B-9A10-6046B996D808}"/>
              </a:ext>
            </a:extLst>
          </p:cNvPr>
          <p:cNvSpPr>
            <a:spLocks noGrp="1"/>
          </p:cNvSpPr>
          <p:nvPr>
            <p:ph type="title"/>
          </p:nvPr>
        </p:nvSpPr>
        <p:spPr/>
        <p:txBody>
          <a:bodyPr/>
          <a:lstStyle/>
          <a:p>
            <a:r>
              <a:rPr lang="en-US" dirty="0"/>
              <a:t>About myself</a:t>
            </a:r>
          </a:p>
        </p:txBody>
      </p:sp>
      <p:pic>
        <p:nvPicPr>
          <p:cNvPr id="6" name="Picture 5">
            <a:extLst>
              <a:ext uri="{FF2B5EF4-FFF2-40B4-BE49-F238E27FC236}">
                <a16:creationId xmlns:a16="http://schemas.microsoft.com/office/drawing/2014/main" id="{4A450C88-771B-4D8D-AB12-CBE60A69627B}"/>
              </a:ext>
            </a:extLst>
          </p:cNvPr>
          <p:cNvPicPr>
            <a:picLocks noChangeAspect="1"/>
          </p:cNvPicPr>
          <p:nvPr/>
        </p:nvPicPr>
        <p:blipFill>
          <a:blip r:embed="rId2"/>
          <a:stretch>
            <a:fillRect/>
          </a:stretch>
        </p:blipFill>
        <p:spPr>
          <a:xfrm>
            <a:off x="10167730" y="177800"/>
            <a:ext cx="1923001" cy="2067339"/>
          </a:xfrm>
          <a:prstGeom prst="rect">
            <a:avLst/>
          </a:prstGeom>
        </p:spPr>
      </p:pic>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8DA551-DF8F-4A42-B610-CE24FF11F0C1}"/>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pic>
        <p:nvPicPr>
          <p:cNvPr id="4" name="Picture 3">
            <a:extLst>
              <a:ext uri="{FF2B5EF4-FFF2-40B4-BE49-F238E27FC236}">
                <a16:creationId xmlns:a16="http://schemas.microsoft.com/office/drawing/2014/main" id="{39DFF631-EF47-4133-87A9-D0EE4784AB12}"/>
              </a:ext>
            </a:extLst>
          </p:cNvPr>
          <p:cNvPicPr>
            <a:picLocks noChangeAspect="1"/>
          </p:cNvPicPr>
          <p:nvPr/>
        </p:nvPicPr>
        <p:blipFill>
          <a:blip r:embed="rId2"/>
          <a:stretch>
            <a:fillRect/>
          </a:stretch>
        </p:blipFill>
        <p:spPr>
          <a:xfrm>
            <a:off x="0" y="0"/>
            <a:ext cx="12192000" cy="6857283"/>
          </a:xfrm>
          <a:prstGeom prst="rect">
            <a:avLst/>
          </a:prstGeom>
        </p:spPr>
      </p:pic>
    </p:spTree>
    <p:extLst>
      <p:ext uri="{BB962C8B-B14F-4D97-AF65-F5344CB8AC3E}">
        <p14:creationId xmlns:p14="http://schemas.microsoft.com/office/powerpoint/2010/main" val="1547146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566A9715-5953-40AD-80CD-FF1ABE76CA7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kern="1200">
                <a:latin typeface="+mj-lt"/>
                <a:ea typeface="+mj-ea"/>
                <a:cs typeface="+mj-cs"/>
              </a:rPr>
              <a:t>Data Preperation and Analytic Cycle</a:t>
            </a:r>
          </a:p>
        </p:txBody>
      </p:sp>
      <p:pic>
        <p:nvPicPr>
          <p:cNvPr id="4" name="Picture 3">
            <a:extLst>
              <a:ext uri="{FF2B5EF4-FFF2-40B4-BE49-F238E27FC236}">
                <a16:creationId xmlns:a16="http://schemas.microsoft.com/office/drawing/2014/main" id="{0495523D-915A-4D56-95BB-A01D5E184C4B}"/>
              </a:ext>
            </a:extLst>
          </p:cNvPr>
          <p:cNvPicPr>
            <a:picLocks noChangeAspect="1"/>
          </p:cNvPicPr>
          <p:nvPr/>
        </p:nvPicPr>
        <p:blipFill>
          <a:blip r:embed="rId2"/>
          <a:stretch>
            <a:fillRect/>
          </a:stretch>
        </p:blipFill>
        <p:spPr>
          <a:xfrm>
            <a:off x="99934" y="1396588"/>
            <a:ext cx="11992131" cy="5426438"/>
          </a:xfrm>
          <a:prstGeom prst="rect">
            <a:avLst/>
          </a:prstGeom>
        </p:spPr>
      </p:pic>
      <p:sp>
        <p:nvSpPr>
          <p:cNvPr id="2" name="Slide Number Placeholder 1">
            <a:extLst>
              <a:ext uri="{FF2B5EF4-FFF2-40B4-BE49-F238E27FC236}">
                <a16:creationId xmlns:a16="http://schemas.microsoft.com/office/drawing/2014/main" id="{CF20C37C-9E7E-4724-8C09-CE9293AA65C2}"/>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C263D6C4-4840-40CC-AC84-17E24B3B7BDE}" type="slidenum">
              <a:rPr lang="en-US" sz="1200" noProof="0" smtClean="0">
                <a:solidFill>
                  <a:schemeClr val="tx1">
                    <a:tint val="75000"/>
                  </a:schemeClr>
                </a:solidFill>
                <a:latin typeface="+mn-lt"/>
              </a:rPr>
              <a:pPr>
                <a:spcAft>
                  <a:spcPts val="600"/>
                </a:spcAft>
              </a:pPr>
              <a:t>4</a:t>
            </a:fld>
            <a:endParaRPr lang="en-US" sz="1200" noProof="0">
              <a:solidFill>
                <a:schemeClr val="tx1">
                  <a:tint val="75000"/>
                </a:schemeClr>
              </a:solidFill>
              <a:latin typeface="+mn-lt"/>
            </a:endParaRPr>
          </a:p>
        </p:txBody>
      </p:sp>
      <p:sp>
        <p:nvSpPr>
          <p:cNvPr id="5" name="TextBox 4">
            <a:extLst>
              <a:ext uri="{FF2B5EF4-FFF2-40B4-BE49-F238E27FC236}">
                <a16:creationId xmlns:a16="http://schemas.microsoft.com/office/drawing/2014/main" id="{DF6DC11F-352E-4D35-92C1-11488D2191F9}"/>
              </a:ext>
            </a:extLst>
          </p:cNvPr>
          <p:cNvSpPr txBox="1"/>
          <p:nvPr/>
        </p:nvSpPr>
        <p:spPr>
          <a:xfrm>
            <a:off x="4227218" y="6444476"/>
            <a:ext cx="10100603" cy="276999"/>
          </a:xfrm>
          <a:prstGeom prst="rect">
            <a:avLst/>
          </a:prstGeom>
          <a:noFill/>
        </p:spPr>
        <p:txBody>
          <a:bodyPr wrap="square" rtlCol="0">
            <a:spAutoFit/>
          </a:bodyPr>
          <a:lstStyle/>
          <a:p>
            <a:r>
              <a:rPr lang="en-US" sz="1200" i="1" dirty="0"/>
              <a:t>https://tc18.tableau.com/sites/default/files/session/assets/KinstlerDeBeySantamaria_TC18_PPT_forAttendees.pdf</a:t>
            </a:r>
          </a:p>
        </p:txBody>
      </p:sp>
    </p:spTree>
    <p:extLst>
      <p:ext uri="{BB962C8B-B14F-4D97-AF65-F5344CB8AC3E}">
        <p14:creationId xmlns:p14="http://schemas.microsoft.com/office/powerpoint/2010/main" val="4122767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11125201" cy="2859313"/>
          </a:xfrm>
        </p:spPr>
        <p:txBody>
          <a:bodyPr/>
          <a:lstStyle/>
          <a:p>
            <a:r>
              <a:rPr lang="en-US" dirty="0"/>
              <a:t>Time consumed around data preparation of the overall time of an analytics project”</a:t>
            </a:r>
            <a:br>
              <a:rPr lang="en-US" dirty="0"/>
            </a:br>
            <a:r>
              <a:rPr lang="en-US" sz="2400" dirty="0"/>
              <a:t>- Experts</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3" name="TextBox 2">
            <a:extLst>
              <a:ext uri="{FF2B5EF4-FFF2-40B4-BE49-F238E27FC236}">
                <a16:creationId xmlns:a16="http://schemas.microsoft.com/office/drawing/2014/main" id="{F8C04949-3FEF-4B6B-872F-5C4E58064EE3}"/>
              </a:ext>
            </a:extLst>
          </p:cNvPr>
          <p:cNvSpPr txBox="1"/>
          <p:nvPr/>
        </p:nvSpPr>
        <p:spPr>
          <a:xfrm>
            <a:off x="6775938" y="30301"/>
            <a:ext cx="5416062" cy="3170099"/>
          </a:xfrm>
          <a:prstGeom prst="rect">
            <a:avLst/>
          </a:prstGeom>
          <a:noFill/>
        </p:spPr>
        <p:txBody>
          <a:bodyPr wrap="square" rtlCol="0">
            <a:spAutoFit/>
          </a:bodyPr>
          <a:lstStyle/>
          <a:p>
            <a:r>
              <a:rPr lang="en-US" sz="20000" dirty="0">
                <a:solidFill>
                  <a:srgbClr val="92D050"/>
                </a:solidFill>
              </a:rPr>
              <a:t>80%</a:t>
            </a:r>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5D9CFF-087D-4CFF-A3E4-CAE73F03B2E7}"/>
              </a:ext>
            </a:extLst>
          </p:cNvPr>
          <p:cNvPicPr>
            <a:picLocks noChangeAspect="1"/>
          </p:cNvPicPr>
          <p:nvPr/>
        </p:nvPicPr>
        <p:blipFill rotWithShape="1">
          <a:blip r:embed="rId2"/>
          <a:srcRect/>
          <a:stretch/>
        </p:blipFill>
        <p:spPr>
          <a:xfrm>
            <a:off x="20" y="0"/>
            <a:ext cx="12191980" cy="6857990"/>
          </a:xfrm>
          <a:prstGeom prst="rect">
            <a:avLst/>
          </a:prstGeom>
        </p:spPr>
      </p:pic>
      <p:sp>
        <p:nvSpPr>
          <p:cNvPr id="2" name="Slide Number Placeholder 1">
            <a:extLst>
              <a:ext uri="{FF2B5EF4-FFF2-40B4-BE49-F238E27FC236}">
                <a16:creationId xmlns:a16="http://schemas.microsoft.com/office/drawing/2014/main" id="{04134A1A-190C-48B5-B405-ED008A022FE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C263D6C4-4840-40CC-AC84-17E24B3B7BDE}" type="slidenum">
              <a:rPr lang="en-US" sz="1200" noProof="0">
                <a:solidFill>
                  <a:srgbClr val="FFFFFF"/>
                </a:solidFill>
                <a:latin typeface="+mn-lt"/>
              </a:rPr>
              <a:pPr>
                <a:spcAft>
                  <a:spcPts val="600"/>
                </a:spcAft>
              </a:pPr>
              <a:t>6</a:t>
            </a:fld>
            <a:endParaRPr lang="en-US" sz="1200" noProof="0">
              <a:solidFill>
                <a:srgbClr val="FFFFFF"/>
              </a:solidFill>
              <a:latin typeface="+mn-lt"/>
            </a:endParaRPr>
          </a:p>
        </p:txBody>
      </p:sp>
    </p:spTree>
    <p:extLst>
      <p:ext uri="{BB962C8B-B14F-4D97-AF65-F5344CB8AC3E}">
        <p14:creationId xmlns:p14="http://schemas.microsoft.com/office/powerpoint/2010/main" val="3489318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AFFD98-ECF0-4D7E-AB18-A3E83CD0684B}"/>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3" name="TextBox 2">
            <a:extLst>
              <a:ext uri="{FF2B5EF4-FFF2-40B4-BE49-F238E27FC236}">
                <a16:creationId xmlns:a16="http://schemas.microsoft.com/office/drawing/2014/main" id="{02DBE2D5-2E72-432B-964C-8C54C7A3F30C}"/>
              </a:ext>
            </a:extLst>
          </p:cNvPr>
          <p:cNvSpPr txBox="1"/>
          <p:nvPr/>
        </p:nvSpPr>
        <p:spPr>
          <a:xfrm>
            <a:off x="8314006" y="1203280"/>
            <a:ext cx="3601329" cy="5293757"/>
          </a:xfrm>
          <a:prstGeom prst="rect">
            <a:avLst/>
          </a:prstGeom>
          <a:solidFill>
            <a:schemeClr val="accent2">
              <a:lumMod val="20000"/>
              <a:lumOff val="80000"/>
            </a:schemeClr>
          </a:solidFill>
        </p:spPr>
        <p:txBody>
          <a:bodyPr wrap="square" rtlCol="0">
            <a:spAutoFit/>
          </a:bodyPr>
          <a:lstStyle/>
          <a:p>
            <a:r>
              <a:rPr lang="en-US" sz="1600" dirty="0"/>
              <a:t>The Tableau Prep Builder workspace consists of the following areas designed to help you interact with and explore your data</a:t>
            </a:r>
          </a:p>
          <a:p>
            <a:pPr marL="285750" indent="-285750">
              <a:buFont typeface="Arial" panose="020B0604020202020204" pitchFamily="34" charset="0"/>
              <a:buChar char="•"/>
            </a:pPr>
            <a:r>
              <a:rPr lang="en-US" sz="1600" b="1" dirty="0"/>
              <a:t>Connections pane </a:t>
            </a:r>
            <a:r>
              <a:rPr lang="en-US" sz="1600" dirty="0"/>
              <a:t>(A) shows the databases and files you are connected to</a:t>
            </a:r>
          </a:p>
          <a:p>
            <a:pPr marL="285750" indent="-285750">
              <a:buFont typeface="Arial" panose="020B0604020202020204" pitchFamily="34" charset="0"/>
              <a:buChar char="•"/>
            </a:pPr>
            <a:r>
              <a:rPr lang="en-US" sz="1600" b="1" dirty="0"/>
              <a:t>Flow pane</a:t>
            </a:r>
            <a:r>
              <a:rPr lang="en-US" sz="1600" dirty="0"/>
              <a:t> (B): A visual representation of your operation steps as you prepare your data.</a:t>
            </a:r>
          </a:p>
          <a:p>
            <a:pPr marL="285750" indent="-285750">
              <a:buFont typeface="Arial" panose="020B0604020202020204" pitchFamily="34" charset="0"/>
              <a:buChar char="•"/>
            </a:pPr>
            <a:r>
              <a:rPr lang="en-US" sz="1600" b="1" dirty="0"/>
              <a:t>Profile pane</a:t>
            </a:r>
            <a:r>
              <a:rPr lang="en-US" sz="1600" dirty="0"/>
              <a:t> (C): A summary of each field in your data sample. See the shape of your data and quickly find o</a:t>
            </a:r>
            <a:r>
              <a:rPr lang="en-US" dirty="0"/>
              <a:t>utlier</a:t>
            </a:r>
            <a:r>
              <a:rPr lang="en-US" sz="1600" dirty="0"/>
              <a:t>s and nulls.</a:t>
            </a:r>
          </a:p>
          <a:p>
            <a:pPr marL="285750" indent="-285750">
              <a:buFont typeface="Arial" panose="020B0604020202020204" pitchFamily="34" charset="0"/>
              <a:buChar char="•"/>
            </a:pPr>
            <a:r>
              <a:rPr lang="en-US" sz="1600" b="1" dirty="0"/>
              <a:t>Data grid</a:t>
            </a:r>
            <a:r>
              <a:rPr lang="en-US" sz="1600" dirty="0"/>
              <a:t> (D): The row level detail for your data. You can filter, keep only, and exclude individual field values in this grid</a:t>
            </a:r>
          </a:p>
          <a:p>
            <a:pPr marL="285750" indent="-285750">
              <a:buFont typeface="Arial" panose="020B0604020202020204" pitchFamily="34" charset="0"/>
              <a:buChar char="•"/>
            </a:pPr>
            <a:r>
              <a:rPr lang="en-US" sz="1600" b="1" dirty="0"/>
              <a:t>Change pane </a:t>
            </a:r>
            <a:r>
              <a:rPr lang="en-US" sz="1600" dirty="0"/>
              <a:t>(E): Keeps track of any changes you make, in the order you make them</a:t>
            </a:r>
          </a:p>
        </p:txBody>
      </p:sp>
      <p:pic>
        <p:nvPicPr>
          <p:cNvPr id="4" name="Picture 3">
            <a:extLst>
              <a:ext uri="{FF2B5EF4-FFF2-40B4-BE49-F238E27FC236}">
                <a16:creationId xmlns:a16="http://schemas.microsoft.com/office/drawing/2014/main" id="{EAE002DF-720D-44E8-8DB0-DDA82B471500}"/>
              </a:ext>
            </a:extLst>
          </p:cNvPr>
          <p:cNvPicPr>
            <a:picLocks noChangeAspect="1"/>
          </p:cNvPicPr>
          <p:nvPr/>
        </p:nvPicPr>
        <p:blipFill>
          <a:blip r:embed="rId2"/>
          <a:stretch>
            <a:fillRect/>
          </a:stretch>
        </p:blipFill>
        <p:spPr>
          <a:xfrm>
            <a:off x="311042" y="1203280"/>
            <a:ext cx="7875065" cy="5078313"/>
          </a:xfrm>
          <a:prstGeom prst="rect">
            <a:avLst/>
          </a:prstGeom>
        </p:spPr>
      </p:pic>
      <p:sp>
        <p:nvSpPr>
          <p:cNvPr id="5" name="Title 3">
            <a:extLst>
              <a:ext uri="{FF2B5EF4-FFF2-40B4-BE49-F238E27FC236}">
                <a16:creationId xmlns:a16="http://schemas.microsoft.com/office/drawing/2014/main" id="{7773240F-944A-4289-8180-3A1A778B42E6}"/>
              </a:ext>
            </a:extLst>
          </p:cNvPr>
          <p:cNvSpPr txBox="1">
            <a:spLocks/>
          </p:cNvSpPr>
          <p:nvPr/>
        </p:nvSpPr>
        <p:spPr>
          <a:xfrm>
            <a:off x="276665" y="495886"/>
            <a:ext cx="7781544" cy="859055"/>
          </a:xfrm>
          <a:prstGeom prst="rect">
            <a:avLst/>
          </a:prstGeom>
        </p:spPr>
        <p:txBody>
          <a:bodyP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rPr>
              <a:t>Tableau Prep Builder Workspace</a:t>
            </a:r>
          </a:p>
        </p:txBody>
      </p:sp>
      <p:sp>
        <p:nvSpPr>
          <p:cNvPr id="6" name="TextBox 5">
            <a:extLst>
              <a:ext uri="{FF2B5EF4-FFF2-40B4-BE49-F238E27FC236}">
                <a16:creationId xmlns:a16="http://schemas.microsoft.com/office/drawing/2014/main" id="{FCDB75E9-BBF7-44D5-9C77-7DF17DAE6112}"/>
              </a:ext>
            </a:extLst>
          </p:cNvPr>
          <p:cNvSpPr txBox="1"/>
          <p:nvPr/>
        </p:nvSpPr>
        <p:spPr>
          <a:xfrm>
            <a:off x="276665" y="6315075"/>
            <a:ext cx="11596467" cy="369332"/>
          </a:xfrm>
          <a:prstGeom prst="rect">
            <a:avLst/>
          </a:prstGeom>
          <a:noFill/>
        </p:spPr>
        <p:txBody>
          <a:bodyPr wrap="square" rtlCol="0">
            <a:spAutoFit/>
          </a:bodyPr>
          <a:lstStyle/>
          <a:p>
            <a:r>
              <a:rPr lang="en-US" dirty="0">
                <a:solidFill>
                  <a:srgbClr val="92D050"/>
                </a:solidFill>
              </a:rPr>
              <a:t>You work with </a:t>
            </a:r>
            <a:r>
              <a:rPr lang="en-US" i="1" dirty="0">
                <a:solidFill>
                  <a:srgbClr val="92D050"/>
                </a:solidFill>
              </a:rPr>
              <a:t>Flows </a:t>
            </a:r>
            <a:r>
              <a:rPr lang="en-US" dirty="0">
                <a:solidFill>
                  <a:srgbClr val="92D050"/>
                </a:solidFill>
              </a:rPr>
              <a:t>in Tableau Prep Builder</a:t>
            </a:r>
          </a:p>
        </p:txBody>
      </p:sp>
      <p:cxnSp>
        <p:nvCxnSpPr>
          <p:cNvPr id="8" name="Straight Connector 7">
            <a:extLst>
              <a:ext uri="{FF2B5EF4-FFF2-40B4-BE49-F238E27FC236}">
                <a16:creationId xmlns:a16="http://schemas.microsoft.com/office/drawing/2014/main" id="{1B90275C-46D2-4F93-BB8F-4600E708C5A3}"/>
              </a:ext>
            </a:extLst>
          </p:cNvPr>
          <p:cNvCxnSpPr>
            <a:cxnSpLocks/>
          </p:cNvCxnSpPr>
          <p:nvPr/>
        </p:nvCxnSpPr>
        <p:spPr>
          <a:xfrm>
            <a:off x="1212573" y="5297557"/>
            <a:ext cx="417444" cy="0"/>
          </a:xfrm>
          <a:prstGeom prst="line">
            <a:avLst/>
          </a:prstGeom>
          <a:ln w="28575"/>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AEBA6A45-BA3C-4757-9800-55E9D25C73AC}"/>
              </a:ext>
            </a:extLst>
          </p:cNvPr>
          <p:cNvSpPr txBox="1"/>
          <p:nvPr/>
        </p:nvSpPr>
        <p:spPr>
          <a:xfrm>
            <a:off x="915709" y="5113685"/>
            <a:ext cx="337930" cy="367743"/>
          </a:xfrm>
          <a:prstGeom prst="rect">
            <a:avLst/>
          </a:prstGeom>
          <a:noFill/>
        </p:spPr>
        <p:txBody>
          <a:bodyPr wrap="square" rtlCol="0">
            <a:spAutoFit/>
          </a:bodyPr>
          <a:lstStyle/>
          <a:p>
            <a:r>
              <a:rPr lang="en-US" dirty="0"/>
              <a:t>E</a:t>
            </a:r>
          </a:p>
        </p:txBody>
      </p:sp>
    </p:spTree>
    <p:extLst>
      <p:ext uri="{BB962C8B-B14F-4D97-AF65-F5344CB8AC3E}">
        <p14:creationId xmlns:p14="http://schemas.microsoft.com/office/powerpoint/2010/main" val="2327892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a:lstStyle/>
          <a:p>
            <a:r>
              <a:rPr lang="en-US" dirty="0"/>
              <a:t>Tableau Prep Builder Core functionalities</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sz="2400" b="1" dirty="0"/>
              <a:t>Connect</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a:xfrm>
            <a:off x="5207931" y="4240093"/>
            <a:ext cx="1776140" cy="1463040"/>
          </a:xfrm>
        </p:spPr>
        <p:txBody>
          <a:bodyPr/>
          <a:lstStyle/>
          <a:p>
            <a:r>
              <a:rPr lang="en-US" sz="2400" b="1" dirty="0"/>
              <a:t>Clean and Shape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a:xfrm>
            <a:off x="3150165" y="4240093"/>
            <a:ext cx="1776140" cy="1463040"/>
          </a:xfrm>
        </p:spPr>
        <p:txBody>
          <a:bodyPr/>
          <a:lstStyle/>
          <a:p>
            <a:r>
              <a:rPr lang="en-US" sz="2400" b="1" dirty="0"/>
              <a:t>Examine and Filter</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sz="2400" b="1" dirty="0"/>
              <a:t>Combine : Join or Union	</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sz="2400" b="1" dirty="0"/>
              <a:t>Preview and Share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b="1" smtClean="0"/>
              <a:pPr/>
              <a:t>8</a:t>
            </a:fld>
            <a:endParaRPr lang="en-US" b="1" dirty="0"/>
          </a:p>
        </p:txBody>
      </p:sp>
      <p:sp>
        <p:nvSpPr>
          <p:cNvPr id="14" name="TextBox 13">
            <a:extLst>
              <a:ext uri="{FF2B5EF4-FFF2-40B4-BE49-F238E27FC236}">
                <a16:creationId xmlns:a16="http://schemas.microsoft.com/office/drawing/2014/main" id="{E72A4795-2C2B-496D-B868-CEBC78C0E080}"/>
              </a:ext>
            </a:extLst>
          </p:cNvPr>
          <p:cNvSpPr txBox="1"/>
          <p:nvPr/>
        </p:nvSpPr>
        <p:spPr>
          <a:xfrm>
            <a:off x="297766" y="5317529"/>
            <a:ext cx="4910165" cy="1477328"/>
          </a:xfrm>
          <a:prstGeom prst="rect">
            <a:avLst/>
          </a:prstGeom>
          <a:noFill/>
        </p:spPr>
        <p:txBody>
          <a:bodyPr wrap="square" rtlCol="0">
            <a:spAutoFit/>
          </a:bodyPr>
          <a:lstStyle/>
          <a:p>
            <a:r>
              <a:rPr lang="en-US" dirty="0">
                <a:solidFill>
                  <a:srgbClr val="92D050"/>
                </a:solidFill>
              </a:rPr>
              <a:t>You can use these options to build your flow :</a:t>
            </a:r>
          </a:p>
          <a:p>
            <a:endParaRPr lang="en-US" dirty="0">
              <a:solidFill>
                <a:srgbClr val="92D050"/>
              </a:solidFill>
            </a:endParaRPr>
          </a:p>
          <a:p>
            <a:pPr marL="285750" indent="-285750">
              <a:buFontTx/>
              <a:buChar char="-"/>
            </a:pPr>
            <a:r>
              <a:rPr lang="en-US" dirty="0">
                <a:solidFill>
                  <a:srgbClr val="92D050"/>
                </a:solidFill>
              </a:rPr>
              <a:t>Add Branch</a:t>
            </a:r>
          </a:p>
          <a:p>
            <a:pPr marL="285750" indent="-285750">
              <a:buFontTx/>
              <a:buChar char="-"/>
            </a:pPr>
            <a:r>
              <a:rPr lang="en-US" dirty="0">
                <a:solidFill>
                  <a:srgbClr val="92D050"/>
                </a:solidFill>
              </a:rPr>
              <a:t>Add Insert step</a:t>
            </a:r>
          </a:p>
          <a:p>
            <a:pPr marL="285750" indent="-285750">
              <a:buFontTx/>
              <a:buChar char="-"/>
            </a:pPr>
            <a:r>
              <a:rPr lang="en-US" dirty="0">
                <a:solidFill>
                  <a:srgbClr val="92D050"/>
                </a:solidFill>
              </a:rPr>
              <a:t>Add aggregate</a:t>
            </a:r>
          </a:p>
        </p:txBody>
      </p:sp>
      <p:sp>
        <p:nvSpPr>
          <p:cNvPr id="3" name="TextBox 2">
            <a:extLst>
              <a:ext uri="{FF2B5EF4-FFF2-40B4-BE49-F238E27FC236}">
                <a16:creationId xmlns:a16="http://schemas.microsoft.com/office/drawing/2014/main" id="{63BC4870-67B3-4A09-85A2-6D9081CDA0BE}"/>
              </a:ext>
            </a:extLst>
          </p:cNvPr>
          <p:cNvSpPr txBox="1"/>
          <p:nvPr/>
        </p:nvSpPr>
        <p:spPr>
          <a:xfrm>
            <a:off x="2319189" y="5868638"/>
            <a:ext cx="5214231" cy="923330"/>
          </a:xfrm>
          <a:prstGeom prst="rect">
            <a:avLst/>
          </a:prstGeom>
          <a:noFill/>
        </p:spPr>
        <p:txBody>
          <a:bodyPr wrap="square" rtlCol="0">
            <a:spAutoFit/>
          </a:bodyPr>
          <a:lstStyle/>
          <a:p>
            <a:pPr marL="285750" indent="-285750">
              <a:buFontTx/>
              <a:buChar char="-"/>
            </a:pPr>
            <a:r>
              <a:rPr lang="en-US" dirty="0">
                <a:solidFill>
                  <a:srgbClr val="92D050"/>
                </a:solidFill>
              </a:rPr>
              <a:t>Add pivot</a:t>
            </a:r>
          </a:p>
          <a:p>
            <a:pPr marL="285750" indent="-285750">
              <a:buFontTx/>
              <a:buChar char="-"/>
            </a:pPr>
            <a:r>
              <a:rPr lang="en-US" dirty="0">
                <a:solidFill>
                  <a:srgbClr val="92D050"/>
                </a:solidFill>
              </a:rPr>
              <a:t>Add join</a:t>
            </a:r>
          </a:p>
          <a:p>
            <a:pPr marL="285750" indent="-285750">
              <a:buFontTx/>
              <a:buChar char="-"/>
            </a:pPr>
            <a:r>
              <a:rPr lang="en-US" dirty="0">
                <a:solidFill>
                  <a:srgbClr val="92D050"/>
                </a:solidFill>
              </a:rPr>
              <a:t>Add union</a:t>
            </a:r>
          </a:p>
        </p:txBody>
      </p:sp>
      <p:sp>
        <p:nvSpPr>
          <p:cNvPr id="5" name="Rectangle 4">
            <a:extLst>
              <a:ext uri="{FF2B5EF4-FFF2-40B4-BE49-F238E27FC236}">
                <a16:creationId xmlns:a16="http://schemas.microsoft.com/office/drawing/2014/main" id="{D0C6FBAD-1C63-4C61-A005-1FF0F4A53199}"/>
              </a:ext>
            </a:extLst>
          </p:cNvPr>
          <p:cNvSpPr/>
          <p:nvPr/>
        </p:nvSpPr>
        <p:spPr>
          <a:xfrm>
            <a:off x="3851982" y="5842990"/>
            <a:ext cx="1588897" cy="369332"/>
          </a:xfrm>
          <a:prstGeom prst="rect">
            <a:avLst/>
          </a:prstGeom>
        </p:spPr>
        <p:txBody>
          <a:bodyPr wrap="none">
            <a:spAutoFit/>
          </a:bodyPr>
          <a:lstStyle/>
          <a:p>
            <a:pPr marL="285750" indent="-285750">
              <a:buFontTx/>
              <a:buChar char="-"/>
            </a:pPr>
            <a:r>
              <a:rPr lang="en-US" dirty="0">
                <a:solidFill>
                  <a:srgbClr val="92D050"/>
                </a:solidFill>
              </a:rPr>
              <a:t>Add output</a:t>
            </a:r>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95F09-DBEA-4CAF-A6E6-809C016E1D37}"/>
              </a:ext>
            </a:extLst>
          </p:cNvPr>
          <p:cNvSpPr>
            <a:spLocks noGrp="1"/>
          </p:cNvSpPr>
          <p:nvPr>
            <p:ph type="title"/>
          </p:nvPr>
        </p:nvSpPr>
        <p:spPr>
          <a:xfrm>
            <a:off x="1935470" y="419057"/>
            <a:ext cx="2003278" cy="535531"/>
          </a:xfrm>
        </p:spPr>
        <p:txBody>
          <a:bodyPr/>
          <a:lstStyle/>
          <a:p>
            <a:r>
              <a:rPr lang="en-US" dirty="0"/>
              <a:t>Connect </a:t>
            </a:r>
          </a:p>
        </p:txBody>
      </p:sp>
      <p:sp>
        <p:nvSpPr>
          <p:cNvPr id="3" name="Slide Number Placeholder 2">
            <a:extLst>
              <a:ext uri="{FF2B5EF4-FFF2-40B4-BE49-F238E27FC236}">
                <a16:creationId xmlns:a16="http://schemas.microsoft.com/office/drawing/2014/main" id="{4C0D6363-F13D-44A0-BDD6-E3053626ECD5}"/>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Content Placeholder 3">
            <a:extLst>
              <a:ext uri="{FF2B5EF4-FFF2-40B4-BE49-F238E27FC236}">
                <a16:creationId xmlns:a16="http://schemas.microsoft.com/office/drawing/2014/main" id="{6B33B6CB-44CB-4531-86E3-44A54B571397}"/>
              </a:ext>
            </a:extLst>
          </p:cNvPr>
          <p:cNvSpPr>
            <a:spLocks noGrp="1"/>
          </p:cNvSpPr>
          <p:nvPr>
            <p:ph sz="half" idx="1"/>
          </p:nvPr>
        </p:nvSpPr>
        <p:spPr/>
        <p:txBody>
          <a:bodyPr>
            <a:normAutofit/>
          </a:bodyPr>
          <a:lstStyle/>
          <a:p>
            <a:r>
              <a:rPr lang="en-US" dirty="0"/>
              <a:t>Start or open a flow</a:t>
            </a:r>
          </a:p>
          <a:p>
            <a:r>
              <a:rPr lang="en-US" dirty="0"/>
              <a:t>“Add Connection”</a:t>
            </a:r>
          </a:p>
          <a:p>
            <a:r>
              <a:rPr lang="en-US" dirty="0"/>
              <a:t>Variety of connectors</a:t>
            </a:r>
          </a:p>
          <a:p>
            <a:pPr lvl="1"/>
            <a:r>
              <a:rPr lang="en-US" dirty="0"/>
              <a:t>Hyper</a:t>
            </a:r>
          </a:p>
          <a:p>
            <a:pPr lvl="1"/>
            <a:r>
              <a:rPr lang="en-US" dirty="0"/>
              <a:t>Custom SQL queries</a:t>
            </a:r>
          </a:p>
          <a:p>
            <a:pPr lvl="1"/>
            <a:r>
              <a:rPr lang="en-US" dirty="0"/>
              <a:t>Files</a:t>
            </a:r>
          </a:p>
          <a:p>
            <a:r>
              <a:rPr lang="en-US" dirty="0"/>
              <a:t>Refresh Data</a:t>
            </a:r>
          </a:p>
          <a:p>
            <a:r>
              <a:rPr lang="en-US" dirty="0"/>
              <a:t>Data Interpreter</a:t>
            </a:r>
          </a:p>
          <a:p>
            <a:r>
              <a:rPr lang="en-US" dirty="0"/>
              <a:t>Union Files/Tables</a:t>
            </a:r>
          </a:p>
          <a:p>
            <a:pPr lvl="1"/>
            <a:r>
              <a:rPr lang="en-US" dirty="0"/>
              <a:t>Search</a:t>
            </a:r>
          </a:p>
          <a:p>
            <a:pPr lvl="1"/>
            <a:r>
              <a:rPr lang="en-US" dirty="0"/>
              <a:t>Files</a:t>
            </a:r>
          </a:p>
          <a:p>
            <a:pPr lvl="1"/>
            <a:r>
              <a:rPr lang="en-US" dirty="0"/>
              <a:t>Matching Pattern (xxx*)</a:t>
            </a:r>
          </a:p>
          <a:p>
            <a:r>
              <a:rPr lang="en-US" dirty="0"/>
              <a:t>Data Sampling</a:t>
            </a:r>
          </a:p>
          <a:p>
            <a:pPr lvl="1"/>
            <a:endParaRPr lang="en-US" dirty="0"/>
          </a:p>
        </p:txBody>
      </p:sp>
      <p:sp>
        <p:nvSpPr>
          <p:cNvPr id="5" name="Content Placeholder 4">
            <a:extLst>
              <a:ext uri="{FF2B5EF4-FFF2-40B4-BE49-F238E27FC236}">
                <a16:creationId xmlns:a16="http://schemas.microsoft.com/office/drawing/2014/main" id="{899DF7DE-CC72-468D-BDAB-CEE77827DD44}"/>
              </a:ext>
            </a:extLst>
          </p:cNvPr>
          <p:cNvSpPr>
            <a:spLocks noGrp="1"/>
          </p:cNvSpPr>
          <p:nvPr>
            <p:ph sz="half" idx="2"/>
          </p:nvPr>
        </p:nvSpPr>
        <p:spPr/>
        <p:txBody>
          <a:bodyPr/>
          <a:lstStyle/>
          <a:p>
            <a:r>
              <a:rPr lang="en-US" dirty="0"/>
              <a:t>Change Data types/Names/Filters</a:t>
            </a:r>
          </a:p>
          <a:p>
            <a:r>
              <a:rPr lang="en-US" dirty="0"/>
              <a:t>See Distributions of your dataset fields or unique values</a:t>
            </a:r>
          </a:p>
          <a:p>
            <a:r>
              <a:rPr lang="en-US" dirty="0"/>
              <a:t>Sorting values in fields</a:t>
            </a:r>
          </a:p>
          <a:p>
            <a:r>
              <a:rPr lang="en-US" dirty="0"/>
              <a:t>Highlight identical values</a:t>
            </a:r>
          </a:p>
          <a:p>
            <a:r>
              <a:rPr lang="en-US" dirty="0"/>
              <a:t>Search</a:t>
            </a:r>
          </a:p>
          <a:p>
            <a:r>
              <a:rPr lang="en-US" dirty="0"/>
              <a:t>Filter</a:t>
            </a:r>
          </a:p>
          <a:p>
            <a:pPr lvl="1"/>
            <a:r>
              <a:rPr lang="en-US" dirty="0"/>
              <a:t>Wildcard matches</a:t>
            </a:r>
          </a:p>
          <a:p>
            <a:pPr lvl="1"/>
            <a:r>
              <a:rPr lang="en-US" dirty="0"/>
              <a:t>Null values</a:t>
            </a:r>
          </a:p>
          <a:p>
            <a:pPr lvl="1"/>
            <a:r>
              <a:rPr lang="en-US" dirty="0"/>
              <a:t>Calculation</a:t>
            </a:r>
          </a:p>
          <a:p>
            <a:endParaRPr lang="en-US" dirty="0"/>
          </a:p>
        </p:txBody>
      </p:sp>
      <p:sp>
        <p:nvSpPr>
          <p:cNvPr id="6" name="Title 1">
            <a:extLst>
              <a:ext uri="{FF2B5EF4-FFF2-40B4-BE49-F238E27FC236}">
                <a16:creationId xmlns:a16="http://schemas.microsoft.com/office/drawing/2014/main" id="{3FB23F96-0B84-45C5-83AE-53646504AC27}"/>
              </a:ext>
            </a:extLst>
          </p:cNvPr>
          <p:cNvSpPr txBox="1">
            <a:spLocks/>
          </p:cNvSpPr>
          <p:nvPr/>
        </p:nvSpPr>
        <p:spPr>
          <a:xfrm>
            <a:off x="7101356" y="419057"/>
            <a:ext cx="3728185"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dirty="0"/>
              <a:t>Examine and Filter</a:t>
            </a:r>
          </a:p>
        </p:txBody>
      </p:sp>
      <p:sp>
        <p:nvSpPr>
          <p:cNvPr id="7" name="TextBox 6">
            <a:extLst>
              <a:ext uri="{FF2B5EF4-FFF2-40B4-BE49-F238E27FC236}">
                <a16:creationId xmlns:a16="http://schemas.microsoft.com/office/drawing/2014/main" id="{67EA15BF-F6C0-429A-B51A-936B5EE525A5}"/>
              </a:ext>
            </a:extLst>
          </p:cNvPr>
          <p:cNvSpPr txBox="1"/>
          <p:nvPr/>
        </p:nvSpPr>
        <p:spPr>
          <a:xfrm>
            <a:off x="443365" y="948801"/>
            <a:ext cx="5184437" cy="373562"/>
          </a:xfrm>
          <a:prstGeom prst="rect">
            <a:avLst/>
          </a:prstGeom>
          <a:solidFill>
            <a:schemeClr val="tx1"/>
          </a:solidFill>
        </p:spPr>
        <p:txBody>
          <a:bodyPr wrap="square" rtlCol="0">
            <a:spAutoFit/>
          </a:bodyPr>
          <a:lstStyle/>
          <a:p>
            <a:r>
              <a:rPr lang="en-US" dirty="0">
                <a:solidFill>
                  <a:srgbClr val="92D050"/>
                </a:solidFill>
              </a:rPr>
              <a:t>You start a new flow by connecting to your data</a:t>
            </a:r>
          </a:p>
        </p:txBody>
      </p:sp>
      <p:sp>
        <p:nvSpPr>
          <p:cNvPr id="8" name="TextBox 7">
            <a:extLst>
              <a:ext uri="{FF2B5EF4-FFF2-40B4-BE49-F238E27FC236}">
                <a16:creationId xmlns:a16="http://schemas.microsoft.com/office/drawing/2014/main" id="{3518DE39-E162-4B3C-A313-09FB835EFEC7}"/>
              </a:ext>
            </a:extLst>
          </p:cNvPr>
          <p:cNvSpPr txBox="1"/>
          <p:nvPr/>
        </p:nvSpPr>
        <p:spPr>
          <a:xfrm>
            <a:off x="6564198" y="926618"/>
            <a:ext cx="5184437" cy="373562"/>
          </a:xfrm>
          <a:prstGeom prst="rect">
            <a:avLst/>
          </a:prstGeom>
          <a:solidFill>
            <a:schemeClr val="tx1"/>
          </a:solidFill>
        </p:spPr>
        <p:txBody>
          <a:bodyPr wrap="square" rtlCol="0">
            <a:spAutoFit/>
          </a:bodyPr>
          <a:lstStyle/>
          <a:p>
            <a:pPr algn="ctr"/>
            <a:r>
              <a:rPr lang="en-US" dirty="0">
                <a:solidFill>
                  <a:srgbClr val="92D050"/>
                </a:solidFill>
              </a:rPr>
              <a:t>Understand the Composition of your Data</a:t>
            </a:r>
          </a:p>
        </p:txBody>
      </p:sp>
    </p:spTree>
    <p:extLst>
      <p:ext uri="{BB962C8B-B14F-4D97-AF65-F5344CB8AC3E}">
        <p14:creationId xmlns:p14="http://schemas.microsoft.com/office/powerpoint/2010/main" val="1439700842"/>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596</Words>
  <Application>Microsoft Office PowerPoint</Application>
  <PresentationFormat>Widescreen</PresentationFormat>
  <Paragraphs>137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Trade Gothic LT Pro</vt:lpstr>
      <vt:lpstr>Trebuchet MS</vt:lpstr>
      <vt:lpstr>Office Theme</vt:lpstr>
      <vt:lpstr>Prepping your data with Tableau Prep Builder</vt:lpstr>
      <vt:lpstr>About myself</vt:lpstr>
      <vt:lpstr>PowerPoint Presentation</vt:lpstr>
      <vt:lpstr>Data Preperation and Analytic Cycle</vt:lpstr>
      <vt:lpstr>Time consumed around data preparation of the overall time of an analytics project” - Experts</vt:lpstr>
      <vt:lpstr>PowerPoint Presentation</vt:lpstr>
      <vt:lpstr>PowerPoint Presentation</vt:lpstr>
      <vt:lpstr>Tableau Prep Builder Core functionalities</vt:lpstr>
      <vt:lpstr>Connect </vt:lpstr>
      <vt:lpstr>Clean and Shape</vt:lpstr>
      <vt:lpstr>Preview and Share</vt:lpstr>
      <vt:lpstr>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2019-05-25T00:33:51Z</dcterms:created>
  <dcterms:modified xsi:type="dcterms:W3CDTF">2019-09-12T03:23:51Z</dcterms:modified>
</cp:coreProperties>
</file>