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14747132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ehith Shetty" userId="c3640290884bc9f7" providerId="LiveId" clId="{29731348-F196-4D9D-9583-957A512DD03D}"/>
    <pc:docChg chg="modSld">
      <pc:chgData name="Snehith Shetty" userId="c3640290884bc9f7" providerId="LiveId" clId="{29731348-F196-4D9D-9583-957A512DD03D}" dt="2023-03-21T14:13:30.380" v="396" actId="1076"/>
      <pc:docMkLst>
        <pc:docMk/>
      </pc:docMkLst>
      <pc:sldChg chg="modSp mod">
        <pc:chgData name="Snehith Shetty" userId="c3640290884bc9f7" providerId="LiveId" clId="{29731348-F196-4D9D-9583-957A512DD03D}" dt="2023-03-21T14:13:30.380" v="396" actId="1076"/>
        <pc:sldMkLst>
          <pc:docMk/>
          <pc:sldMk cId="3830138872" sldId="2147471321"/>
        </pc:sldMkLst>
        <pc:spChg chg="mod">
          <ac:chgData name="Snehith Shetty" userId="c3640290884bc9f7" providerId="LiveId" clId="{29731348-F196-4D9D-9583-957A512DD03D}" dt="2023-03-21T14:13:30.380" v="396" actId="1076"/>
          <ac:spMkLst>
            <pc:docMk/>
            <pc:sldMk cId="3830138872" sldId="2147471321"/>
            <ac:spMk id="3" creationId="{49EDFBB0-B759-FC21-9BAA-4A50B17DB662}"/>
          </ac:spMkLst>
        </pc:spChg>
        <pc:spChg chg="mod">
          <ac:chgData name="Snehith Shetty" userId="c3640290884bc9f7" providerId="LiveId" clId="{29731348-F196-4D9D-9583-957A512DD03D}" dt="2023-03-21T10:01:28.124" v="95" actId="1076"/>
          <ac:spMkLst>
            <pc:docMk/>
            <pc:sldMk cId="3830138872" sldId="2147471321"/>
            <ac:spMk id="11" creationId="{BF34EEAC-CC2E-36DB-90E9-B69B7DBF5B71}"/>
          </ac:spMkLst>
        </pc:spChg>
        <pc:graphicFrameChg chg="mod">
          <ac:chgData name="Snehith Shetty" userId="c3640290884bc9f7" providerId="LiveId" clId="{29731348-F196-4D9D-9583-957A512DD03D}" dt="2023-03-21T14:13:07.392" v="395" actId="20577"/>
          <ac:graphicFrameMkLst>
            <pc:docMk/>
            <pc:sldMk cId="3830138872" sldId="2147471321"/>
            <ac:graphicFrameMk id="5" creationId="{A79E85DB-7456-FCC5-2264-2CC89E198E02}"/>
          </ac:graphicFrameMkLst>
        </pc:graphicFrameChg>
        <pc:picChg chg="mod">
          <ac:chgData name="Snehith Shetty" userId="c3640290884bc9f7" providerId="LiveId" clId="{29731348-F196-4D9D-9583-957A512DD03D}" dt="2023-03-21T09:55:41.002" v="0" actId="1076"/>
          <ac:picMkLst>
            <pc:docMk/>
            <pc:sldMk cId="3830138872" sldId="2147471321"/>
            <ac:picMk id="4" creationId="{C2758ADB-C076-2A22-AAFD-4FD8106E965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058560-3A86-4F28-B876-088BEE124E40}" type="doc">
      <dgm:prSet loTypeId="urn:diagrams.loki3.com/Bracket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A095A48-7FF3-4990-83D5-B5BD5EC864A9}">
      <dgm:prSet phldrT="[Text]" custT="1"/>
      <dgm:spPr/>
      <dgm:t>
        <a:bodyPr/>
        <a:lstStyle/>
        <a:p>
          <a:pPr rtl="0"/>
          <a:r>
            <a:rPr lang="en-US" sz="1400">
              <a:solidFill>
                <a:schemeClr val="tx1"/>
              </a:solidFill>
            </a:rPr>
            <a:t>Snowflake</a:t>
          </a:r>
          <a:r>
            <a:rPr lang="en-US" sz="1400">
              <a:solidFill>
                <a:schemeClr val="tx1"/>
              </a:solidFill>
              <a:latin typeface="Lato Heavy"/>
            </a:rPr>
            <a:t> </a:t>
          </a:r>
          <a:endParaRPr lang="en-US" sz="1400">
            <a:solidFill>
              <a:schemeClr val="tx1"/>
            </a:solidFill>
          </a:endParaRPr>
        </a:p>
      </dgm:t>
    </dgm:pt>
    <dgm:pt modelId="{2DB9239A-5406-41D7-B86C-CADBAB210E7D}" type="parTrans" cxnId="{403ECAF7-2566-4915-B3D7-84C73968160F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BBF61CE6-2DD6-4D4C-B17A-4B7F4A4F450E}" type="sibTrans" cxnId="{403ECAF7-2566-4915-B3D7-84C73968160F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72986B1-66DB-4C56-80AB-B50DEA639646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Snowpark &amp; Jupyter Notebook</a:t>
          </a:r>
        </a:p>
      </dgm:t>
    </dgm:pt>
    <dgm:pt modelId="{99457629-C64D-4F83-87D2-50317E004A93}" type="parTrans" cxnId="{330A813F-071D-458A-8DE2-5C88CDDE3276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BD24FD7-623E-45F9-86E8-C96E3EB29BE7}" type="sibTrans" cxnId="{330A813F-071D-458A-8DE2-5C88CDDE3276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000641A3-AB71-4D58-B2BA-8474AC0A67DC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Streamlit App</a:t>
          </a:r>
        </a:p>
      </dgm:t>
    </dgm:pt>
    <dgm:pt modelId="{7F61B43F-461F-496C-AAB0-BE48D9AAD1BF}" type="parTrans" cxnId="{50581C2C-C112-4665-97B8-0829D5715115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72B0E9D0-33E8-4208-BFC1-871232F822F5}" type="sibTrans" cxnId="{50581C2C-C112-4665-97B8-0829D5715115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C8AFF86C-566E-4D12-B997-74B35F795D2F}">
      <dgm:prSet phldrT="[Text]" custT="1"/>
      <dgm:spPr>
        <a:solidFill>
          <a:schemeClr val="bg1"/>
        </a:solidFill>
      </dgm:spPr>
      <dgm:t>
        <a:bodyPr/>
        <a:lstStyle/>
        <a:p>
          <a:endParaRPr lang="en-US" sz="1400" dirty="0">
            <a:solidFill>
              <a:schemeClr val="tx1"/>
            </a:solidFill>
          </a:endParaRPr>
        </a:p>
      </dgm:t>
    </dgm:pt>
    <dgm:pt modelId="{7C78F1B5-16E2-4F91-9D13-7E7365A0990C}" type="parTrans" cxnId="{181DC7B2-1E9B-4F59-92A7-98A3B37888DE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0A11A979-754A-4E6C-B32D-7525D18ABCB6}" type="sibTrans" cxnId="{181DC7B2-1E9B-4F59-92A7-98A3B37888DE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81D788CD-00C5-4DF9-9517-CCEC5287857B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Data Preparation :Recency ,Frequency and Monetary values aggregated .</a:t>
          </a:r>
        </a:p>
      </dgm:t>
    </dgm:pt>
    <dgm:pt modelId="{7A558C9D-D4CC-418D-8582-0D6E930FA95B}" type="parTrans" cxnId="{304F61BE-1E30-47F3-937E-DD17CAE5B03B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7D6EE7B1-1BD6-4AC6-9FE7-6C418590C551}" type="sibTrans" cxnId="{304F61BE-1E30-47F3-937E-DD17CAE5B03B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47CF2273-431E-47DE-B460-4E0B94B12D28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Model Experimentation(K-Means)</a:t>
          </a:r>
        </a:p>
      </dgm:t>
    </dgm:pt>
    <dgm:pt modelId="{AB94E974-6055-4582-A56A-23257E3294BE}" type="parTrans" cxnId="{8E2C0B64-D6F9-4204-A9D2-1D6FB6054127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11EC1757-AFDC-4D5A-87A3-8B7D25C468AF}" type="sibTrans" cxnId="{8E2C0B64-D6F9-4204-A9D2-1D6FB6054127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57D4DE6-6DD2-406B-BAEC-D93A74575B57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Designing application</a:t>
          </a:r>
        </a:p>
      </dgm:t>
    </dgm:pt>
    <dgm:pt modelId="{BAE88F66-7F5E-4D3F-899D-F91500418CE1}" type="parTrans" cxnId="{2A8F26A7-F432-4A5D-8918-4156330D023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BFB73E0-C9B3-407E-85B5-AC1C7F26E855}" type="sibTrans" cxnId="{2A8F26A7-F432-4A5D-8918-4156330D023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9842D0A-4ABF-4295-8F13-FB7ED52702CB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>
              <a:solidFill>
                <a:schemeClr val="tx1"/>
              </a:solidFill>
            </a:rPr>
            <a:t>Establishing Snowflake connection</a:t>
          </a:r>
        </a:p>
      </dgm:t>
    </dgm:pt>
    <dgm:pt modelId="{E286C1FD-458B-4A5D-AC04-5C7DD872FB18}" type="parTrans" cxnId="{97CD56BC-68E0-46BB-ACBF-AD100BE2E90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2A1148B-CB2D-4B49-A615-6E472D6E150B}" type="sibTrans" cxnId="{97CD56BC-68E0-46BB-ACBF-AD100BE2E90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A4956B7-A33C-43FF-8C0F-01A155307DFA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Building Filters</a:t>
          </a:r>
        </a:p>
      </dgm:t>
    </dgm:pt>
    <dgm:pt modelId="{02F0A653-FBA0-4DD9-8FA6-B09DE7101069}" type="parTrans" cxnId="{558D96BC-5485-4AF3-B83E-EA5C7FAB7B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1E5D01-D8F3-4FB7-B780-B20292D5F838}" type="sibTrans" cxnId="{558D96BC-5485-4AF3-B83E-EA5C7FAB7B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B5D7039-D954-48B2-B973-6D45D74D5D61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Projecting insights</a:t>
          </a:r>
        </a:p>
      </dgm:t>
    </dgm:pt>
    <dgm:pt modelId="{580F52B8-2322-438C-B84A-9EC412D22FE7}" type="parTrans" cxnId="{160CA02F-41B3-4998-9DC4-1E0387A755A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12BEA3C-D3FE-4414-971F-D450295D1211}" type="sibTrans" cxnId="{160CA02F-41B3-4998-9DC4-1E0387A755A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A3CCD35-22A5-4D7E-B3AB-DFC8E580ABED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Dataset:  POS data from Online Retailer.(Source:Kaggle)</a:t>
          </a:r>
        </a:p>
      </dgm:t>
    </dgm:pt>
    <dgm:pt modelId="{61CDA9D5-65FB-4D1D-96AB-3D0C4F52D0E8}" type="parTrans" cxnId="{50A80FCA-A0B6-4630-9AAE-B46E1DCC71B7}">
      <dgm:prSet/>
      <dgm:spPr/>
      <dgm:t>
        <a:bodyPr/>
        <a:lstStyle/>
        <a:p>
          <a:endParaRPr lang="en-US"/>
        </a:p>
      </dgm:t>
    </dgm:pt>
    <dgm:pt modelId="{58CD7C24-D17D-446C-9BDE-8DB2F08404DE}" type="sibTrans" cxnId="{50A80FCA-A0B6-4630-9AAE-B46E1DCC71B7}">
      <dgm:prSet/>
      <dgm:spPr/>
      <dgm:t>
        <a:bodyPr/>
        <a:lstStyle/>
        <a:p>
          <a:endParaRPr lang="en-US"/>
        </a:p>
      </dgm:t>
    </dgm:pt>
    <dgm:pt modelId="{34027A07-E6C7-41A4-9EE5-8EC851C6B8E4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Loading Dataset from Snowsql .</a:t>
          </a:r>
        </a:p>
      </dgm:t>
    </dgm:pt>
    <dgm:pt modelId="{F04D07CA-163A-47B7-AC52-5E56AAAE82BC}" type="parTrans" cxnId="{0DC2A720-F15B-4550-A5F6-E4A360C9E098}">
      <dgm:prSet/>
      <dgm:spPr/>
      <dgm:t>
        <a:bodyPr/>
        <a:lstStyle/>
        <a:p>
          <a:endParaRPr lang="en-US"/>
        </a:p>
      </dgm:t>
    </dgm:pt>
    <dgm:pt modelId="{0933D696-0739-4FC7-85ED-4414D2DC93D4}" type="sibTrans" cxnId="{0DC2A720-F15B-4550-A5F6-E4A360C9E098}">
      <dgm:prSet/>
      <dgm:spPr/>
      <dgm:t>
        <a:bodyPr/>
        <a:lstStyle/>
        <a:p>
          <a:endParaRPr lang="en-US"/>
        </a:p>
      </dgm:t>
    </dgm:pt>
    <dgm:pt modelId="{3A5EB770-E4FF-45B4-9338-E5311D16084D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Clustering model deployed as a snowflake stored procedure.</a:t>
          </a:r>
        </a:p>
      </dgm:t>
    </dgm:pt>
    <dgm:pt modelId="{C04F375C-F388-4D57-B003-4607A565BF08}" type="parTrans" cxnId="{3D113794-1335-4830-BFE4-D0626F189976}">
      <dgm:prSet/>
      <dgm:spPr/>
      <dgm:t>
        <a:bodyPr/>
        <a:lstStyle/>
        <a:p>
          <a:endParaRPr lang="en-US"/>
        </a:p>
      </dgm:t>
    </dgm:pt>
    <dgm:pt modelId="{3C3B15EA-E01C-4CE8-BBD0-75AF9E775D0A}" type="sibTrans" cxnId="{3D113794-1335-4830-BFE4-D0626F189976}">
      <dgm:prSet/>
      <dgm:spPr/>
      <dgm:t>
        <a:bodyPr/>
        <a:lstStyle/>
        <a:p>
          <a:endParaRPr lang="en-US"/>
        </a:p>
      </dgm:t>
    </dgm:pt>
    <dgm:pt modelId="{BE41819F-A19A-4D32-B520-AFEE87B28BDB}" type="pres">
      <dgm:prSet presAssocID="{78058560-3A86-4F28-B876-088BEE124E40}" presName="Name0" presStyleCnt="0">
        <dgm:presLayoutVars>
          <dgm:dir/>
          <dgm:animLvl val="lvl"/>
          <dgm:resizeHandles val="exact"/>
        </dgm:presLayoutVars>
      </dgm:prSet>
      <dgm:spPr/>
    </dgm:pt>
    <dgm:pt modelId="{BE7F33DB-9DEC-4D8A-95D5-D12313C057A3}" type="pres">
      <dgm:prSet presAssocID="{CA095A48-7FF3-4990-83D5-B5BD5EC864A9}" presName="linNode" presStyleCnt="0"/>
      <dgm:spPr/>
    </dgm:pt>
    <dgm:pt modelId="{0B00DE83-680C-4549-AD4A-818E82B97108}" type="pres">
      <dgm:prSet presAssocID="{CA095A48-7FF3-4990-83D5-B5BD5EC864A9}" presName="parTx" presStyleLbl="revTx" presStyleIdx="0" presStyleCnt="3">
        <dgm:presLayoutVars>
          <dgm:chMax val="1"/>
          <dgm:bulletEnabled val="1"/>
        </dgm:presLayoutVars>
      </dgm:prSet>
      <dgm:spPr/>
    </dgm:pt>
    <dgm:pt modelId="{6482B691-2965-4D82-8061-2DCC703EA5BB}" type="pres">
      <dgm:prSet presAssocID="{CA095A48-7FF3-4990-83D5-B5BD5EC864A9}" presName="bracket" presStyleLbl="parChTrans1D1" presStyleIdx="0" presStyleCnt="3" custScaleY="80382"/>
      <dgm:spPr/>
    </dgm:pt>
    <dgm:pt modelId="{B6331AFA-C389-49E6-A7D0-CBB477FF12AB}" type="pres">
      <dgm:prSet presAssocID="{CA095A48-7FF3-4990-83D5-B5BD5EC864A9}" presName="spH" presStyleCnt="0"/>
      <dgm:spPr/>
    </dgm:pt>
    <dgm:pt modelId="{2EED5658-6501-4457-B9CB-8E91F511B64C}" type="pres">
      <dgm:prSet presAssocID="{CA095A48-7FF3-4990-83D5-B5BD5EC864A9}" presName="desTx" presStyleLbl="node1" presStyleIdx="0" presStyleCnt="3" custScaleY="62232">
        <dgm:presLayoutVars>
          <dgm:bulletEnabled val="1"/>
        </dgm:presLayoutVars>
      </dgm:prSet>
      <dgm:spPr/>
    </dgm:pt>
    <dgm:pt modelId="{FFC86782-2CBC-4353-B484-2784034AE994}" type="pres">
      <dgm:prSet presAssocID="{BBF61CE6-2DD6-4D4C-B17A-4B7F4A4F450E}" presName="spV" presStyleCnt="0"/>
      <dgm:spPr/>
    </dgm:pt>
    <dgm:pt modelId="{5AAB9F86-16BA-45E4-8B66-A9898CAC21A4}" type="pres">
      <dgm:prSet presAssocID="{272986B1-66DB-4C56-80AB-B50DEA639646}" presName="linNode" presStyleCnt="0"/>
      <dgm:spPr/>
    </dgm:pt>
    <dgm:pt modelId="{FBE9DEEA-BDE5-43E3-A56D-72CE8B3BF09F}" type="pres">
      <dgm:prSet presAssocID="{272986B1-66DB-4C56-80AB-B50DEA639646}" presName="parTx" presStyleLbl="revTx" presStyleIdx="1" presStyleCnt="3">
        <dgm:presLayoutVars>
          <dgm:chMax val="1"/>
          <dgm:bulletEnabled val="1"/>
        </dgm:presLayoutVars>
      </dgm:prSet>
      <dgm:spPr/>
    </dgm:pt>
    <dgm:pt modelId="{5C3923F3-D26A-467E-BCD7-C65E390B6F4E}" type="pres">
      <dgm:prSet presAssocID="{272986B1-66DB-4C56-80AB-B50DEA639646}" presName="bracket" presStyleLbl="parChTrans1D1" presStyleIdx="1" presStyleCnt="3"/>
      <dgm:spPr/>
    </dgm:pt>
    <dgm:pt modelId="{7FB9AB0A-0CC8-4666-830D-4A99975CCF06}" type="pres">
      <dgm:prSet presAssocID="{272986B1-66DB-4C56-80AB-B50DEA639646}" presName="spH" presStyleCnt="0"/>
      <dgm:spPr/>
    </dgm:pt>
    <dgm:pt modelId="{1F35155E-C38F-472F-8733-C8E498DFB9E0}" type="pres">
      <dgm:prSet presAssocID="{272986B1-66DB-4C56-80AB-B50DEA639646}" presName="desTx" presStyleLbl="node1" presStyleIdx="1" presStyleCnt="3">
        <dgm:presLayoutVars>
          <dgm:bulletEnabled val="1"/>
        </dgm:presLayoutVars>
      </dgm:prSet>
      <dgm:spPr/>
    </dgm:pt>
    <dgm:pt modelId="{FEBD3D62-0574-4AB5-8715-40CDC58B441A}" type="pres">
      <dgm:prSet presAssocID="{2BD24FD7-623E-45F9-86E8-C96E3EB29BE7}" presName="spV" presStyleCnt="0"/>
      <dgm:spPr/>
    </dgm:pt>
    <dgm:pt modelId="{23E6CCEB-4732-47EF-ABD0-4579668DB8EC}" type="pres">
      <dgm:prSet presAssocID="{000641A3-AB71-4D58-B2BA-8474AC0A67DC}" presName="linNode" presStyleCnt="0"/>
      <dgm:spPr/>
    </dgm:pt>
    <dgm:pt modelId="{3F9F4A39-9214-44DD-B37B-C1572B375C62}" type="pres">
      <dgm:prSet presAssocID="{000641A3-AB71-4D58-B2BA-8474AC0A67DC}" presName="parTx" presStyleLbl="revTx" presStyleIdx="2" presStyleCnt="3">
        <dgm:presLayoutVars>
          <dgm:chMax val="1"/>
          <dgm:bulletEnabled val="1"/>
        </dgm:presLayoutVars>
      </dgm:prSet>
      <dgm:spPr/>
    </dgm:pt>
    <dgm:pt modelId="{B9FCD285-7B46-4FB0-A1FA-985076BE71F5}" type="pres">
      <dgm:prSet presAssocID="{000641A3-AB71-4D58-B2BA-8474AC0A67DC}" presName="bracket" presStyleLbl="parChTrans1D1" presStyleIdx="2" presStyleCnt="3"/>
      <dgm:spPr/>
    </dgm:pt>
    <dgm:pt modelId="{15F6724D-8F31-45D9-B976-87F7317ED586}" type="pres">
      <dgm:prSet presAssocID="{000641A3-AB71-4D58-B2BA-8474AC0A67DC}" presName="spH" presStyleCnt="0"/>
      <dgm:spPr/>
    </dgm:pt>
    <dgm:pt modelId="{FDC7AB2A-9A82-4633-B7BF-5BAB26EC99CF}" type="pres">
      <dgm:prSet presAssocID="{000641A3-AB71-4D58-B2BA-8474AC0A67DC}" presName="desTx" presStyleLbl="node1" presStyleIdx="2" presStyleCnt="3">
        <dgm:presLayoutVars>
          <dgm:bulletEnabled val="1"/>
        </dgm:presLayoutVars>
      </dgm:prSet>
      <dgm:spPr/>
    </dgm:pt>
  </dgm:ptLst>
  <dgm:cxnLst>
    <dgm:cxn modelId="{00E42B00-69BB-4EA0-B99D-02F1A353EA65}" type="presOf" srcId="{3A5EB770-E4FF-45B4-9338-E5311D16084D}" destId="{1F35155E-C38F-472F-8733-C8E498DFB9E0}" srcOrd="0" destOrd="2" presId="urn:diagrams.loki3.com/BracketList"/>
    <dgm:cxn modelId="{A98D5A19-8B7A-46C2-B7A5-9F2C722F20E7}" type="presOf" srcId="{000641A3-AB71-4D58-B2BA-8474AC0A67DC}" destId="{3F9F4A39-9214-44DD-B37B-C1572B375C62}" srcOrd="0" destOrd="0" presId="urn:diagrams.loki3.com/BracketList"/>
    <dgm:cxn modelId="{62DCAE1B-B5B9-4EB1-A1D5-FFF76CDE6330}" type="presOf" srcId="{34027A07-E6C7-41A4-9EE5-8EC851C6B8E4}" destId="{2EED5658-6501-4457-B9CB-8E91F511B64C}" srcOrd="0" destOrd="2" presId="urn:diagrams.loki3.com/BracketList"/>
    <dgm:cxn modelId="{0DC2A720-F15B-4550-A5F6-E4A360C9E098}" srcId="{CA095A48-7FF3-4990-83D5-B5BD5EC864A9}" destId="{34027A07-E6C7-41A4-9EE5-8EC851C6B8E4}" srcOrd="2" destOrd="0" parTransId="{F04D07CA-163A-47B7-AC52-5E56AAAE82BC}" sibTransId="{0933D696-0739-4FC7-85ED-4414D2DC93D4}"/>
    <dgm:cxn modelId="{0EB44928-1B7F-4AEB-A4B7-EF74E5289B76}" type="presOf" srcId="{AA4956B7-A33C-43FF-8C0F-01A155307DFA}" destId="{FDC7AB2A-9A82-4633-B7BF-5BAB26EC99CF}" srcOrd="0" destOrd="2" presId="urn:diagrams.loki3.com/BracketList"/>
    <dgm:cxn modelId="{50581C2C-C112-4665-97B8-0829D5715115}" srcId="{78058560-3A86-4F28-B876-088BEE124E40}" destId="{000641A3-AB71-4D58-B2BA-8474AC0A67DC}" srcOrd="2" destOrd="0" parTransId="{7F61B43F-461F-496C-AAB0-BE48D9AAD1BF}" sibTransId="{72B0E9D0-33E8-4208-BFC1-871232F822F5}"/>
    <dgm:cxn modelId="{160CA02F-41B3-4998-9DC4-1E0387A755AD}" srcId="{000641A3-AB71-4D58-B2BA-8474AC0A67DC}" destId="{FB5D7039-D954-48B2-B973-6D45D74D5D61}" srcOrd="3" destOrd="0" parTransId="{580F52B8-2322-438C-B84A-9EC412D22FE7}" sibTransId="{B12BEA3C-D3FE-4414-971F-D450295D1211}"/>
    <dgm:cxn modelId="{330A813F-071D-458A-8DE2-5C88CDDE3276}" srcId="{78058560-3A86-4F28-B876-088BEE124E40}" destId="{272986B1-66DB-4C56-80AB-B50DEA639646}" srcOrd="1" destOrd="0" parTransId="{99457629-C64D-4F83-87D2-50317E004A93}" sibTransId="{2BD24FD7-623E-45F9-86E8-C96E3EB29BE7}"/>
    <dgm:cxn modelId="{8E2C0B64-D6F9-4204-A9D2-1D6FB6054127}" srcId="{272986B1-66DB-4C56-80AB-B50DEA639646}" destId="{47CF2273-431E-47DE-B460-4E0B94B12D28}" srcOrd="1" destOrd="0" parTransId="{AB94E974-6055-4582-A56A-23257E3294BE}" sibTransId="{11EC1757-AFDC-4D5A-87A3-8B7D25C468AF}"/>
    <dgm:cxn modelId="{D517C350-A025-46AA-85B6-2DB1D831D624}" type="presOf" srcId="{19842D0A-4ABF-4295-8F13-FB7ED52702CB}" destId="{FDC7AB2A-9A82-4633-B7BF-5BAB26EC99CF}" srcOrd="0" destOrd="1" presId="urn:diagrams.loki3.com/BracketList"/>
    <dgm:cxn modelId="{3D89C356-2483-46A6-BFC0-D20D671711FE}" type="presOf" srcId="{9A3CCD35-22A5-4D7E-B3AB-DFC8E580ABED}" destId="{2EED5658-6501-4457-B9CB-8E91F511B64C}" srcOrd="0" destOrd="1" presId="urn:diagrams.loki3.com/BracketList"/>
    <dgm:cxn modelId="{3D113794-1335-4830-BFE4-D0626F189976}" srcId="{272986B1-66DB-4C56-80AB-B50DEA639646}" destId="{3A5EB770-E4FF-45B4-9338-E5311D16084D}" srcOrd="2" destOrd="0" parTransId="{C04F375C-F388-4D57-B003-4607A565BF08}" sibTransId="{3C3B15EA-E01C-4CE8-BBD0-75AF9E775D0A}"/>
    <dgm:cxn modelId="{3A5053A2-DC89-4B1F-84D8-4C522CE703AF}" type="presOf" srcId="{FB5D7039-D954-48B2-B973-6D45D74D5D61}" destId="{FDC7AB2A-9A82-4633-B7BF-5BAB26EC99CF}" srcOrd="0" destOrd="3" presId="urn:diagrams.loki3.com/BracketList"/>
    <dgm:cxn modelId="{2A8F26A7-F432-4A5D-8918-4156330D0235}" srcId="{000641A3-AB71-4D58-B2BA-8474AC0A67DC}" destId="{257D4DE6-6DD2-406B-BAEC-D93A74575B57}" srcOrd="0" destOrd="0" parTransId="{BAE88F66-7F5E-4D3F-899D-F91500418CE1}" sibTransId="{EBFB73E0-C9B3-407E-85B5-AC1C7F26E855}"/>
    <dgm:cxn modelId="{181DC7B2-1E9B-4F59-92A7-98A3B37888DE}" srcId="{CA095A48-7FF3-4990-83D5-B5BD5EC864A9}" destId="{C8AFF86C-566E-4D12-B997-74B35F795D2F}" srcOrd="0" destOrd="0" parTransId="{7C78F1B5-16E2-4F91-9D13-7E7365A0990C}" sibTransId="{0A11A979-754A-4E6C-B32D-7525D18ABCB6}"/>
    <dgm:cxn modelId="{B9B153BB-6927-46C0-8610-2A36AF1DB7E8}" type="presOf" srcId="{257D4DE6-6DD2-406B-BAEC-D93A74575B57}" destId="{FDC7AB2A-9A82-4633-B7BF-5BAB26EC99CF}" srcOrd="0" destOrd="0" presId="urn:diagrams.loki3.com/BracketList"/>
    <dgm:cxn modelId="{97CD56BC-68E0-46BB-ACBF-AD100BE2E903}" srcId="{000641A3-AB71-4D58-B2BA-8474AC0A67DC}" destId="{19842D0A-4ABF-4295-8F13-FB7ED52702CB}" srcOrd="1" destOrd="0" parTransId="{E286C1FD-458B-4A5D-AC04-5C7DD872FB18}" sibTransId="{82A1148B-CB2D-4B49-A615-6E472D6E150B}"/>
    <dgm:cxn modelId="{558D96BC-5485-4AF3-B83E-EA5C7FAB7B32}" srcId="{000641A3-AB71-4D58-B2BA-8474AC0A67DC}" destId="{AA4956B7-A33C-43FF-8C0F-01A155307DFA}" srcOrd="2" destOrd="0" parTransId="{02F0A653-FBA0-4DD9-8FA6-B09DE7101069}" sibTransId="{9E1E5D01-D8F3-4FB7-B780-B20292D5F838}"/>
    <dgm:cxn modelId="{304F61BE-1E30-47F3-937E-DD17CAE5B03B}" srcId="{272986B1-66DB-4C56-80AB-B50DEA639646}" destId="{81D788CD-00C5-4DF9-9517-CCEC5287857B}" srcOrd="0" destOrd="0" parTransId="{7A558C9D-D4CC-418D-8582-0D6E930FA95B}" sibTransId="{7D6EE7B1-1BD6-4AC6-9FE7-6C418590C551}"/>
    <dgm:cxn modelId="{8ED275C2-A801-479A-B8D2-2E8896108B89}" type="presOf" srcId="{272986B1-66DB-4C56-80AB-B50DEA639646}" destId="{FBE9DEEA-BDE5-43E3-A56D-72CE8B3BF09F}" srcOrd="0" destOrd="0" presId="urn:diagrams.loki3.com/BracketList"/>
    <dgm:cxn modelId="{684125C9-7738-4D4D-B549-93F626CE42FC}" type="presOf" srcId="{47CF2273-431E-47DE-B460-4E0B94B12D28}" destId="{1F35155E-C38F-472F-8733-C8E498DFB9E0}" srcOrd="0" destOrd="1" presId="urn:diagrams.loki3.com/BracketList"/>
    <dgm:cxn modelId="{50A80FCA-A0B6-4630-9AAE-B46E1DCC71B7}" srcId="{CA095A48-7FF3-4990-83D5-B5BD5EC864A9}" destId="{9A3CCD35-22A5-4D7E-B3AB-DFC8E580ABED}" srcOrd="1" destOrd="0" parTransId="{61CDA9D5-65FB-4D1D-96AB-3D0C4F52D0E8}" sibTransId="{58CD7C24-D17D-446C-9BDE-8DB2F08404DE}"/>
    <dgm:cxn modelId="{49FBEDCE-4604-4300-858A-7E450205B13E}" type="presOf" srcId="{C8AFF86C-566E-4D12-B997-74B35F795D2F}" destId="{2EED5658-6501-4457-B9CB-8E91F511B64C}" srcOrd="0" destOrd="0" presId="urn:diagrams.loki3.com/BracketList"/>
    <dgm:cxn modelId="{7D3A74D4-B3B7-4100-95D8-83392705F328}" type="presOf" srcId="{CA095A48-7FF3-4990-83D5-B5BD5EC864A9}" destId="{0B00DE83-680C-4549-AD4A-818E82B97108}" srcOrd="0" destOrd="0" presId="urn:diagrams.loki3.com/BracketList"/>
    <dgm:cxn modelId="{FF152AEB-AEAC-42E2-AF51-9D0F8AAAE297}" type="presOf" srcId="{81D788CD-00C5-4DF9-9517-CCEC5287857B}" destId="{1F35155E-C38F-472F-8733-C8E498DFB9E0}" srcOrd="0" destOrd="0" presId="urn:diagrams.loki3.com/BracketList"/>
    <dgm:cxn modelId="{272013EC-2A84-481E-B380-7BBD686F77BF}" type="presOf" srcId="{78058560-3A86-4F28-B876-088BEE124E40}" destId="{BE41819F-A19A-4D32-B520-AFEE87B28BDB}" srcOrd="0" destOrd="0" presId="urn:diagrams.loki3.com/BracketList"/>
    <dgm:cxn modelId="{403ECAF7-2566-4915-B3D7-84C73968160F}" srcId="{78058560-3A86-4F28-B876-088BEE124E40}" destId="{CA095A48-7FF3-4990-83D5-B5BD5EC864A9}" srcOrd="0" destOrd="0" parTransId="{2DB9239A-5406-41D7-B86C-CADBAB210E7D}" sibTransId="{BBF61CE6-2DD6-4D4C-B17A-4B7F4A4F450E}"/>
    <dgm:cxn modelId="{A54C0D25-2906-4052-85D6-6891F86673E7}" type="presParOf" srcId="{BE41819F-A19A-4D32-B520-AFEE87B28BDB}" destId="{BE7F33DB-9DEC-4D8A-95D5-D12313C057A3}" srcOrd="0" destOrd="0" presId="urn:diagrams.loki3.com/BracketList"/>
    <dgm:cxn modelId="{C084D870-9F3A-42C9-8DE8-31B0E7742186}" type="presParOf" srcId="{BE7F33DB-9DEC-4D8A-95D5-D12313C057A3}" destId="{0B00DE83-680C-4549-AD4A-818E82B97108}" srcOrd="0" destOrd="0" presId="urn:diagrams.loki3.com/BracketList"/>
    <dgm:cxn modelId="{B44125C1-5369-4B31-8AAF-B3DC3929448D}" type="presParOf" srcId="{BE7F33DB-9DEC-4D8A-95D5-D12313C057A3}" destId="{6482B691-2965-4D82-8061-2DCC703EA5BB}" srcOrd="1" destOrd="0" presId="urn:diagrams.loki3.com/BracketList"/>
    <dgm:cxn modelId="{CC0E48C2-7CDB-42EB-A139-4D23CD1C5015}" type="presParOf" srcId="{BE7F33DB-9DEC-4D8A-95D5-D12313C057A3}" destId="{B6331AFA-C389-49E6-A7D0-CBB477FF12AB}" srcOrd="2" destOrd="0" presId="urn:diagrams.loki3.com/BracketList"/>
    <dgm:cxn modelId="{A4ADF406-EE56-42FA-BB67-5965012BA25F}" type="presParOf" srcId="{BE7F33DB-9DEC-4D8A-95D5-D12313C057A3}" destId="{2EED5658-6501-4457-B9CB-8E91F511B64C}" srcOrd="3" destOrd="0" presId="urn:diagrams.loki3.com/BracketList"/>
    <dgm:cxn modelId="{2438D671-183B-4DDE-825C-4B3FDD130A42}" type="presParOf" srcId="{BE41819F-A19A-4D32-B520-AFEE87B28BDB}" destId="{FFC86782-2CBC-4353-B484-2784034AE994}" srcOrd="1" destOrd="0" presId="urn:diagrams.loki3.com/BracketList"/>
    <dgm:cxn modelId="{EA021D46-6EEF-49AD-A15B-8236E6DB7FD6}" type="presParOf" srcId="{BE41819F-A19A-4D32-B520-AFEE87B28BDB}" destId="{5AAB9F86-16BA-45E4-8B66-A9898CAC21A4}" srcOrd="2" destOrd="0" presId="urn:diagrams.loki3.com/BracketList"/>
    <dgm:cxn modelId="{FBB69AEC-4EF8-4050-A98C-2FC78C4A710F}" type="presParOf" srcId="{5AAB9F86-16BA-45E4-8B66-A9898CAC21A4}" destId="{FBE9DEEA-BDE5-43E3-A56D-72CE8B3BF09F}" srcOrd="0" destOrd="0" presId="urn:diagrams.loki3.com/BracketList"/>
    <dgm:cxn modelId="{781B102A-B5D1-4FBB-A5BC-193DF3AE819D}" type="presParOf" srcId="{5AAB9F86-16BA-45E4-8B66-A9898CAC21A4}" destId="{5C3923F3-D26A-467E-BCD7-C65E390B6F4E}" srcOrd="1" destOrd="0" presId="urn:diagrams.loki3.com/BracketList"/>
    <dgm:cxn modelId="{9DBE9DE8-520C-4EAA-A82F-0E32C1A63C4F}" type="presParOf" srcId="{5AAB9F86-16BA-45E4-8B66-A9898CAC21A4}" destId="{7FB9AB0A-0CC8-4666-830D-4A99975CCF06}" srcOrd="2" destOrd="0" presId="urn:diagrams.loki3.com/BracketList"/>
    <dgm:cxn modelId="{5B53A697-6217-424B-9923-39F4FEAAB5BB}" type="presParOf" srcId="{5AAB9F86-16BA-45E4-8B66-A9898CAC21A4}" destId="{1F35155E-C38F-472F-8733-C8E498DFB9E0}" srcOrd="3" destOrd="0" presId="urn:diagrams.loki3.com/BracketList"/>
    <dgm:cxn modelId="{6D2916EF-E849-4C07-9415-527021B7D56E}" type="presParOf" srcId="{BE41819F-A19A-4D32-B520-AFEE87B28BDB}" destId="{FEBD3D62-0574-4AB5-8715-40CDC58B441A}" srcOrd="3" destOrd="0" presId="urn:diagrams.loki3.com/BracketList"/>
    <dgm:cxn modelId="{0B50F41F-5921-42EE-9EAE-DB7C1659E584}" type="presParOf" srcId="{BE41819F-A19A-4D32-B520-AFEE87B28BDB}" destId="{23E6CCEB-4732-47EF-ABD0-4579668DB8EC}" srcOrd="4" destOrd="0" presId="urn:diagrams.loki3.com/BracketList"/>
    <dgm:cxn modelId="{FFE32D9A-1F96-40CB-B49B-C05CECDE17CF}" type="presParOf" srcId="{23E6CCEB-4732-47EF-ABD0-4579668DB8EC}" destId="{3F9F4A39-9214-44DD-B37B-C1572B375C62}" srcOrd="0" destOrd="0" presId="urn:diagrams.loki3.com/BracketList"/>
    <dgm:cxn modelId="{0C07A9A9-28AA-462F-98BA-7A3F9EAE3589}" type="presParOf" srcId="{23E6CCEB-4732-47EF-ABD0-4579668DB8EC}" destId="{B9FCD285-7B46-4FB0-A1FA-985076BE71F5}" srcOrd="1" destOrd="0" presId="urn:diagrams.loki3.com/BracketList"/>
    <dgm:cxn modelId="{B8DE98E1-AF43-4F39-B5FF-628B28BDCFC1}" type="presParOf" srcId="{23E6CCEB-4732-47EF-ABD0-4579668DB8EC}" destId="{15F6724D-8F31-45D9-B976-87F7317ED586}" srcOrd="2" destOrd="0" presId="urn:diagrams.loki3.com/BracketList"/>
    <dgm:cxn modelId="{4B32FE82-651F-43D7-8BAE-27BF258F49D6}" type="presParOf" srcId="{23E6CCEB-4732-47EF-ABD0-4579668DB8EC}" destId="{FDC7AB2A-9A82-4633-B7BF-5BAB26EC99C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0DE83-680C-4549-AD4A-818E82B97108}">
      <dsp:nvSpPr>
        <dsp:cNvPr id="0" name=""/>
        <dsp:cNvSpPr/>
      </dsp:nvSpPr>
      <dsp:spPr>
        <a:xfrm>
          <a:off x="0" y="242387"/>
          <a:ext cx="1395533" cy="1265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</a:rPr>
            <a:t>Snowflake</a:t>
          </a:r>
          <a:r>
            <a:rPr lang="en-US" sz="1400" kern="1200">
              <a:solidFill>
                <a:schemeClr val="tx1"/>
              </a:solidFill>
              <a:latin typeface="Lato Heavy"/>
            </a:rPr>
            <a:t> </a:t>
          </a:r>
          <a:endParaRPr lang="en-US" sz="1400" kern="1200">
            <a:solidFill>
              <a:schemeClr val="tx1"/>
            </a:solidFill>
          </a:endParaRPr>
        </a:p>
      </dsp:txBody>
      <dsp:txXfrm>
        <a:off x="0" y="242387"/>
        <a:ext cx="1395533" cy="1265962"/>
      </dsp:txXfrm>
    </dsp:sp>
    <dsp:sp modelId="{6482B691-2965-4D82-8061-2DCC703EA5BB}">
      <dsp:nvSpPr>
        <dsp:cNvPr id="0" name=""/>
        <dsp:cNvSpPr/>
      </dsp:nvSpPr>
      <dsp:spPr>
        <a:xfrm>
          <a:off x="1395533" y="366566"/>
          <a:ext cx="279106" cy="101760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ED5658-6501-4457-B9CB-8E91F511B64C}">
      <dsp:nvSpPr>
        <dsp:cNvPr id="0" name=""/>
        <dsp:cNvSpPr/>
      </dsp:nvSpPr>
      <dsp:spPr>
        <a:xfrm>
          <a:off x="1786283" y="481452"/>
          <a:ext cx="3795851" cy="787833"/>
        </a:xfrm>
        <a:prstGeom prst="rect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</a:rPr>
            <a:t>Dataset:  POS data from Online Retailer.(Source:Kaggle)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</a:rPr>
            <a:t>Loading Dataset from Snowsql .</a:t>
          </a:r>
        </a:p>
      </dsp:txBody>
      <dsp:txXfrm>
        <a:off x="1786283" y="481452"/>
        <a:ext cx="3795851" cy="787833"/>
      </dsp:txXfrm>
    </dsp:sp>
    <dsp:sp modelId="{FBE9DEEA-BDE5-43E3-A56D-72CE8B3BF09F}">
      <dsp:nvSpPr>
        <dsp:cNvPr id="0" name=""/>
        <dsp:cNvSpPr/>
      </dsp:nvSpPr>
      <dsp:spPr>
        <a:xfrm>
          <a:off x="0" y="1738525"/>
          <a:ext cx="1395533" cy="1265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Snowpark &amp; Jupyter Notebook</a:t>
          </a:r>
        </a:p>
      </dsp:txBody>
      <dsp:txXfrm>
        <a:off x="0" y="1738525"/>
        <a:ext cx="1395533" cy="1265962"/>
      </dsp:txXfrm>
    </dsp:sp>
    <dsp:sp modelId="{5C3923F3-D26A-467E-BCD7-C65E390B6F4E}">
      <dsp:nvSpPr>
        <dsp:cNvPr id="0" name=""/>
        <dsp:cNvSpPr/>
      </dsp:nvSpPr>
      <dsp:spPr>
        <a:xfrm>
          <a:off x="1395533" y="1738525"/>
          <a:ext cx="279106" cy="126596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5155E-C38F-472F-8733-C8E498DFB9E0}">
      <dsp:nvSpPr>
        <dsp:cNvPr id="0" name=""/>
        <dsp:cNvSpPr/>
      </dsp:nvSpPr>
      <dsp:spPr>
        <a:xfrm>
          <a:off x="1786283" y="1738525"/>
          <a:ext cx="3795851" cy="1265962"/>
        </a:xfrm>
        <a:prstGeom prst="rect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</a:rPr>
            <a:t>Data Preparation :Recency ,Frequency and Monetary values aggregated 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</a:rPr>
            <a:t>Model Experimentation(K-Means)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</a:rPr>
            <a:t>Clustering model deployed as a snowflake stored procedure.</a:t>
          </a:r>
        </a:p>
      </dsp:txBody>
      <dsp:txXfrm>
        <a:off x="1786283" y="1738525"/>
        <a:ext cx="3795851" cy="1265962"/>
      </dsp:txXfrm>
    </dsp:sp>
    <dsp:sp modelId="{3F9F4A39-9214-44DD-B37B-C1572B375C62}">
      <dsp:nvSpPr>
        <dsp:cNvPr id="0" name=""/>
        <dsp:cNvSpPr/>
      </dsp:nvSpPr>
      <dsp:spPr>
        <a:xfrm>
          <a:off x="0" y="3234662"/>
          <a:ext cx="1395533" cy="1265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Streamlit App</a:t>
          </a:r>
        </a:p>
      </dsp:txBody>
      <dsp:txXfrm>
        <a:off x="0" y="3234662"/>
        <a:ext cx="1395533" cy="1265962"/>
      </dsp:txXfrm>
    </dsp:sp>
    <dsp:sp modelId="{B9FCD285-7B46-4FB0-A1FA-985076BE71F5}">
      <dsp:nvSpPr>
        <dsp:cNvPr id="0" name=""/>
        <dsp:cNvSpPr/>
      </dsp:nvSpPr>
      <dsp:spPr>
        <a:xfrm>
          <a:off x="1395533" y="3234662"/>
          <a:ext cx="279106" cy="126596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7AB2A-9A82-4633-B7BF-5BAB26EC99CF}">
      <dsp:nvSpPr>
        <dsp:cNvPr id="0" name=""/>
        <dsp:cNvSpPr/>
      </dsp:nvSpPr>
      <dsp:spPr>
        <a:xfrm>
          <a:off x="1786283" y="3234662"/>
          <a:ext cx="3795851" cy="1265962"/>
        </a:xfrm>
        <a:prstGeom prst="rect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</a:rPr>
            <a:t>Designing application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</a:rPr>
            <a:t>Establishing Snowflake connection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</a:rPr>
            <a:t>Building Filters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</a:rPr>
            <a:t>Projecting insights</a:t>
          </a:r>
        </a:p>
      </dsp:txBody>
      <dsp:txXfrm>
        <a:off x="1786283" y="3234662"/>
        <a:ext cx="3795851" cy="1265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20998-971F-4C3A-AE5E-ACAB9EA32C3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CB779-5D8B-47EE-93B0-FB4CC252D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3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AFD66-2597-4960-86E3-D00E2B43A6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90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A698-BD6F-290F-DE07-15362246D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8D841-7C46-56FC-33C6-0421AD9F8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4C533-429C-20CD-335C-2D7D2951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C565-0E09-40CD-92F6-B93B5972650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47494-DA39-3527-EC80-F117101C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F9963-D55B-D623-A6F2-9195BAC6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B7E63-63DE-4704-BFA4-64915E12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9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12BF-1876-0BB5-24EA-0AA42F25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82690-AE30-B47F-E26D-8F1431DE4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B2A62-59D9-7C21-8599-B2BE3917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C565-0E09-40CD-92F6-B93B5972650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67E6-17E5-91B4-6C6B-BD96916ED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FB2BE-DC72-4469-F8A8-4AECBAFD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B7E63-63DE-4704-BFA4-64915E12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5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A6F9B-0B87-F231-FD57-9E14E260B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05E38-7757-35A9-4C4A-B98B15E8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B13E8-897A-6F71-6FAE-07654287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C565-0E09-40CD-92F6-B93B5972650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707D3-9FFD-F0A6-0605-2C3810CF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341E0-8EA2-CD06-1398-08BAA700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B7E63-63DE-4704-BFA4-64915E12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24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3B77DD-25FA-4E00-A89E-457DC2A9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600" b="1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B301D7C-B9C7-4549-BD58-4AFBA8D57B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5DF3227-37E5-4EC6-921E-BA24D2499B7C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8447" y="6431419"/>
            <a:ext cx="4383871" cy="227379"/>
            <a:chOff x="268447" y="6431419"/>
            <a:chExt cx="4383871" cy="227379"/>
          </a:xfrm>
        </p:grpSpPr>
        <p:sp>
          <p:nvSpPr>
            <p:cNvPr id="4" name="Text Box 16">
              <a:extLst>
                <a:ext uri="{FF2B5EF4-FFF2-40B4-BE49-F238E27FC236}">
                  <a16:creationId xmlns:a16="http://schemas.microsoft.com/office/drawing/2014/main" id="{6A9F6C51-16C8-4D90-90D8-2BFAED91032D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560388" y="6504793"/>
              <a:ext cx="40919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anose="020F0502020204030203" pitchFamily="34" charset="0"/>
                  <a:ea typeface="+mn-ea"/>
                  <a:cs typeface="+mn-cs"/>
                </a:rPr>
                <a:t>www.hexaware.com  | </a:t>
              </a:r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anose="020F0502020204030203" pitchFamily="34" charset="0"/>
                </a:rPr>
                <a:t>© Hexaware Technologies. All rights reserved. </a:t>
              </a:r>
            </a:p>
          </p:txBody>
        </p:sp>
        <p:pic>
          <p:nvPicPr>
            <p:cNvPr id="8" name="Graphic 11">
              <a:extLst>
                <a:ext uri="{FF2B5EF4-FFF2-40B4-BE49-F238E27FC236}">
                  <a16:creationId xmlns:a16="http://schemas.microsoft.com/office/drawing/2014/main" id="{00699171-CA79-DBB8-F002-F50C56DAA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8447" y="6431419"/>
              <a:ext cx="242984" cy="2273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785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2F76-A43D-8D1D-4E7E-5765BB04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12BD-3273-9943-5BC9-97CA91390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0BE12-4EAF-9464-814D-C89A6962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C565-0E09-40CD-92F6-B93B5972650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7CBBA-03F6-E497-3221-4B73C0BA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A7AA8-3D64-5DCA-E2CB-7C1E143E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B7E63-63DE-4704-BFA4-64915E12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0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493C-DF90-D3A9-29D4-87509302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FC987-47E4-4D7E-2C2A-804BCB4E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1C5B1-B16E-2893-3E50-E2EB9692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C565-0E09-40CD-92F6-B93B5972650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F5B9A-F7FB-DDED-5DFE-16A8E3CB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FDDA9-8968-AD65-5BBF-6F74643F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B7E63-63DE-4704-BFA4-64915E12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1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04D4-34BD-0135-A6D3-277763BF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28B91-8985-89EF-12C1-4E10F1A92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A982F-4DF9-A9BD-385D-74663C8B5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6970C-5757-1A2F-E10E-16A1169E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C565-0E09-40CD-92F6-B93B5972650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FD596-0F2C-A0CC-EB06-7752803C6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2F3C4-DE26-C698-680E-260E281B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B7E63-63DE-4704-BFA4-64915E12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0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F996-97AF-0798-860F-3D21F278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CFE99-77CE-9C56-C21C-EFC163BBE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70240-ED43-87EF-06DF-EB2CC238C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62401-3373-550B-0A0B-0A5AE0CE9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4C4ED-9692-043A-FC66-32641DB3D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CCD94F-B88F-DB8A-1CB1-755A89D2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C565-0E09-40CD-92F6-B93B5972650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D6B11-9B4D-E9B9-0EEF-A44A15CE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11342-1F35-AFE8-AB7D-99DF68B2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B7E63-63DE-4704-BFA4-64915E12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8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B5FD-C564-374B-22A4-B7AB007E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3FE932-9126-ECEC-334C-56A318F5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C565-0E09-40CD-92F6-B93B5972650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CC811-B853-B1C1-448E-C5A20095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6B41A-8981-4E4B-B552-34AF94F8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B7E63-63DE-4704-BFA4-64915E12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2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3ED51-8FF7-883B-3F77-385D3B97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C565-0E09-40CD-92F6-B93B5972650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917EE-B450-830A-FCF9-2875E125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CC013-AF71-E92C-2F68-3296340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B7E63-63DE-4704-BFA4-64915E12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1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8385-E776-82FF-538C-BA1141307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BFC63-9E6B-C627-B669-9304A039E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AB441-4506-5B59-37E5-5A1EA26D1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B835D-7466-743A-270F-27B7188A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C565-0E09-40CD-92F6-B93B5972650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59093-1C9E-4245-E849-FE658B43B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A83D2-9F0D-CA18-3C29-727CE566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B7E63-63DE-4704-BFA4-64915E12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4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09DE-21BE-F922-4E98-7274365A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252A1-7B68-8D90-B358-4415B1C99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82DA7-818B-CE84-6D14-206E4F54F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AB77D-9EBF-B3BA-F204-EAEA6772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C565-0E09-40CD-92F6-B93B5972650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96609-0E02-2F98-225A-26C75683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BF3EA-C1AA-295C-478B-BE1F0AC4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B7E63-63DE-4704-BFA4-64915E12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5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026C5-5495-6E47-A975-8F9B7BA9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B2FA0-806B-6C2A-2129-587F1EE5A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5E74D-6780-005D-BFD4-BCF97F6B1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FC565-0E09-40CD-92F6-B93B5972650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C646-D962-5B45-6BF9-81445DE42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E5D2-DC64-94E2-FC99-79CA0FAF1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B7E63-63DE-4704-BFA4-64915E12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0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EDFBB0-B759-FC21-9BAA-4A50B17D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3" y="148377"/>
            <a:ext cx="9694232" cy="452432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Building Interactive Data App – Snowpark &amp; Streamlit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D933C8-EC58-9C8A-576D-1EAC673A2D1E}"/>
              </a:ext>
            </a:extLst>
          </p:cNvPr>
          <p:cNvSpPr/>
          <p:nvPr/>
        </p:nvSpPr>
        <p:spPr>
          <a:xfrm>
            <a:off x="5949746" y="1024288"/>
            <a:ext cx="5977211" cy="5707816"/>
          </a:xfrm>
          <a:prstGeom prst="roundRect">
            <a:avLst>
              <a:gd name="adj" fmla="val 2037"/>
            </a:avLst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79E85DB-7456-FCC5-2264-2CC89E198E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3895558"/>
              </p:ext>
            </p:extLst>
          </p:nvPr>
        </p:nvGraphicFramePr>
        <p:xfrm>
          <a:off x="6087917" y="1424972"/>
          <a:ext cx="5582135" cy="4743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6E77C52-F7B3-449E-F054-C2A66926B661}"/>
              </a:ext>
            </a:extLst>
          </p:cNvPr>
          <p:cNvSpPr txBox="1"/>
          <p:nvPr/>
        </p:nvSpPr>
        <p:spPr>
          <a:xfrm>
            <a:off x="7279004" y="756474"/>
            <a:ext cx="3190213" cy="40862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Components for the  Demo: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34EEAC-CC2E-36DB-90E9-B69B7DBF5B71}"/>
              </a:ext>
            </a:extLst>
          </p:cNvPr>
          <p:cNvSpPr/>
          <p:nvPr/>
        </p:nvSpPr>
        <p:spPr>
          <a:xfrm>
            <a:off x="95815" y="1024288"/>
            <a:ext cx="5713363" cy="5707816"/>
          </a:xfrm>
          <a:prstGeom prst="roundRect">
            <a:avLst>
              <a:gd name="adj" fmla="val 2001"/>
            </a:avLst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6C34AC-6715-A6FA-711A-B0610DF1CCEA}"/>
              </a:ext>
            </a:extLst>
          </p:cNvPr>
          <p:cNvSpPr txBox="1"/>
          <p:nvPr/>
        </p:nvSpPr>
        <p:spPr>
          <a:xfrm>
            <a:off x="1451939" y="818397"/>
            <a:ext cx="3001121" cy="40862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Problem Statement: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08C83E-97DD-1BED-D6D7-1A2F43622B34}"/>
              </a:ext>
            </a:extLst>
          </p:cNvPr>
          <p:cNvSpPr txBox="1"/>
          <p:nvPr/>
        </p:nvSpPr>
        <p:spPr>
          <a:xfrm>
            <a:off x="265043" y="1418814"/>
            <a:ext cx="5403576" cy="760095"/>
          </a:xfrm>
          <a:prstGeom prst="roundRect">
            <a:avLst>
              <a:gd name="adj" fmla="val 5839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Create a data application using Streamlit to segment customers based on their purchasing behavior using the RFM (Recency, Frequency, Monetary) 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58ADB-C076-2A22-AAFD-4FD8106E96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72" y="2366286"/>
            <a:ext cx="4014518" cy="21254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FCCF9D1-F8F3-B3D7-8A25-1153D99B24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7" y="4921241"/>
            <a:ext cx="5059680" cy="134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3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101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Lato</vt:lpstr>
      <vt:lpstr>Lato Heavy</vt:lpstr>
      <vt:lpstr>Söhne</vt:lpstr>
      <vt:lpstr>Office Theme</vt:lpstr>
      <vt:lpstr>Building Interactive Data App – Snowpark &amp; Streamlit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Interactive Data App – Snowpark &amp; Streamlit</dc:title>
  <dc:creator>Navedya Ojha</dc:creator>
  <cp:lastModifiedBy>Snehith Shetty</cp:lastModifiedBy>
  <cp:revision>3</cp:revision>
  <dcterms:created xsi:type="dcterms:W3CDTF">2023-03-21T04:05:53Z</dcterms:created>
  <dcterms:modified xsi:type="dcterms:W3CDTF">2023-03-21T14:55:37Z</dcterms:modified>
</cp:coreProperties>
</file>