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Poppins" panose="00000500000000000000" pitchFamily="2" charset="0"/>
      <p:regular r:id="rId13"/>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DA3FBB-407F-43E9-BBD6-1370B1051D0E}">
  <a:tblStyle styleId="{25DA3FBB-407F-43E9-BBD6-1370B1051D0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00"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36e4f60c8b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336e4f60c8b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6e4f60c8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36e4f60c8b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6e4f60c8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336e4f60c8b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36e4f60c8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336e4f60c8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6e4f60c8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336e4f60c8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36e4f60c8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336e4f60c8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2319992" y="-1680508"/>
            <a:ext cx="13648016" cy="13648016"/>
            <a:chOff x="0" y="0"/>
            <a:chExt cx="812800" cy="812800"/>
          </a:xfrm>
        </p:grpSpPr>
        <p:sp>
          <p:nvSpPr>
            <p:cNvPr id="85" name="Google Shape;85;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C1E6ED"/>
                </a:gs>
                <a:gs pos="56000">
                  <a:srgbClr val="62B2C0"/>
                </a:gs>
                <a:gs pos="100000">
                  <a:srgbClr val="037E93"/>
                </a:gs>
              </a:gsLst>
              <a:path path="circle">
                <a:fillToRect l="50000" t="50000" r="50000" b="50000"/>
              </a:path>
              <a:tileRect/>
            </a:gra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7" name="Google Shape;87;p13"/>
          <p:cNvSpPr/>
          <p:nvPr/>
        </p:nvSpPr>
        <p:spPr>
          <a:xfrm>
            <a:off x="3640768" y="-164456"/>
            <a:ext cx="11725929" cy="11711272"/>
          </a:xfrm>
          <a:custGeom>
            <a:avLst/>
            <a:gdLst/>
            <a:ahLst/>
            <a:cxnLst/>
            <a:rect l="l" t="t" r="r" b="b"/>
            <a:pathLst>
              <a:path w="11725929" h="11711272" extrusionOk="0">
                <a:moveTo>
                  <a:pt x="0" y="0"/>
                </a:moveTo>
                <a:lnTo>
                  <a:pt x="11725929" y="0"/>
                </a:lnTo>
                <a:lnTo>
                  <a:pt x="11725929" y="11711272"/>
                </a:lnTo>
                <a:lnTo>
                  <a:pt x="0" y="11711272"/>
                </a:lnTo>
                <a:lnTo>
                  <a:pt x="0" y="0"/>
                </a:lnTo>
                <a:close/>
              </a:path>
            </a:pathLst>
          </a:custGeom>
          <a:blipFill rotWithShape="1">
            <a:blip r:embed="rId3">
              <a:alphaModFix/>
            </a:blip>
            <a:stretch>
              <a:fillRect/>
            </a:stretch>
          </a:blipFill>
          <a:ln>
            <a:noFill/>
          </a:ln>
        </p:spPr>
      </p:sp>
      <p:grpSp>
        <p:nvGrpSpPr>
          <p:cNvPr id="88" name="Google Shape;88;p13"/>
          <p:cNvGrpSpPr/>
          <p:nvPr/>
        </p:nvGrpSpPr>
        <p:grpSpPr>
          <a:xfrm>
            <a:off x="3367393" y="-425696"/>
            <a:ext cx="11553220" cy="11553220"/>
            <a:chOff x="0" y="0"/>
            <a:chExt cx="812800" cy="812800"/>
          </a:xfrm>
        </p:grpSpPr>
        <p:sp>
          <p:nvSpPr>
            <p:cNvPr id="89" name="Google Shape;89;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1" name="Google Shape;91;p13"/>
          <p:cNvSpPr/>
          <p:nvPr/>
        </p:nvSpPr>
        <p:spPr>
          <a:xfrm>
            <a:off x="1476280" y="4348446"/>
            <a:ext cx="1658466" cy="1656393"/>
          </a:xfrm>
          <a:custGeom>
            <a:avLst/>
            <a:gdLst/>
            <a:ahLst/>
            <a:cxnLst/>
            <a:rect l="l" t="t" r="r" b="b"/>
            <a:pathLst>
              <a:path w="1658466" h="1656393" extrusionOk="0">
                <a:moveTo>
                  <a:pt x="0" y="0"/>
                </a:moveTo>
                <a:lnTo>
                  <a:pt x="1658465" y="0"/>
                </a:lnTo>
                <a:lnTo>
                  <a:pt x="1658465" y="1656393"/>
                </a:lnTo>
                <a:lnTo>
                  <a:pt x="0" y="1656393"/>
                </a:lnTo>
                <a:lnTo>
                  <a:pt x="0" y="0"/>
                </a:lnTo>
                <a:close/>
              </a:path>
            </a:pathLst>
          </a:custGeom>
          <a:blipFill rotWithShape="1">
            <a:blip r:embed="rId3">
              <a:alphaModFix/>
            </a:blip>
            <a:stretch>
              <a:fillRect/>
            </a:stretch>
          </a:blipFill>
          <a:ln>
            <a:noFill/>
          </a:ln>
        </p:spPr>
      </p:sp>
      <p:grpSp>
        <p:nvGrpSpPr>
          <p:cNvPr id="92" name="Google Shape;92;p13"/>
          <p:cNvGrpSpPr/>
          <p:nvPr/>
        </p:nvGrpSpPr>
        <p:grpSpPr>
          <a:xfrm>
            <a:off x="1437613" y="4282161"/>
            <a:ext cx="1634041" cy="1634041"/>
            <a:chOff x="0" y="0"/>
            <a:chExt cx="812800" cy="812800"/>
          </a:xfrm>
        </p:grpSpPr>
        <p:sp>
          <p:nvSpPr>
            <p:cNvPr id="93" name="Google Shape;93;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3"/>
          <p:cNvSpPr/>
          <p:nvPr/>
        </p:nvSpPr>
        <p:spPr>
          <a:xfrm flipH="1">
            <a:off x="2086248" y="4847440"/>
            <a:ext cx="336771" cy="503483"/>
          </a:xfrm>
          <a:custGeom>
            <a:avLst/>
            <a:gdLst/>
            <a:ahLst/>
            <a:cxnLst/>
            <a:rect l="l" t="t" r="r" b="b"/>
            <a:pathLst>
              <a:path w="336771" h="503483" extrusionOk="0">
                <a:moveTo>
                  <a:pt x="336771" y="0"/>
                </a:moveTo>
                <a:lnTo>
                  <a:pt x="0" y="0"/>
                </a:lnTo>
                <a:lnTo>
                  <a:pt x="0" y="503483"/>
                </a:lnTo>
                <a:lnTo>
                  <a:pt x="336771" y="503483"/>
                </a:lnTo>
                <a:lnTo>
                  <a:pt x="336771" y="0"/>
                </a:lnTo>
                <a:close/>
              </a:path>
            </a:pathLst>
          </a:custGeom>
          <a:blipFill rotWithShape="1">
            <a:blip r:embed="rId4">
              <a:alphaModFix/>
            </a:blip>
            <a:stretch>
              <a:fillRect/>
            </a:stretch>
          </a:blipFill>
          <a:ln>
            <a:noFill/>
          </a:ln>
        </p:spPr>
      </p:sp>
      <p:sp>
        <p:nvSpPr>
          <p:cNvPr id="96" name="Google Shape;96;p13"/>
          <p:cNvSpPr/>
          <p:nvPr/>
        </p:nvSpPr>
        <p:spPr>
          <a:xfrm>
            <a:off x="15191921" y="4348446"/>
            <a:ext cx="1658466" cy="1656393"/>
          </a:xfrm>
          <a:custGeom>
            <a:avLst/>
            <a:gdLst/>
            <a:ahLst/>
            <a:cxnLst/>
            <a:rect l="l" t="t" r="r" b="b"/>
            <a:pathLst>
              <a:path w="1658466" h="1656393" extrusionOk="0">
                <a:moveTo>
                  <a:pt x="0" y="0"/>
                </a:moveTo>
                <a:lnTo>
                  <a:pt x="1658466" y="0"/>
                </a:lnTo>
                <a:lnTo>
                  <a:pt x="1658466" y="1656393"/>
                </a:lnTo>
                <a:lnTo>
                  <a:pt x="0" y="1656393"/>
                </a:lnTo>
                <a:lnTo>
                  <a:pt x="0" y="0"/>
                </a:lnTo>
                <a:close/>
              </a:path>
            </a:pathLst>
          </a:custGeom>
          <a:blipFill rotWithShape="1">
            <a:blip r:embed="rId3">
              <a:alphaModFix/>
            </a:blip>
            <a:stretch>
              <a:fillRect/>
            </a:stretch>
          </a:blipFill>
          <a:ln>
            <a:noFill/>
          </a:ln>
        </p:spPr>
      </p:sp>
      <p:grpSp>
        <p:nvGrpSpPr>
          <p:cNvPr id="97" name="Google Shape;97;p13"/>
          <p:cNvGrpSpPr/>
          <p:nvPr/>
        </p:nvGrpSpPr>
        <p:grpSpPr>
          <a:xfrm>
            <a:off x="15153255" y="4282161"/>
            <a:ext cx="1634041" cy="1634041"/>
            <a:chOff x="0" y="0"/>
            <a:chExt cx="812800" cy="812800"/>
          </a:xfrm>
        </p:grpSpPr>
        <p:sp>
          <p:nvSpPr>
            <p:cNvPr id="98" name="Google Shape;98;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0" name="Google Shape;100;p13"/>
          <p:cNvSpPr/>
          <p:nvPr/>
        </p:nvSpPr>
        <p:spPr>
          <a:xfrm>
            <a:off x="15801890" y="4847440"/>
            <a:ext cx="336771" cy="503483"/>
          </a:xfrm>
          <a:custGeom>
            <a:avLst/>
            <a:gdLst/>
            <a:ahLst/>
            <a:cxnLst/>
            <a:rect l="l" t="t" r="r" b="b"/>
            <a:pathLst>
              <a:path w="336771" h="503483" extrusionOk="0">
                <a:moveTo>
                  <a:pt x="0" y="0"/>
                </a:moveTo>
                <a:lnTo>
                  <a:pt x="336770" y="0"/>
                </a:lnTo>
                <a:lnTo>
                  <a:pt x="336770" y="503483"/>
                </a:lnTo>
                <a:lnTo>
                  <a:pt x="0" y="503483"/>
                </a:lnTo>
                <a:lnTo>
                  <a:pt x="0" y="0"/>
                </a:lnTo>
                <a:close/>
              </a:path>
            </a:pathLst>
          </a:custGeom>
          <a:blipFill rotWithShape="1">
            <a:blip r:embed="rId4">
              <a:alphaModFix/>
            </a:blip>
            <a:stretch>
              <a:fillRect/>
            </a:stretch>
          </a:blipFill>
          <a:ln>
            <a:noFill/>
          </a:ln>
        </p:spPr>
      </p:sp>
      <p:grpSp>
        <p:nvGrpSpPr>
          <p:cNvPr id="101" name="Google Shape;101;p13"/>
          <p:cNvGrpSpPr/>
          <p:nvPr/>
        </p:nvGrpSpPr>
        <p:grpSpPr>
          <a:xfrm>
            <a:off x="17491799" y="8420924"/>
            <a:ext cx="951769" cy="837376"/>
            <a:chOff x="0" y="-38100"/>
            <a:chExt cx="967140" cy="850900"/>
          </a:xfrm>
        </p:grpSpPr>
        <p:sp>
          <p:nvSpPr>
            <p:cNvPr id="102" name="Google Shape;102;p13"/>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p:nvPr/>
          </p:nvSpPr>
          <p:spPr>
            <a:xfrm>
              <a:off x="0" y="-38100"/>
              <a:ext cx="96714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4" name="Google Shape;104;p13"/>
          <p:cNvSpPr txBox="1"/>
          <p:nvPr/>
        </p:nvSpPr>
        <p:spPr>
          <a:xfrm>
            <a:off x="4443255" y="1112430"/>
            <a:ext cx="9338400" cy="3864300"/>
          </a:xfrm>
          <a:prstGeom prst="rect">
            <a:avLst/>
          </a:prstGeom>
          <a:noFill/>
          <a:ln>
            <a:noFill/>
          </a:ln>
        </p:spPr>
        <p:txBody>
          <a:bodyPr spcFirstLastPara="1" wrap="square" lIns="0" tIns="0" rIns="0" bIns="0" anchor="t" anchorCtr="0">
            <a:spAutoFit/>
          </a:bodyPr>
          <a:lstStyle/>
          <a:p>
            <a:pPr marL="0" marR="0" lvl="0" indent="0" algn="ctr" rtl="0">
              <a:lnSpc>
                <a:spcPct val="139996"/>
              </a:lnSpc>
              <a:spcBef>
                <a:spcPts val="0"/>
              </a:spcBef>
              <a:spcAft>
                <a:spcPts val="0"/>
              </a:spcAft>
              <a:buNone/>
            </a:pPr>
            <a:r>
              <a:rPr lang="en-US" sz="10461" b="1" i="0" u="none" strike="noStrike" cap="none">
                <a:solidFill>
                  <a:srgbClr val="2D8BBA"/>
                </a:solidFill>
                <a:latin typeface="Poppins"/>
                <a:ea typeface="Poppins"/>
                <a:cs typeface="Poppins"/>
                <a:sym typeface="Poppins"/>
              </a:rPr>
              <a:t>Data Analysis</a:t>
            </a:r>
            <a:endParaRPr sz="900"/>
          </a:p>
        </p:txBody>
      </p:sp>
      <p:sp>
        <p:nvSpPr>
          <p:cNvPr id="105" name="Google Shape;105;p13"/>
          <p:cNvSpPr txBox="1"/>
          <p:nvPr/>
        </p:nvSpPr>
        <p:spPr>
          <a:xfrm>
            <a:off x="17674380" y="8710688"/>
            <a:ext cx="442747" cy="257943"/>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i="0" u="none" strike="noStrike" cap="none">
                <a:solidFill>
                  <a:srgbClr val="FFFFFF"/>
                </a:solidFill>
                <a:latin typeface="Poppins"/>
                <a:ea typeface="Poppins"/>
                <a:cs typeface="Poppins"/>
                <a:sym typeface="Poppins"/>
              </a:rPr>
              <a:t>01</a:t>
            </a:r>
            <a:endParaRPr/>
          </a:p>
        </p:txBody>
      </p:sp>
      <p:grpSp>
        <p:nvGrpSpPr>
          <p:cNvPr id="106" name="Google Shape;106;p13"/>
          <p:cNvGrpSpPr/>
          <p:nvPr/>
        </p:nvGrpSpPr>
        <p:grpSpPr>
          <a:xfrm>
            <a:off x="533524" y="465286"/>
            <a:ext cx="4597024" cy="1388052"/>
            <a:chOff x="0" y="-95250"/>
            <a:chExt cx="6129364" cy="1850735"/>
          </a:xfrm>
        </p:grpSpPr>
        <p:sp>
          <p:nvSpPr>
            <p:cNvPr id="107" name="Google Shape;107;p13"/>
            <p:cNvSpPr/>
            <p:nvPr/>
          </p:nvSpPr>
          <p:spPr>
            <a:xfrm>
              <a:off x="0" y="0"/>
              <a:ext cx="2011493" cy="1755485"/>
            </a:xfrm>
            <a:custGeom>
              <a:avLst/>
              <a:gdLst/>
              <a:ahLst/>
              <a:cxnLst/>
              <a:rect l="l" t="t" r="r" b="b"/>
              <a:pathLst>
                <a:path w="2011493" h="1755485" extrusionOk="0">
                  <a:moveTo>
                    <a:pt x="0" y="0"/>
                  </a:moveTo>
                  <a:lnTo>
                    <a:pt x="2011493" y="0"/>
                  </a:lnTo>
                  <a:lnTo>
                    <a:pt x="2011493" y="1755485"/>
                  </a:lnTo>
                  <a:lnTo>
                    <a:pt x="0" y="1755485"/>
                  </a:lnTo>
                  <a:lnTo>
                    <a:pt x="0" y="0"/>
                  </a:lnTo>
                  <a:close/>
                </a:path>
              </a:pathLst>
            </a:custGeom>
            <a:blipFill rotWithShape="1">
              <a:blip r:embed="rId5">
                <a:alphaModFix/>
              </a:blip>
              <a:stretch>
                <a:fillRect/>
              </a:stretch>
            </a:blipFill>
            <a:ln>
              <a:noFill/>
            </a:ln>
          </p:spPr>
        </p:sp>
        <p:sp>
          <p:nvSpPr>
            <p:cNvPr id="108" name="Google Shape;108;p13"/>
            <p:cNvSpPr txBox="1"/>
            <p:nvPr/>
          </p:nvSpPr>
          <p:spPr>
            <a:xfrm>
              <a:off x="1635037" y="-95250"/>
              <a:ext cx="4494327" cy="1151043"/>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5199" b="1" i="0" u="none" strike="noStrike" cap="none">
                  <a:solidFill>
                    <a:srgbClr val="000000"/>
                  </a:solidFill>
                  <a:latin typeface="Arial"/>
                  <a:ea typeface="Arial"/>
                  <a:cs typeface="Arial"/>
                  <a:sym typeface="Arial"/>
                </a:rPr>
                <a:t>Futurion</a:t>
              </a:r>
              <a:endParaRPr/>
            </a:p>
          </p:txBody>
        </p:sp>
        <p:sp>
          <p:nvSpPr>
            <p:cNvPr id="109" name="Google Shape;109;p13"/>
            <p:cNvSpPr txBox="1"/>
            <p:nvPr/>
          </p:nvSpPr>
          <p:spPr>
            <a:xfrm>
              <a:off x="2130394" y="899926"/>
              <a:ext cx="3529012" cy="44979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000" b="0" i="0" u="none" strike="noStrike" cap="none">
                  <a:solidFill>
                    <a:srgbClr val="000000"/>
                  </a:solidFill>
                  <a:latin typeface="Arial"/>
                  <a:ea typeface="Arial"/>
                  <a:cs typeface="Arial"/>
                  <a:sym typeface="Arial"/>
                </a:rPr>
                <a:t>UPSKILLING INDIA</a:t>
              </a:r>
              <a:endParaRPr/>
            </a:p>
          </p:txBody>
        </p:sp>
      </p:grpSp>
      <p:sp>
        <p:nvSpPr>
          <p:cNvPr id="110" name="Google Shape;110;p13"/>
          <p:cNvSpPr txBox="1"/>
          <p:nvPr/>
        </p:nvSpPr>
        <p:spPr>
          <a:xfrm>
            <a:off x="4677470" y="5234350"/>
            <a:ext cx="9104100" cy="800400"/>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5199" b="1" i="0" u="none" strike="noStrike" cap="none">
                <a:solidFill>
                  <a:srgbClr val="000000"/>
                </a:solidFill>
                <a:latin typeface="Arial"/>
                <a:ea typeface="Arial"/>
                <a:cs typeface="Arial"/>
                <a:sym typeface="Arial"/>
              </a:rPr>
              <a:t>Portfoliio Project Challenge </a:t>
            </a:r>
            <a:endParaRPr/>
          </a:p>
        </p:txBody>
      </p:sp>
      <p:sp>
        <p:nvSpPr>
          <p:cNvPr id="111" name="Google Shape;111;p13"/>
          <p:cNvSpPr txBox="1"/>
          <p:nvPr/>
        </p:nvSpPr>
        <p:spPr>
          <a:xfrm>
            <a:off x="5487632" y="6420260"/>
            <a:ext cx="7483800" cy="800400"/>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5199" b="1" i="1">
                <a:solidFill>
                  <a:srgbClr val="FAB590"/>
                </a:solidFill>
              </a:rPr>
              <a:t>Lung Cancer Prediction</a:t>
            </a:r>
            <a:endParaRPr/>
          </a:p>
        </p:txBody>
      </p:sp>
      <p:sp>
        <p:nvSpPr>
          <p:cNvPr id="112" name="Google Shape;112;p13"/>
          <p:cNvSpPr txBox="1"/>
          <p:nvPr/>
        </p:nvSpPr>
        <p:spPr>
          <a:xfrm>
            <a:off x="5370525" y="7549175"/>
            <a:ext cx="7750800" cy="2843855"/>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4400" b="1" dirty="0">
                <a:solidFill>
                  <a:schemeClr val="dk1"/>
                </a:solidFill>
                <a:latin typeface="Calibri"/>
                <a:ea typeface="Calibri"/>
                <a:cs typeface="Calibri"/>
                <a:sym typeface="Calibri"/>
              </a:rPr>
              <a:t>Sneh Patel</a:t>
            </a:r>
            <a:endParaRPr sz="4400" b="1" dirty="0">
              <a:solidFill>
                <a:schemeClr val="dk1"/>
              </a:solidFill>
              <a:latin typeface="Calibri"/>
              <a:ea typeface="Calibri"/>
              <a:cs typeface="Calibri"/>
              <a:sym typeface="Calibri"/>
            </a:endParaRPr>
          </a:p>
          <a:p>
            <a:pPr marL="0" marR="0" lvl="0" indent="0" algn="ctr" rtl="0">
              <a:lnSpc>
                <a:spcPct val="140007"/>
              </a:lnSpc>
              <a:spcBef>
                <a:spcPts val="0"/>
              </a:spcBef>
              <a:spcAft>
                <a:spcPts val="0"/>
              </a:spcAft>
              <a:buNone/>
            </a:pPr>
            <a:r>
              <a:rPr lang="en-US" sz="4400" b="1" dirty="0">
                <a:solidFill>
                  <a:schemeClr val="dk1"/>
                </a:solidFill>
                <a:latin typeface="Calibri"/>
                <a:ea typeface="Calibri"/>
                <a:cs typeface="Calibri"/>
                <a:sym typeface="Calibri"/>
              </a:rPr>
              <a:t>&lt;MySQL&gt;		&lt;Excel&gt;		&lt;PowerBi&gt;</a:t>
            </a:r>
            <a:endParaRPr sz="4400" b="1"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2"/>
          <p:cNvGrpSpPr/>
          <p:nvPr/>
        </p:nvGrpSpPr>
        <p:grpSpPr>
          <a:xfrm>
            <a:off x="17491799" y="8420924"/>
            <a:ext cx="951822" cy="837371"/>
            <a:chOff x="0" y="-38100"/>
            <a:chExt cx="967200" cy="850900"/>
          </a:xfrm>
        </p:grpSpPr>
        <p:sp>
          <p:nvSpPr>
            <p:cNvPr id="302" name="Google Shape;302;p22"/>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4" name="Google Shape;304;p22"/>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a:solidFill>
                  <a:srgbClr val="FFFFFF"/>
                </a:solidFill>
                <a:latin typeface="Poppins"/>
                <a:ea typeface="Poppins"/>
                <a:cs typeface="Poppins"/>
                <a:sym typeface="Poppins"/>
              </a:rPr>
              <a:t>10</a:t>
            </a:r>
            <a:endParaRPr/>
          </a:p>
        </p:txBody>
      </p:sp>
      <p:sp>
        <p:nvSpPr>
          <p:cNvPr id="305" name="Google Shape;305;p22"/>
          <p:cNvSpPr txBox="1"/>
          <p:nvPr/>
        </p:nvSpPr>
        <p:spPr>
          <a:xfrm>
            <a:off x="7004850" y="289275"/>
            <a:ext cx="4278300" cy="5178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Conclusion &gt;</a:t>
            </a:r>
            <a:endParaRPr sz="3164" b="1">
              <a:solidFill>
                <a:srgbClr val="008080"/>
              </a:solidFill>
              <a:latin typeface="Calibri"/>
              <a:ea typeface="Calibri"/>
              <a:cs typeface="Calibri"/>
              <a:sym typeface="Calibri"/>
            </a:endParaRPr>
          </a:p>
        </p:txBody>
      </p:sp>
      <p:sp>
        <p:nvSpPr>
          <p:cNvPr id="306" name="Google Shape;306;p22"/>
          <p:cNvSpPr txBox="1"/>
          <p:nvPr/>
        </p:nvSpPr>
        <p:spPr>
          <a:xfrm>
            <a:off x="5853300" y="3902500"/>
            <a:ext cx="6581400" cy="70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3364" b="1">
                <a:solidFill>
                  <a:schemeClr val="dk1"/>
                </a:solidFill>
                <a:latin typeface="Calibri"/>
                <a:ea typeface="Calibri"/>
                <a:cs typeface="Calibri"/>
                <a:sym typeface="Calibri"/>
              </a:rPr>
              <a:t>&lt; Business Recommendations &gt;</a:t>
            </a:r>
            <a:endParaRPr/>
          </a:p>
        </p:txBody>
      </p:sp>
      <p:sp>
        <p:nvSpPr>
          <p:cNvPr id="307" name="Google Shape;307;p22"/>
          <p:cNvSpPr txBox="1"/>
          <p:nvPr/>
        </p:nvSpPr>
        <p:spPr>
          <a:xfrm>
            <a:off x="513750" y="1104400"/>
            <a:ext cx="17260500" cy="25629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US" sz="2400" dirty="0">
                <a:solidFill>
                  <a:schemeClr val="dk1"/>
                </a:solidFill>
                <a:latin typeface="Calibri"/>
                <a:ea typeface="Calibri"/>
                <a:cs typeface="Calibri"/>
                <a:sym typeface="Calibri"/>
              </a:rPr>
              <a:t>Lung cancer remains a critical public health issue, with smoking and environmental factors driving incidence and mortality. Early detection and effective treatment, especially surgical intervention, significantly improve survival rates.</a:t>
            </a:r>
            <a:endParaRPr sz="2400" dirty="0">
              <a:solidFill>
                <a:schemeClr val="dk1"/>
              </a:solidFill>
              <a:latin typeface="Calibri"/>
              <a:ea typeface="Calibri"/>
              <a:cs typeface="Calibri"/>
              <a:sym typeface="Calibri"/>
            </a:endParaRPr>
          </a:p>
          <a:p>
            <a:pPr marL="457200" lvl="0" indent="-374650" algn="l" rtl="0">
              <a:lnSpc>
                <a:spcPct val="115000"/>
              </a:lnSpc>
              <a:spcBef>
                <a:spcPts val="1200"/>
              </a:spcBef>
              <a:spcAft>
                <a:spcPts val="0"/>
              </a:spcAft>
              <a:buClr>
                <a:schemeClr val="dk1"/>
              </a:buClr>
              <a:buSzPts val="2300"/>
              <a:buAutoNum type="arabicPeriod"/>
            </a:pPr>
            <a:r>
              <a:rPr lang="en-US" sz="2300" b="1" dirty="0">
                <a:solidFill>
                  <a:schemeClr val="dk1"/>
                </a:solidFill>
                <a:latin typeface="Calibri"/>
                <a:ea typeface="Calibri"/>
                <a:cs typeface="Calibri"/>
                <a:sym typeface="Calibri"/>
              </a:rPr>
              <a:t>Disease Burden:</a:t>
            </a:r>
            <a:r>
              <a:rPr lang="en-US" sz="2300" dirty="0">
                <a:solidFill>
                  <a:schemeClr val="dk1"/>
                </a:solidFill>
                <a:latin typeface="Calibri"/>
                <a:ea typeface="Calibri"/>
                <a:cs typeface="Calibri"/>
                <a:sym typeface="Calibri"/>
              </a:rPr>
              <a:t> </a:t>
            </a:r>
            <a:r>
              <a:rPr lang="en-US" sz="2300" b="1" dirty="0">
                <a:solidFill>
                  <a:schemeClr val="dk1"/>
                </a:solidFill>
                <a:latin typeface="Calibri"/>
                <a:ea typeface="Calibri"/>
                <a:cs typeface="Calibri"/>
                <a:sym typeface="Calibri"/>
              </a:rPr>
              <a:t>8,961 cases</a:t>
            </a:r>
            <a:r>
              <a:rPr lang="en-US" sz="2300" dirty="0">
                <a:solidFill>
                  <a:schemeClr val="dk1"/>
                </a:solidFill>
                <a:latin typeface="Calibri"/>
                <a:ea typeface="Calibri"/>
                <a:cs typeface="Calibri"/>
                <a:sym typeface="Calibri"/>
              </a:rPr>
              <a:t>, avg. age </a:t>
            </a:r>
            <a:r>
              <a:rPr lang="en-US" sz="2300" b="1" dirty="0">
                <a:solidFill>
                  <a:schemeClr val="dk1"/>
                </a:solidFill>
                <a:latin typeface="Calibri"/>
                <a:ea typeface="Calibri"/>
                <a:cs typeface="Calibri"/>
                <a:sym typeface="Calibri"/>
              </a:rPr>
              <a:t>52.66</a:t>
            </a:r>
            <a:r>
              <a:rPr lang="en-US" sz="2300" dirty="0">
                <a:solidFill>
                  <a:schemeClr val="dk1"/>
                </a:solidFill>
                <a:latin typeface="Calibri"/>
                <a:ea typeface="Calibri"/>
                <a:cs typeface="Calibri"/>
                <a:sym typeface="Calibri"/>
              </a:rPr>
              <a:t>, remains a major challenge.</a:t>
            </a:r>
            <a:endParaRPr sz="2300" dirty="0">
              <a:solidFill>
                <a:schemeClr val="dk1"/>
              </a:solidFill>
              <a:latin typeface="Calibri"/>
              <a:ea typeface="Calibri"/>
              <a:cs typeface="Calibri"/>
              <a:sym typeface="Calibri"/>
            </a:endParaRPr>
          </a:p>
          <a:p>
            <a:pPr marL="457200" lvl="0" indent="-374650" algn="l" rtl="0">
              <a:lnSpc>
                <a:spcPct val="115000"/>
              </a:lnSpc>
              <a:spcBef>
                <a:spcPts val="0"/>
              </a:spcBef>
              <a:spcAft>
                <a:spcPts val="0"/>
              </a:spcAft>
              <a:buClr>
                <a:schemeClr val="dk1"/>
              </a:buClr>
              <a:buSzPts val="2300"/>
              <a:buAutoNum type="arabicPeriod"/>
            </a:pPr>
            <a:r>
              <a:rPr lang="en-US" sz="2300" b="1" dirty="0">
                <a:solidFill>
                  <a:schemeClr val="dk1"/>
                </a:solidFill>
                <a:latin typeface="Calibri"/>
                <a:ea typeface="Calibri"/>
                <a:cs typeface="Calibri"/>
                <a:sym typeface="Calibri"/>
              </a:rPr>
              <a:t>Key Risk Factors:</a:t>
            </a:r>
            <a:r>
              <a:rPr lang="en-US" sz="2300" dirty="0">
                <a:solidFill>
                  <a:schemeClr val="dk1"/>
                </a:solidFill>
                <a:latin typeface="Calibri"/>
                <a:ea typeface="Calibri"/>
                <a:cs typeface="Calibri"/>
                <a:sym typeface="Calibri"/>
              </a:rPr>
              <a:t> </a:t>
            </a:r>
            <a:r>
              <a:rPr lang="en-US" sz="2300" b="1" dirty="0">
                <a:solidFill>
                  <a:schemeClr val="dk1"/>
                </a:solidFill>
                <a:latin typeface="Calibri"/>
                <a:ea typeface="Calibri"/>
                <a:cs typeface="Calibri"/>
                <a:sym typeface="Calibri"/>
              </a:rPr>
              <a:t>69.74%</a:t>
            </a:r>
            <a:r>
              <a:rPr lang="en-US" sz="2300" dirty="0">
                <a:solidFill>
                  <a:schemeClr val="dk1"/>
                </a:solidFill>
                <a:latin typeface="Calibri"/>
                <a:ea typeface="Calibri"/>
                <a:cs typeface="Calibri"/>
                <a:sym typeface="Calibri"/>
              </a:rPr>
              <a:t> cases from smoking, </a:t>
            </a:r>
            <a:r>
              <a:rPr lang="en-US" sz="2300" b="1" dirty="0">
                <a:solidFill>
                  <a:schemeClr val="dk1"/>
                </a:solidFill>
                <a:latin typeface="Calibri"/>
                <a:ea typeface="Calibri"/>
                <a:cs typeface="Calibri"/>
                <a:sym typeface="Calibri"/>
              </a:rPr>
              <a:t>75.09%</a:t>
            </a:r>
            <a:r>
              <a:rPr lang="en-US" sz="2300" dirty="0">
                <a:solidFill>
                  <a:schemeClr val="dk1"/>
                </a:solidFill>
                <a:latin typeface="Calibri"/>
                <a:ea typeface="Calibri"/>
                <a:cs typeface="Calibri"/>
                <a:sym typeface="Calibri"/>
              </a:rPr>
              <a:t> mortality in polluted areas.</a:t>
            </a:r>
            <a:endParaRPr sz="2300" dirty="0">
              <a:solidFill>
                <a:schemeClr val="dk1"/>
              </a:solidFill>
              <a:latin typeface="Calibri"/>
              <a:ea typeface="Calibri"/>
              <a:cs typeface="Calibri"/>
              <a:sym typeface="Calibri"/>
            </a:endParaRPr>
          </a:p>
          <a:p>
            <a:pPr marL="457200" lvl="0" indent="-374650" algn="l" rtl="0">
              <a:lnSpc>
                <a:spcPct val="115000"/>
              </a:lnSpc>
              <a:spcBef>
                <a:spcPts val="0"/>
              </a:spcBef>
              <a:spcAft>
                <a:spcPts val="0"/>
              </a:spcAft>
              <a:buClr>
                <a:schemeClr val="dk1"/>
              </a:buClr>
              <a:buSzPts val="2300"/>
              <a:buAutoNum type="arabicPeriod"/>
            </a:pPr>
            <a:r>
              <a:rPr lang="en-US" sz="2300" b="1" dirty="0">
                <a:solidFill>
                  <a:schemeClr val="dk1"/>
                </a:solidFill>
                <a:latin typeface="Calibri"/>
                <a:ea typeface="Calibri"/>
                <a:cs typeface="Calibri"/>
                <a:sym typeface="Calibri"/>
              </a:rPr>
              <a:t>Treatment Outcomes:</a:t>
            </a:r>
            <a:r>
              <a:rPr lang="en-US" sz="2300" dirty="0">
                <a:solidFill>
                  <a:schemeClr val="dk1"/>
                </a:solidFill>
                <a:latin typeface="Calibri"/>
                <a:ea typeface="Calibri"/>
                <a:cs typeface="Calibri"/>
                <a:sym typeface="Calibri"/>
              </a:rPr>
              <a:t> In every type stage cancer survival years in all the treatments remains around </a:t>
            </a:r>
            <a:r>
              <a:rPr lang="en-US" sz="2300" b="1" dirty="0">
                <a:solidFill>
                  <a:schemeClr val="dk1"/>
                </a:solidFill>
                <a:latin typeface="Calibri"/>
                <a:ea typeface="Calibri"/>
                <a:cs typeface="Calibri"/>
                <a:sym typeface="Calibri"/>
              </a:rPr>
              <a:t>5 years.</a:t>
            </a:r>
            <a:endParaRPr sz="2300" b="1" dirty="0">
              <a:solidFill>
                <a:schemeClr val="dk1"/>
              </a:solidFill>
              <a:latin typeface="Calibri"/>
              <a:ea typeface="Calibri"/>
              <a:cs typeface="Calibri"/>
              <a:sym typeface="Calibri"/>
            </a:endParaRPr>
          </a:p>
        </p:txBody>
      </p:sp>
      <p:grpSp>
        <p:nvGrpSpPr>
          <p:cNvPr id="308" name="Google Shape;308;p22"/>
          <p:cNvGrpSpPr/>
          <p:nvPr/>
        </p:nvGrpSpPr>
        <p:grpSpPr>
          <a:xfrm>
            <a:off x="533524" y="289263"/>
            <a:ext cx="2974047" cy="908940"/>
            <a:chOff x="0" y="-76200"/>
            <a:chExt cx="3965396" cy="1211920"/>
          </a:xfrm>
        </p:grpSpPr>
        <p:sp>
          <p:nvSpPr>
            <p:cNvPr id="309" name="Google Shape;309;p22"/>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310" name="Google Shape;310;p22"/>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311" name="Google Shape;311;p22"/>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312" name="Google Shape;312;p22"/>
          <p:cNvSpPr txBox="1"/>
          <p:nvPr/>
        </p:nvSpPr>
        <p:spPr>
          <a:xfrm>
            <a:off x="513750" y="4764925"/>
            <a:ext cx="17372100" cy="5064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500">
                <a:latin typeface="Calibri"/>
                <a:ea typeface="Calibri"/>
                <a:cs typeface="Calibri"/>
                <a:sym typeface="Calibri"/>
              </a:rPr>
              <a:t>Lung cancer poses a significant health burden, with smoking and environmental exposure as major risk factors. To improve patient outcomes and reduce mortality rates, businesses in healthcare, pharmaceuticals, and public health should focus on the following strategic initiatives:</a:t>
            </a:r>
            <a:endParaRPr sz="2500">
              <a:latin typeface="Calibri"/>
              <a:ea typeface="Calibri"/>
              <a:cs typeface="Calibri"/>
              <a:sym typeface="Calibri"/>
            </a:endParaRPr>
          </a:p>
          <a:p>
            <a:pPr marL="457200" lvl="0" indent="-368300" algn="l" rtl="0">
              <a:lnSpc>
                <a:spcPct val="100000"/>
              </a:lnSpc>
              <a:spcBef>
                <a:spcPts val="0"/>
              </a:spcBef>
              <a:spcAft>
                <a:spcPts val="0"/>
              </a:spcAft>
              <a:buClr>
                <a:schemeClr val="dk1"/>
              </a:buClr>
              <a:buSzPts val="2200"/>
              <a:buFont typeface="Calibri"/>
              <a:buChar char="➢"/>
            </a:pPr>
            <a:r>
              <a:rPr lang="en-US" sz="2200" b="1">
                <a:solidFill>
                  <a:schemeClr val="dk1"/>
                </a:solidFill>
                <a:latin typeface="Calibri"/>
                <a:ea typeface="Calibri"/>
                <a:cs typeface="Calibri"/>
                <a:sym typeface="Calibri"/>
              </a:rPr>
              <a:t>Prioritize Early Detection Initiatives</a:t>
            </a:r>
            <a:br>
              <a:rPr lang="en-US" sz="2200" b="1">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Invest in advanced diagnostic technologies, such as AI-driven tools and low-dose CT scans, to enhance early lung cancer detection, particularly in high-risk populations.</a:t>
            </a:r>
            <a:endParaRPr sz="2200">
              <a:solidFill>
                <a:schemeClr val="dk1"/>
              </a:solidFill>
              <a:latin typeface="Calibri"/>
              <a:ea typeface="Calibri"/>
              <a:cs typeface="Calibri"/>
              <a:sym typeface="Calibri"/>
            </a:endParaRPr>
          </a:p>
          <a:p>
            <a:pPr marL="457200" lvl="0" indent="-368300" algn="l" rtl="0">
              <a:lnSpc>
                <a:spcPct val="100000"/>
              </a:lnSpc>
              <a:spcBef>
                <a:spcPts val="0"/>
              </a:spcBef>
              <a:spcAft>
                <a:spcPts val="0"/>
              </a:spcAft>
              <a:buClr>
                <a:schemeClr val="dk1"/>
              </a:buClr>
              <a:buSzPts val="2200"/>
              <a:buFont typeface="Calibri"/>
              <a:buChar char="➢"/>
            </a:pPr>
            <a:r>
              <a:rPr lang="en-US" sz="2200" b="1">
                <a:solidFill>
                  <a:schemeClr val="dk1"/>
                </a:solidFill>
                <a:latin typeface="Calibri"/>
                <a:ea typeface="Calibri"/>
                <a:cs typeface="Calibri"/>
                <a:sym typeface="Calibri"/>
              </a:rPr>
              <a:t>Expand Smoking Cessation Programs</a:t>
            </a:r>
            <a:br>
              <a:rPr lang="en-US" sz="2200" b="1">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Launch awareness campaigns and provide support for smoking cessation through nicotine replacement therapies and digital interventions to reduce smoking-related lung cancer cases.</a:t>
            </a:r>
            <a:endParaRPr sz="2200">
              <a:solidFill>
                <a:schemeClr val="dk1"/>
              </a:solidFill>
              <a:latin typeface="Calibri"/>
              <a:ea typeface="Calibri"/>
              <a:cs typeface="Calibri"/>
              <a:sym typeface="Calibri"/>
            </a:endParaRPr>
          </a:p>
          <a:p>
            <a:pPr marL="457200" lvl="0" indent="-368300" algn="l" rtl="0">
              <a:lnSpc>
                <a:spcPct val="100000"/>
              </a:lnSpc>
              <a:spcBef>
                <a:spcPts val="0"/>
              </a:spcBef>
              <a:spcAft>
                <a:spcPts val="0"/>
              </a:spcAft>
              <a:buClr>
                <a:schemeClr val="dk1"/>
              </a:buClr>
              <a:buSzPts val="2200"/>
              <a:buFont typeface="Calibri"/>
              <a:buChar char="➢"/>
            </a:pPr>
            <a:r>
              <a:rPr lang="en-US" sz="2200" b="1">
                <a:solidFill>
                  <a:schemeClr val="dk1"/>
                </a:solidFill>
                <a:latin typeface="Calibri"/>
                <a:ea typeface="Calibri"/>
                <a:cs typeface="Calibri"/>
                <a:sym typeface="Calibri"/>
              </a:rPr>
              <a:t>Leverage Data for Personalized Treatment</a:t>
            </a:r>
            <a:br>
              <a:rPr lang="en-US" sz="2200" b="1">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Invest in AI and predictive analytics to develop personalized treatment plans and support precision medicine approaches for better outcomes in chemotherapy and immunotherapy.</a:t>
            </a:r>
            <a:endParaRPr sz="2200">
              <a:solidFill>
                <a:schemeClr val="dk1"/>
              </a:solidFill>
              <a:latin typeface="Calibri"/>
              <a:ea typeface="Calibri"/>
              <a:cs typeface="Calibri"/>
              <a:sym typeface="Calibri"/>
            </a:endParaRPr>
          </a:p>
          <a:p>
            <a:pPr marL="457200" lvl="0" indent="-368300" algn="l" rtl="0">
              <a:lnSpc>
                <a:spcPct val="100000"/>
              </a:lnSpc>
              <a:spcBef>
                <a:spcPts val="0"/>
              </a:spcBef>
              <a:spcAft>
                <a:spcPts val="0"/>
              </a:spcAft>
              <a:buClr>
                <a:schemeClr val="dk1"/>
              </a:buClr>
              <a:buSzPts val="2200"/>
              <a:buFont typeface="Calibri"/>
              <a:buChar char="➢"/>
            </a:pPr>
            <a:r>
              <a:rPr lang="en-US" sz="2200" b="1">
                <a:solidFill>
                  <a:schemeClr val="dk1"/>
                </a:solidFill>
                <a:latin typeface="Calibri"/>
                <a:ea typeface="Calibri"/>
                <a:cs typeface="Calibri"/>
                <a:sym typeface="Calibri"/>
              </a:rPr>
              <a:t>Promote Environmental Health &amp; Access to Treatment</a:t>
            </a:r>
            <a:br>
              <a:rPr lang="en-US" sz="2200" b="1">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Collaborate with policymakers to reduce air pollution and enhance access to surgical treatments, ensuring affordable care in underserved regions.</a:t>
            </a:r>
            <a:endParaRPr sz="3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4"/>
          <p:cNvGrpSpPr/>
          <p:nvPr/>
        </p:nvGrpSpPr>
        <p:grpSpPr>
          <a:xfrm>
            <a:off x="2702224" y="-6441776"/>
            <a:ext cx="12883530" cy="12883530"/>
            <a:chOff x="0" y="0"/>
            <a:chExt cx="812800" cy="812800"/>
          </a:xfrm>
        </p:grpSpPr>
        <p:sp>
          <p:nvSpPr>
            <p:cNvPr id="119" name="Google Shape;119;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008080"/>
                </a:gs>
                <a:gs pos="70000">
                  <a:srgbClr val="80C0C0"/>
                </a:gs>
                <a:gs pos="100000">
                  <a:schemeClr val="lt1"/>
                </a:gs>
              </a:gsLst>
              <a:path path="circle">
                <a:fillToRect l="50000" t="50000" r="50000" b="50000"/>
              </a:path>
              <a:tileRect/>
            </a:gradFill>
            <a:ln w="19050" cap="flat" cmpd="sng">
              <a:solidFill>
                <a:schemeClr val="lt1"/>
              </a:solidFill>
              <a:prstDash val="solid"/>
              <a:round/>
              <a:headEnd type="none" w="sm" len="sm"/>
              <a:tailEnd type="none" w="sm" len="sm"/>
            </a:ln>
            <a:effectLst>
              <a:outerShdw blurRad="57150" dist="19050" dir="5400000" algn="bl" rotWithShape="0">
                <a:srgbClr val="C1E6ED">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0" name="Google Shape;120;p14"/>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i="0" u="none" strike="noStrike" cap="none">
                <a:solidFill>
                  <a:schemeClr val="dk1"/>
                </a:solidFill>
                <a:latin typeface="Calibri"/>
                <a:ea typeface="Calibri"/>
                <a:cs typeface="Calibri"/>
                <a:sym typeface="Calibri"/>
              </a:endParaRPr>
            </a:p>
          </p:txBody>
        </p:sp>
      </p:grpSp>
      <p:sp>
        <p:nvSpPr>
          <p:cNvPr id="121" name="Google Shape;121;p14"/>
          <p:cNvSpPr/>
          <p:nvPr/>
        </p:nvSpPr>
        <p:spPr>
          <a:xfrm>
            <a:off x="3949019" y="-5010643"/>
            <a:ext cx="11069128" cy="11055291"/>
          </a:xfrm>
          <a:custGeom>
            <a:avLst/>
            <a:gdLst/>
            <a:ahLst/>
            <a:cxnLst/>
            <a:rect l="l" t="t" r="r" b="b"/>
            <a:pathLst>
              <a:path w="11069128" h="11055291" extrusionOk="0">
                <a:moveTo>
                  <a:pt x="0" y="0"/>
                </a:moveTo>
                <a:lnTo>
                  <a:pt x="11069128" y="0"/>
                </a:lnTo>
                <a:lnTo>
                  <a:pt x="11069128" y="11055291"/>
                </a:lnTo>
                <a:lnTo>
                  <a:pt x="0" y="11055291"/>
                </a:lnTo>
                <a:lnTo>
                  <a:pt x="0" y="0"/>
                </a:lnTo>
                <a:close/>
              </a:path>
            </a:pathLst>
          </a:custGeom>
          <a:blipFill rotWithShape="1">
            <a:blip r:embed="rId3">
              <a:alphaModFix/>
            </a:blip>
            <a:stretch>
              <a:fillRect/>
            </a:stretch>
          </a:blipFill>
          <a:ln>
            <a:noFill/>
          </a:ln>
        </p:spPr>
      </p:sp>
      <p:sp>
        <p:nvSpPr>
          <p:cNvPr id="122" name="Google Shape;122;p14"/>
          <p:cNvSpPr/>
          <p:nvPr/>
        </p:nvSpPr>
        <p:spPr>
          <a:xfrm>
            <a:off x="3840090" y="-4916331"/>
            <a:ext cx="10906108" cy="10906108"/>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flat" cmpd="sng">
            <a:solidFill>
              <a:srgbClr val="008080"/>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nvGrpSpPr>
          <p:cNvPr id="123" name="Google Shape;123;p14"/>
          <p:cNvGrpSpPr/>
          <p:nvPr/>
        </p:nvGrpSpPr>
        <p:grpSpPr>
          <a:xfrm>
            <a:off x="17491799" y="8420924"/>
            <a:ext cx="951769" cy="837376"/>
            <a:chOff x="0" y="-38100"/>
            <a:chExt cx="967140" cy="850900"/>
          </a:xfrm>
        </p:grpSpPr>
        <p:sp>
          <p:nvSpPr>
            <p:cNvPr id="124" name="Google Shape;124;p14"/>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p:nvPr/>
          </p:nvSpPr>
          <p:spPr>
            <a:xfrm>
              <a:off x="0" y="-38100"/>
              <a:ext cx="96714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6" name="Google Shape;126;p14"/>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i="0" u="none" strike="noStrike" cap="none">
                <a:solidFill>
                  <a:srgbClr val="FFFFFF"/>
                </a:solidFill>
                <a:latin typeface="Poppins"/>
                <a:ea typeface="Poppins"/>
                <a:cs typeface="Poppins"/>
                <a:sym typeface="Poppins"/>
              </a:rPr>
              <a:t>0</a:t>
            </a:r>
            <a:r>
              <a:rPr lang="en-US" sz="1469" b="1">
                <a:solidFill>
                  <a:srgbClr val="FFFFFF"/>
                </a:solidFill>
                <a:latin typeface="Poppins"/>
                <a:ea typeface="Poppins"/>
                <a:cs typeface="Poppins"/>
                <a:sym typeface="Poppins"/>
              </a:rPr>
              <a:t>2</a:t>
            </a:r>
            <a:endParaRPr/>
          </a:p>
        </p:txBody>
      </p:sp>
      <p:sp>
        <p:nvSpPr>
          <p:cNvPr id="127" name="Google Shape;127;p14"/>
          <p:cNvSpPr txBox="1"/>
          <p:nvPr/>
        </p:nvSpPr>
        <p:spPr>
          <a:xfrm>
            <a:off x="7517980" y="6354838"/>
            <a:ext cx="3826885" cy="1263016"/>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399" b="0" i="0" u="none" strike="noStrike" cap="none">
                <a:solidFill>
                  <a:srgbClr val="FFFFFF"/>
                </a:solidFill>
                <a:latin typeface="Poppins"/>
                <a:ea typeface="Poppins"/>
                <a:cs typeface="Poppins"/>
                <a:sym typeface="Poppins"/>
              </a:rPr>
              <a:t>Normalize or standardize relevant fields (e.g., age, blood counts).</a:t>
            </a:r>
            <a:endParaRPr/>
          </a:p>
        </p:txBody>
      </p:sp>
      <p:grpSp>
        <p:nvGrpSpPr>
          <p:cNvPr id="128" name="Google Shape;128;p14"/>
          <p:cNvGrpSpPr/>
          <p:nvPr/>
        </p:nvGrpSpPr>
        <p:grpSpPr>
          <a:xfrm>
            <a:off x="533524" y="289263"/>
            <a:ext cx="2974069" cy="908940"/>
            <a:chOff x="0" y="-76200"/>
            <a:chExt cx="3965425" cy="1211920"/>
          </a:xfrm>
        </p:grpSpPr>
        <p:sp>
          <p:nvSpPr>
            <p:cNvPr id="129" name="Google Shape;129;p14"/>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4">
                <a:alphaModFix/>
              </a:blip>
              <a:stretch>
                <a:fillRect/>
              </a:stretch>
            </a:blipFill>
            <a:ln>
              <a:noFill/>
            </a:ln>
          </p:spPr>
        </p:sp>
        <p:sp>
          <p:nvSpPr>
            <p:cNvPr id="130" name="Google Shape;130;p14"/>
            <p:cNvSpPr txBox="1"/>
            <p:nvPr/>
          </p:nvSpPr>
          <p:spPr>
            <a:xfrm>
              <a:off x="1057796" y="-76200"/>
              <a:ext cx="2907629" cy="759251"/>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131" name="Google Shape;131;p14"/>
            <p:cNvSpPr txBox="1"/>
            <p:nvPr/>
          </p:nvSpPr>
          <p:spPr>
            <a:xfrm>
              <a:off x="1378270" y="574923"/>
              <a:ext cx="2283113" cy="298283"/>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132" name="Google Shape;132;p14"/>
          <p:cNvSpPr txBox="1"/>
          <p:nvPr/>
        </p:nvSpPr>
        <p:spPr>
          <a:xfrm>
            <a:off x="4017600" y="539575"/>
            <a:ext cx="10405200" cy="51948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500" b="1">
                <a:solidFill>
                  <a:schemeClr val="dk1"/>
                </a:solidFill>
                <a:latin typeface="Calibri"/>
                <a:ea typeface="Calibri"/>
                <a:cs typeface="Calibri"/>
                <a:sym typeface="Calibri"/>
              </a:rPr>
              <a:t>Business Problem/Goal of the Analysis</a:t>
            </a:r>
            <a:endParaRPr sz="3500" b="1">
              <a:solidFill>
                <a:schemeClr val="dk1"/>
              </a:solidFill>
              <a:latin typeface="Calibri"/>
              <a:ea typeface="Calibri"/>
              <a:cs typeface="Calibri"/>
              <a:sym typeface="Calibri"/>
            </a:endParaRPr>
          </a:p>
          <a:p>
            <a:pPr marL="0" lvl="0" indent="0" algn="ctr" rtl="0">
              <a:lnSpc>
                <a:spcPct val="150000"/>
              </a:lnSpc>
              <a:spcBef>
                <a:spcPts val="0"/>
              </a:spcBef>
              <a:spcAft>
                <a:spcPts val="0"/>
              </a:spcAft>
              <a:buNone/>
            </a:pPr>
            <a:r>
              <a:rPr lang="en-US" sz="2100">
                <a:solidFill>
                  <a:schemeClr val="dk1"/>
                </a:solidFill>
                <a:latin typeface="Calibri"/>
                <a:ea typeface="Calibri"/>
                <a:cs typeface="Calibri"/>
                <a:sym typeface="Calibri"/>
              </a:rPr>
              <a:t>The goal of the analysis is to utilize the Lung Cancer Prediction Dataset to predict the likelihood of lung cancer in individuals based on demographic, medical, lifestyle, genetic, and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environmental factors. The analysis aims to assist in identifying high-risk individuals,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providing early detection insights, and informing personalized treatment strategies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for lung cancer. The primary objective is to develop a predictive model that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can accurately identify potential lung cancer patients, assess survival</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 rates, and support healthcare providers in making data-driven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decisions for patient care and treatment </a:t>
            </a:r>
            <a:endParaRPr sz="2100">
              <a:solidFill>
                <a:schemeClr val="dk1"/>
              </a:solidFill>
              <a:latin typeface="Calibri"/>
              <a:ea typeface="Calibri"/>
              <a:cs typeface="Calibri"/>
              <a:sym typeface="Calibri"/>
            </a:endParaRPr>
          </a:p>
          <a:p>
            <a:pPr marL="0" lvl="0" indent="457200" algn="ctr" rtl="0">
              <a:lnSpc>
                <a:spcPct val="150000"/>
              </a:lnSpc>
              <a:spcBef>
                <a:spcPts val="0"/>
              </a:spcBef>
              <a:spcAft>
                <a:spcPts val="0"/>
              </a:spcAft>
              <a:buNone/>
            </a:pPr>
            <a:r>
              <a:rPr lang="en-US" sz="2100">
                <a:solidFill>
                  <a:schemeClr val="dk1"/>
                </a:solidFill>
                <a:latin typeface="Calibri"/>
                <a:ea typeface="Calibri"/>
                <a:cs typeface="Calibri"/>
                <a:sym typeface="Calibri"/>
              </a:rPr>
              <a:t>planning.</a:t>
            </a:r>
            <a:endParaRPr>
              <a:solidFill>
                <a:schemeClr val="dk1"/>
              </a:solidFill>
            </a:endParaRPr>
          </a:p>
        </p:txBody>
      </p:sp>
      <p:sp>
        <p:nvSpPr>
          <p:cNvPr id="133" name="Google Shape;133;p14"/>
          <p:cNvSpPr txBox="1"/>
          <p:nvPr/>
        </p:nvSpPr>
        <p:spPr>
          <a:xfrm>
            <a:off x="1423675" y="6594150"/>
            <a:ext cx="9907800" cy="2770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Predict Lung Cancer Diagnosis: </a:t>
            </a:r>
            <a:r>
              <a:rPr lang="en-US" sz="2400">
                <a:solidFill>
                  <a:schemeClr val="dk1"/>
                </a:solidFill>
                <a:latin typeface="Calibri"/>
                <a:ea typeface="Calibri"/>
                <a:cs typeface="Calibri"/>
                <a:sym typeface="Calibri"/>
              </a:rPr>
              <a:t>Build a model to predict lung cancer diagnosis.</a:t>
            </a:r>
            <a:endParaRPr sz="2400">
              <a:solidFill>
                <a:schemeClr val="dk1"/>
              </a:solidFill>
              <a:latin typeface="Calibri"/>
              <a:ea typeface="Calibri"/>
              <a:cs typeface="Calibri"/>
              <a:sym typeface="Calibri"/>
            </a:endParaRPr>
          </a:p>
          <a:p>
            <a:pPr marL="457200" lvl="0" indent="0" algn="l" rtl="0">
              <a:lnSpc>
                <a:spcPct val="150000"/>
              </a:lnSpc>
              <a:spcBef>
                <a:spcPts val="0"/>
              </a:spcBef>
              <a:spcAft>
                <a:spcPts val="0"/>
              </a:spcAft>
              <a:buNone/>
            </a:pPr>
            <a:endParaRPr sz="2400"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Survival Analysis:</a:t>
            </a:r>
            <a:r>
              <a:rPr lang="en-US" sz="2400">
                <a:solidFill>
                  <a:schemeClr val="dk1"/>
                </a:solidFill>
                <a:latin typeface="Calibri"/>
                <a:ea typeface="Calibri"/>
                <a:cs typeface="Calibri"/>
                <a:sym typeface="Calibri"/>
              </a:rPr>
              <a:t> Assess risk factors affecting lung cancer survival rates.</a:t>
            </a:r>
            <a:endParaRPr sz="2400">
              <a:solidFill>
                <a:schemeClr val="dk1"/>
              </a:solidFill>
              <a:latin typeface="Calibri"/>
              <a:ea typeface="Calibri"/>
              <a:cs typeface="Calibri"/>
              <a:sym typeface="Calibri"/>
            </a:endParaRPr>
          </a:p>
          <a:p>
            <a:pPr marL="457200" lvl="0" indent="0" algn="l" rtl="0">
              <a:lnSpc>
                <a:spcPct val="150000"/>
              </a:lnSpc>
              <a:spcBef>
                <a:spcPts val="0"/>
              </a:spcBef>
              <a:spcAft>
                <a:spcPts val="0"/>
              </a:spcAft>
              <a:buNone/>
            </a:pPr>
            <a:endParaRPr sz="2400"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Mortality Risk Prediction: </a:t>
            </a:r>
            <a:r>
              <a:rPr lang="en-US" sz="2400">
                <a:solidFill>
                  <a:schemeClr val="dk1"/>
                </a:solidFill>
                <a:latin typeface="Calibri"/>
                <a:ea typeface="Calibri"/>
                <a:cs typeface="Calibri"/>
                <a:sym typeface="Calibri"/>
              </a:rPr>
              <a:t>Predict mortality rates for lung cancer patients.</a:t>
            </a:r>
            <a:endParaRPr sz="2400">
              <a:solidFill>
                <a:schemeClr val="dk1"/>
              </a:solidFill>
              <a:latin typeface="Calibri"/>
              <a:ea typeface="Calibri"/>
              <a:cs typeface="Calibri"/>
              <a:sym typeface="Calibri"/>
            </a:endParaRPr>
          </a:p>
        </p:txBody>
      </p:sp>
      <p:sp>
        <p:nvSpPr>
          <p:cNvPr id="134" name="Google Shape;134;p14"/>
          <p:cNvSpPr txBox="1"/>
          <p:nvPr/>
        </p:nvSpPr>
        <p:spPr>
          <a:xfrm>
            <a:off x="2034450" y="7137725"/>
            <a:ext cx="14260200" cy="2770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Feature Importance Identification: </a:t>
            </a:r>
            <a:r>
              <a:rPr lang="en-US" sz="2400">
                <a:solidFill>
                  <a:schemeClr val="dk1"/>
                </a:solidFill>
                <a:latin typeface="Calibri"/>
                <a:ea typeface="Calibri"/>
                <a:cs typeface="Calibri"/>
                <a:sym typeface="Calibri"/>
              </a:rPr>
              <a:t>Identify key factors influencing lung cancer diagnosis and prognosis.</a:t>
            </a:r>
            <a:endParaRPr sz="24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endParaRPr sz="2400"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Early Detection Strategy: </a:t>
            </a:r>
            <a:r>
              <a:rPr lang="en-US" sz="2400">
                <a:solidFill>
                  <a:schemeClr val="dk1"/>
                </a:solidFill>
                <a:latin typeface="Calibri"/>
                <a:ea typeface="Calibri"/>
                <a:cs typeface="Calibri"/>
                <a:sym typeface="Calibri"/>
              </a:rPr>
              <a:t>Develop strategies for early detection of lung cancer.</a:t>
            </a:r>
            <a:endParaRPr sz="2400">
              <a:solidFill>
                <a:schemeClr val="dk1"/>
              </a:solidFill>
              <a:latin typeface="Calibri"/>
              <a:ea typeface="Calibri"/>
              <a:cs typeface="Calibri"/>
              <a:sym typeface="Calibri"/>
            </a:endParaRPr>
          </a:p>
          <a:p>
            <a:pPr marL="0" lvl="0" indent="457200" algn="l" rtl="0">
              <a:lnSpc>
                <a:spcPct val="150000"/>
              </a:lnSpc>
              <a:spcBef>
                <a:spcPts val="0"/>
              </a:spcBef>
              <a:spcAft>
                <a:spcPts val="0"/>
              </a:spcAft>
              <a:buNone/>
            </a:pPr>
            <a:endParaRPr sz="2400" b="1">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Treatment Recommendations: </a:t>
            </a:r>
            <a:r>
              <a:rPr lang="en-US" sz="2400">
                <a:solidFill>
                  <a:schemeClr val="dk1"/>
                </a:solidFill>
                <a:latin typeface="Calibri"/>
                <a:ea typeface="Calibri"/>
                <a:cs typeface="Calibri"/>
                <a:sym typeface="Calibri"/>
              </a:rPr>
              <a:t>Recommend treatments based on patient risk factors and cancer stage.</a:t>
            </a:r>
            <a:endParaRPr sz="2400">
              <a:solidFill>
                <a:schemeClr val="dk1"/>
              </a:solidFill>
              <a:latin typeface="Calibri"/>
              <a:ea typeface="Calibri"/>
              <a:cs typeface="Calibri"/>
              <a:sym typeface="Calibri"/>
            </a:endParaRPr>
          </a:p>
        </p:txBody>
      </p:sp>
      <p:sp>
        <p:nvSpPr>
          <p:cNvPr id="135" name="Google Shape;135;p14"/>
          <p:cNvSpPr/>
          <p:nvPr/>
        </p:nvSpPr>
        <p:spPr>
          <a:xfrm>
            <a:off x="317575" y="6740475"/>
            <a:ext cx="11061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dirty="0">
                <a:latin typeface="Calibri"/>
                <a:ea typeface="Calibri"/>
                <a:cs typeface="Calibri"/>
                <a:sym typeface="Calibri"/>
              </a:rPr>
              <a:t>1	</a:t>
            </a:r>
            <a:endParaRPr sz="2100" dirty="0">
              <a:latin typeface="Calibri"/>
              <a:ea typeface="Calibri"/>
              <a:cs typeface="Calibri"/>
              <a:sym typeface="Calibri"/>
            </a:endParaRPr>
          </a:p>
        </p:txBody>
      </p:sp>
      <p:sp>
        <p:nvSpPr>
          <p:cNvPr id="136" name="Google Shape;136;p14"/>
          <p:cNvSpPr/>
          <p:nvPr/>
        </p:nvSpPr>
        <p:spPr>
          <a:xfrm>
            <a:off x="317575" y="7306850"/>
            <a:ext cx="17169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latin typeface="Calibri"/>
                <a:ea typeface="Calibri"/>
                <a:cs typeface="Calibri"/>
                <a:sym typeface="Calibri"/>
              </a:rPr>
              <a:t>2		</a:t>
            </a:r>
            <a:endParaRPr sz="2100">
              <a:latin typeface="Calibri"/>
              <a:ea typeface="Calibri"/>
              <a:cs typeface="Calibri"/>
              <a:sym typeface="Calibri"/>
            </a:endParaRPr>
          </a:p>
        </p:txBody>
      </p:sp>
      <p:sp>
        <p:nvSpPr>
          <p:cNvPr id="137" name="Google Shape;137;p14"/>
          <p:cNvSpPr/>
          <p:nvPr/>
        </p:nvSpPr>
        <p:spPr>
          <a:xfrm>
            <a:off x="317575" y="7840150"/>
            <a:ext cx="11061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latin typeface="Calibri"/>
                <a:ea typeface="Calibri"/>
                <a:cs typeface="Calibri"/>
                <a:sym typeface="Calibri"/>
              </a:rPr>
              <a:t>3</a:t>
            </a:r>
            <a:endParaRPr sz="2100">
              <a:latin typeface="Calibri"/>
              <a:ea typeface="Calibri"/>
              <a:cs typeface="Calibri"/>
              <a:sym typeface="Calibri"/>
            </a:endParaRPr>
          </a:p>
        </p:txBody>
      </p:sp>
      <p:sp>
        <p:nvSpPr>
          <p:cNvPr id="138" name="Google Shape;138;p14"/>
          <p:cNvSpPr/>
          <p:nvPr/>
        </p:nvSpPr>
        <p:spPr>
          <a:xfrm>
            <a:off x="317575" y="8380150"/>
            <a:ext cx="17169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latin typeface="Calibri"/>
                <a:ea typeface="Calibri"/>
                <a:cs typeface="Calibri"/>
                <a:sym typeface="Calibri"/>
              </a:rPr>
              <a:t>4</a:t>
            </a:r>
            <a:endParaRPr sz="2100">
              <a:latin typeface="Calibri"/>
              <a:ea typeface="Calibri"/>
              <a:cs typeface="Calibri"/>
              <a:sym typeface="Calibri"/>
            </a:endParaRPr>
          </a:p>
        </p:txBody>
      </p:sp>
      <p:sp>
        <p:nvSpPr>
          <p:cNvPr id="139" name="Google Shape;139;p14"/>
          <p:cNvSpPr/>
          <p:nvPr/>
        </p:nvSpPr>
        <p:spPr>
          <a:xfrm>
            <a:off x="317575" y="8920138"/>
            <a:ext cx="11061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latin typeface="Calibri"/>
                <a:ea typeface="Calibri"/>
                <a:cs typeface="Calibri"/>
                <a:sym typeface="Calibri"/>
              </a:rPr>
              <a:t>5</a:t>
            </a:r>
            <a:endParaRPr sz="2100">
              <a:latin typeface="Calibri"/>
              <a:ea typeface="Calibri"/>
              <a:cs typeface="Calibri"/>
              <a:sym typeface="Calibri"/>
            </a:endParaRPr>
          </a:p>
        </p:txBody>
      </p:sp>
      <p:sp>
        <p:nvSpPr>
          <p:cNvPr id="140" name="Google Shape;140;p14"/>
          <p:cNvSpPr/>
          <p:nvPr/>
        </p:nvSpPr>
        <p:spPr>
          <a:xfrm>
            <a:off x="317575" y="9486513"/>
            <a:ext cx="1716900" cy="359400"/>
          </a:xfrm>
          <a:prstGeom prst="chevron">
            <a:avLst>
              <a:gd name="adj" fmla="val 50000"/>
            </a:avLst>
          </a:prstGeom>
          <a:solidFill>
            <a:srgbClr val="C1E6ED"/>
          </a:solidFill>
          <a:ln w="19050" cap="flat" cmpd="sng">
            <a:solidFill>
              <a:srgbClr val="037E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100">
                <a:latin typeface="Calibri"/>
                <a:ea typeface="Calibri"/>
                <a:cs typeface="Calibri"/>
                <a:sym typeface="Calibri"/>
              </a:rPr>
              <a:t>6</a:t>
            </a:r>
            <a:endParaRPr sz="2100">
              <a:latin typeface="Calibri"/>
              <a:ea typeface="Calibri"/>
              <a:cs typeface="Calibri"/>
              <a:sym typeface="Calibri"/>
            </a:endParaRPr>
          </a:p>
        </p:txBody>
      </p:sp>
      <p:sp>
        <p:nvSpPr>
          <p:cNvPr id="141" name="Google Shape;141;p14"/>
          <p:cNvSpPr txBox="1"/>
          <p:nvPr/>
        </p:nvSpPr>
        <p:spPr>
          <a:xfrm>
            <a:off x="165500" y="5810200"/>
            <a:ext cx="5185500" cy="723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500" b="1">
                <a:solidFill>
                  <a:schemeClr val="dk1"/>
                </a:solidFill>
                <a:latin typeface="Calibri"/>
                <a:ea typeface="Calibri"/>
                <a:cs typeface="Calibri"/>
                <a:sym typeface="Calibri"/>
              </a:rPr>
              <a:t>Objectives of the Project:</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pSp>
        <p:nvGrpSpPr>
          <p:cNvPr id="146" name="Google Shape;146;p15"/>
          <p:cNvGrpSpPr/>
          <p:nvPr/>
        </p:nvGrpSpPr>
        <p:grpSpPr>
          <a:xfrm>
            <a:off x="17491799" y="8420924"/>
            <a:ext cx="951769" cy="837376"/>
            <a:chOff x="0" y="-38100"/>
            <a:chExt cx="967140" cy="850900"/>
          </a:xfrm>
        </p:grpSpPr>
        <p:sp>
          <p:nvSpPr>
            <p:cNvPr id="147" name="Google Shape;147;p15"/>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txBox="1"/>
            <p:nvPr/>
          </p:nvSpPr>
          <p:spPr>
            <a:xfrm>
              <a:off x="0" y="-38100"/>
              <a:ext cx="96714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9" name="Google Shape;149;p15"/>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a:solidFill>
                  <a:srgbClr val="FFFFFF"/>
                </a:solidFill>
                <a:latin typeface="Poppins"/>
                <a:ea typeface="Poppins"/>
                <a:cs typeface="Poppins"/>
                <a:sym typeface="Poppins"/>
              </a:rPr>
              <a:t>03</a:t>
            </a:r>
            <a:endParaRPr/>
          </a:p>
        </p:txBody>
      </p:sp>
      <p:grpSp>
        <p:nvGrpSpPr>
          <p:cNvPr id="150" name="Google Shape;150;p15"/>
          <p:cNvGrpSpPr/>
          <p:nvPr/>
        </p:nvGrpSpPr>
        <p:grpSpPr>
          <a:xfrm>
            <a:off x="533524" y="289263"/>
            <a:ext cx="2974069" cy="908940"/>
            <a:chOff x="0" y="-76200"/>
            <a:chExt cx="3965425" cy="1211920"/>
          </a:xfrm>
        </p:grpSpPr>
        <p:sp>
          <p:nvSpPr>
            <p:cNvPr id="151" name="Google Shape;151;p15"/>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152" name="Google Shape;152;p15"/>
            <p:cNvSpPr txBox="1"/>
            <p:nvPr/>
          </p:nvSpPr>
          <p:spPr>
            <a:xfrm>
              <a:off x="1057796" y="-76200"/>
              <a:ext cx="2907629" cy="759251"/>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153" name="Google Shape;153;p15"/>
            <p:cNvSpPr txBox="1"/>
            <p:nvPr/>
          </p:nvSpPr>
          <p:spPr>
            <a:xfrm>
              <a:off x="1378270" y="574923"/>
              <a:ext cx="2283113" cy="298283"/>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154" name="Google Shape;154;p15"/>
          <p:cNvSpPr txBox="1"/>
          <p:nvPr/>
        </p:nvSpPr>
        <p:spPr>
          <a:xfrm>
            <a:off x="533525" y="1390475"/>
            <a:ext cx="4278300" cy="548700"/>
          </a:xfrm>
          <a:prstGeom prst="rect">
            <a:avLst/>
          </a:prstGeom>
          <a:noFill/>
          <a:ln>
            <a:noFill/>
          </a:ln>
        </p:spPr>
        <p:txBody>
          <a:bodyPr spcFirstLastPara="1" wrap="square" lIns="0" tIns="0" rIns="0" bIns="0" anchor="t" anchorCtr="0">
            <a:spAutoFit/>
          </a:bodyPr>
          <a:lstStyle/>
          <a:p>
            <a:pPr marL="0" marR="0" lvl="0" indent="0" algn="l" rtl="0">
              <a:lnSpc>
                <a:spcPct val="139982"/>
              </a:lnSpc>
              <a:spcBef>
                <a:spcPts val="0"/>
              </a:spcBef>
              <a:spcAft>
                <a:spcPts val="0"/>
              </a:spcAft>
              <a:buNone/>
            </a:pPr>
            <a:r>
              <a:rPr lang="en-US" sz="3564" b="1">
                <a:latin typeface="Calibri"/>
                <a:ea typeface="Calibri"/>
                <a:cs typeface="Calibri"/>
                <a:sym typeface="Calibri"/>
              </a:rPr>
              <a:t>Data Description</a:t>
            </a:r>
            <a:endParaRPr sz="1600">
              <a:latin typeface="Calibri"/>
              <a:ea typeface="Calibri"/>
              <a:cs typeface="Calibri"/>
              <a:sym typeface="Calibri"/>
            </a:endParaRPr>
          </a:p>
        </p:txBody>
      </p:sp>
      <p:sp>
        <p:nvSpPr>
          <p:cNvPr id="155" name="Google Shape;155;p15"/>
          <p:cNvSpPr txBox="1"/>
          <p:nvPr/>
        </p:nvSpPr>
        <p:spPr>
          <a:xfrm>
            <a:off x="533525" y="7486475"/>
            <a:ext cx="8564400" cy="548700"/>
          </a:xfrm>
          <a:prstGeom prst="rect">
            <a:avLst/>
          </a:prstGeom>
          <a:noFill/>
          <a:ln>
            <a:noFill/>
          </a:ln>
        </p:spPr>
        <p:txBody>
          <a:bodyPr spcFirstLastPara="1" wrap="square" lIns="0" tIns="0" rIns="0" bIns="0" anchor="t" anchorCtr="0">
            <a:spAutoFit/>
          </a:bodyPr>
          <a:lstStyle/>
          <a:p>
            <a:pPr marL="0" marR="0" lvl="0" indent="0" algn="l" rtl="0">
              <a:lnSpc>
                <a:spcPct val="139982"/>
              </a:lnSpc>
              <a:spcBef>
                <a:spcPts val="0"/>
              </a:spcBef>
              <a:spcAft>
                <a:spcPts val="0"/>
              </a:spcAft>
              <a:buNone/>
            </a:pPr>
            <a:r>
              <a:rPr lang="en-US" sz="3564" b="1">
                <a:latin typeface="Calibri"/>
                <a:ea typeface="Calibri"/>
                <a:cs typeface="Calibri"/>
                <a:sym typeface="Calibri"/>
              </a:rPr>
              <a:t>Data Cleaning / Preprocessing</a:t>
            </a:r>
            <a:endParaRPr sz="1600">
              <a:latin typeface="Calibri"/>
              <a:ea typeface="Calibri"/>
              <a:cs typeface="Calibri"/>
              <a:sym typeface="Calibri"/>
            </a:endParaRPr>
          </a:p>
        </p:txBody>
      </p:sp>
      <p:sp>
        <p:nvSpPr>
          <p:cNvPr id="156" name="Google Shape;156;p15"/>
          <p:cNvSpPr txBox="1"/>
          <p:nvPr/>
        </p:nvSpPr>
        <p:spPr>
          <a:xfrm>
            <a:off x="533525" y="2164750"/>
            <a:ext cx="9642900" cy="4847481"/>
          </a:xfrm>
          <a:prstGeom prst="rect">
            <a:avLst/>
          </a:prstGeom>
          <a:noFill/>
          <a:ln>
            <a:noFill/>
          </a:ln>
        </p:spPr>
        <p:txBody>
          <a:bodyPr spcFirstLastPara="1" wrap="square" lIns="0" tIns="0" rIns="0" bIns="0" anchor="t" anchorCtr="0">
            <a:spAutoFit/>
          </a:bodyPr>
          <a:lstStyle/>
          <a:p>
            <a:pPr marL="457200" marR="0" lvl="0" indent="-361950" algn="l" rtl="0">
              <a:lnSpc>
                <a:spcPct val="150000"/>
              </a:lnSpc>
              <a:spcBef>
                <a:spcPts val="0"/>
              </a:spcBef>
              <a:spcAft>
                <a:spcPts val="0"/>
              </a:spcAft>
              <a:buSzPts val="2100"/>
              <a:buChar char="➢"/>
            </a:pPr>
            <a:r>
              <a:rPr lang="en-US" sz="2100" dirty="0">
                <a:latin typeface="Calibri"/>
                <a:ea typeface="Calibri"/>
                <a:cs typeface="Calibri"/>
                <a:sym typeface="Calibri"/>
              </a:rPr>
              <a:t>There are </a:t>
            </a:r>
            <a:r>
              <a:rPr lang="en-US" sz="2100" b="1" dirty="0">
                <a:latin typeface="Calibri"/>
                <a:ea typeface="Calibri"/>
                <a:cs typeface="Calibri"/>
                <a:sym typeface="Calibri"/>
              </a:rPr>
              <a:t>220632 </a:t>
            </a:r>
            <a:r>
              <a:rPr lang="en-US" sz="2100" dirty="0">
                <a:latin typeface="Calibri"/>
                <a:ea typeface="Calibri"/>
                <a:cs typeface="Calibri"/>
                <a:sym typeface="Calibri"/>
              </a:rPr>
              <a:t>Rows and </a:t>
            </a:r>
            <a:r>
              <a:rPr lang="en-US" sz="2100" b="1" dirty="0">
                <a:latin typeface="Calibri"/>
                <a:ea typeface="Calibri"/>
                <a:cs typeface="Calibri"/>
                <a:sym typeface="Calibri"/>
              </a:rPr>
              <a:t>24 </a:t>
            </a:r>
            <a:r>
              <a:rPr lang="en-US" sz="2100" dirty="0">
                <a:latin typeface="Calibri"/>
                <a:ea typeface="Calibri"/>
                <a:cs typeface="Calibri"/>
                <a:sym typeface="Calibri"/>
              </a:rPr>
              <a:t>Columns.</a:t>
            </a:r>
            <a:endParaRPr sz="2100" dirty="0">
              <a:latin typeface="Calibri"/>
              <a:ea typeface="Calibri"/>
              <a:cs typeface="Calibri"/>
              <a:sym typeface="Calibri"/>
            </a:endParaRPr>
          </a:p>
          <a:p>
            <a:pPr marL="457200" marR="0" lvl="0" indent="-361950" algn="l" rtl="0">
              <a:lnSpc>
                <a:spcPct val="150000"/>
              </a:lnSpc>
              <a:spcBef>
                <a:spcPts val="0"/>
              </a:spcBef>
              <a:spcAft>
                <a:spcPts val="0"/>
              </a:spcAft>
              <a:buSzPts val="2100"/>
              <a:buChar char="➢"/>
            </a:pPr>
            <a:r>
              <a:rPr lang="en-US" sz="2100" b="1" dirty="0">
                <a:latin typeface="Calibri"/>
                <a:ea typeface="Calibri"/>
                <a:cs typeface="Calibri"/>
                <a:sym typeface="Calibri"/>
              </a:rPr>
              <a:t>Columns </a:t>
            </a:r>
            <a:r>
              <a:rPr lang="en-US" sz="2100" dirty="0">
                <a:latin typeface="Calibri"/>
                <a:ea typeface="Calibri"/>
                <a:cs typeface="Calibri"/>
                <a:sym typeface="Calibri"/>
              </a:rPr>
              <a:t>: 'ID', 'Country', '</a:t>
            </a:r>
            <a:r>
              <a:rPr lang="en-US" sz="2100" dirty="0" err="1">
                <a:latin typeface="Calibri"/>
                <a:ea typeface="Calibri"/>
                <a:cs typeface="Calibri"/>
                <a:sym typeface="Calibri"/>
              </a:rPr>
              <a:t>Population_Size</a:t>
            </a:r>
            <a:r>
              <a:rPr lang="en-US" sz="2100" dirty="0">
                <a:latin typeface="Calibri"/>
                <a:ea typeface="Calibri"/>
                <a:cs typeface="Calibri"/>
                <a:sym typeface="Calibri"/>
              </a:rPr>
              <a:t>', 'Age', 'Gender', 'Smoker',</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a:t>
            </a:r>
            <a:r>
              <a:rPr lang="en-US" sz="2100" dirty="0" err="1">
                <a:latin typeface="Calibri"/>
                <a:ea typeface="Calibri"/>
                <a:cs typeface="Calibri"/>
                <a:sym typeface="Calibri"/>
              </a:rPr>
              <a:t>Years_of_Smoking</a:t>
            </a:r>
            <a:r>
              <a:rPr lang="en-US" sz="2100" dirty="0">
                <a:latin typeface="Calibri"/>
                <a:ea typeface="Calibri"/>
                <a:cs typeface="Calibri"/>
                <a:sym typeface="Calibri"/>
              </a:rPr>
              <a:t>', 'Cigarettes_per_Day','</a:t>
            </a:r>
            <a:r>
              <a:rPr lang="en-US" sz="2100" dirty="0" err="1">
                <a:latin typeface="Calibri"/>
                <a:ea typeface="Calibri"/>
                <a:cs typeface="Calibri"/>
                <a:sym typeface="Calibri"/>
              </a:rPr>
              <a:t>Passive_Smoker</a:t>
            </a:r>
            <a:r>
              <a:rPr lang="en-US" sz="2100" dirty="0">
                <a:latin typeface="Calibri"/>
                <a:ea typeface="Calibri"/>
                <a:cs typeface="Calibri"/>
                <a:sym typeface="Calibri"/>
              </a:rPr>
              <a:t>',</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a:t>
            </a:r>
            <a:r>
              <a:rPr lang="en-US" sz="2100" dirty="0" err="1">
                <a:latin typeface="Calibri"/>
                <a:ea typeface="Calibri"/>
                <a:cs typeface="Calibri"/>
                <a:sym typeface="Calibri"/>
              </a:rPr>
              <a:t>Family_History</a:t>
            </a:r>
            <a:r>
              <a:rPr lang="en-US" sz="2100" dirty="0">
                <a:latin typeface="Calibri"/>
                <a:ea typeface="Calibri"/>
                <a:cs typeface="Calibri"/>
                <a:sym typeface="Calibri"/>
              </a:rPr>
              <a:t>', 'Lung_Cancer_Diagnosis',‘</a:t>
            </a:r>
            <a:r>
              <a:rPr lang="en-US" sz="2100" dirty="0" err="1">
                <a:latin typeface="Calibri"/>
                <a:ea typeface="Calibri"/>
                <a:cs typeface="Calibri"/>
                <a:sym typeface="Calibri"/>
              </a:rPr>
              <a:t>Cancer_Stage</a:t>
            </a:r>
            <a:r>
              <a:rPr lang="en-US" sz="2100" dirty="0">
                <a:latin typeface="Calibri"/>
                <a:ea typeface="Calibri"/>
                <a:cs typeface="Calibri"/>
                <a:sym typeface="Calibri"/>
              </a:rPr>
              <a:t>',</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'Survival_Years','Adenocarcinoma_Type','Air_Pollution_Exposure',</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a:t>
            </a:r>
            <a:r>
              <a:rPr lang="en-US" sz="2100" dirty="0" err="1">
                <a:latin typeface="Calibri"/>
                <a:ea typeface="Calibri"/>
                <a:cs typeface="Calibri"/>
                <a:sym typeface="Calibri"/>
              </a:rPr>
              <a:t>Occupational_Exposure</a:t>
            </a:r>
            <a:r>
              <a:rPr lang="en-US" sz="2100" dirty="0">
                <a:latin typeface="Calibri"/>
                <a:ea typeface="Calibri"/>
                <a:cs typeface="Calibri"/>
                <a:sym typeface="Calibri"/>
              </a:rPr>
              <a:t>', '</a:t>
            </a:r>
            <a:r>
              <a:rPr lang="en-US" sz="2100" dirty="0" err="1">
                <a:latin typeface="Calibri"/>
                <a:ea typeface="Calibri"/>
                <a:cs typeface="Calibri"/>
                <a:sym typeface="Calibri"/>
              </a:rPr>
              <a:t>Indoor_Pollution</a:t>
            </a:r>
            <a:r>
              <a:rPr lang="en-US" sz="2100" dirty="0">
                <a:latin typeface="Calibri"/>
                <a:ea typeface="Calibri"/>
                <a:cs typeface="Calibri"/>
                <a:sym typeface="Calibri"/>
              </a:rPr>
              <a:t>', '</a:t>
            </a:r>
            <a:r>
              <a:rPr lang="en-US" sz="2100" dirty="0" err="1">
                <a:latin typeface="Calibri"/>
                <a:ea typeface="Calibri"/>
                <a:cs typeface="Calibri"/>
                <a:sym typeface="Calibri"/>
              </a:rPr>
              <a:t>Healthcare_Access</a:t>
            </a:r>
            <a:r>
              <a:rPr lang="en-US" sz="2100" dirty="0">
                <a:latin typeface="Calibri"/>
                <a:ea typeface="Calibri"/>
                <a:cs typeface="Calibri"/>
                <a:sym typeface="Calibri"/>
              </a:rPr>
              <a:t>',</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'Early_Detection','</a:t>
            </a:r>
            <a:r>
              <a:rPr lang="en-US" sz="2100" dirty="0" err="1">
                <a:latin typeface="Calibri"/>
                <a:ea typeface="Calibri"/>
                <a:cs typeface="Calibri"/>
                <a:sym typeface="Calibri"/>
              </a:rPr>
              <a:t>Treatment_Type</a:t>
            </a:r>
            <a:r>
              <a:rPr lang="en-US" sz="2100" dirty="0">
                <a:latin typeface="Calibri"/>
                <a:ea typeface="Calibri"/>
                <a:cs typeface="Calibri"/>
                <a:sym typeface="Calibri"/>
              </a:rPr>
              <a:t>', '</a:t>
            </a:r>
            <a:r>
              <a:rPr lang="en-US" sz="2100" dirty="0" err="1">
                <a:latin typeface="Calibri"/>
                <a:ea typeface="Calibri"/>
                <a:cs typeface="Calibri"/>
                <a:sym typeface="Calibri"/>
              </a:rPr>
              <a:t>Developed_or_Developing</a:t>
            </a:r>
            <a:r>
              <a:rPr lang="en-US" sz="2100" dirty="0">
                <a:latin typeface="Calibri"/>
                <a:ea typeface="Calibri"/>
                <a:cs typeface="Calibri"/>
                <a:sym typeface="Calibri"/>
              </a:rPr>
              <a:t>',</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a:t>
            </a:r>
            <a:r>
              <a:rPr lang="en-US" sz="2100" dirty="0" err="1">
                <a:latin typeface="Calibri"/>
                <a:ea typeface="Calibri"/>
                <a:cs typeface="Calibri"/>
                <a:sym typeface="Calibri"/>
              </a:rPr>
              <a:t>Annual_Lung_Cancer_Deaths</a:t>
            </a:r>
            <a:r>
              <a:rPr lang="en-US" sz="2100" dirty="0">
                <a:latin typeface="Calibri"/>
                <a:ea typeface="Calibri"/>
                <a:cs typeface="Calibri"/>
                <a:sym typeface="Calibri"/>
              </a:rPr>
              <a:t>', '</a:t>
            </a:r>
            <a:r>
              <a:rPr lang="en-US" sz="2100" dirty="0" err="1">
                <a:latin typeface="Calibri"/>
                <a:ea typeface="Calibri"/>
                <a:cs typeface="Calibri"/>
                <a:sym typeface="Calibri"/>
              </a:rPr>
              <a:t>Lung_Cancer_Prevalence_Rate</a:t>
            </a:r>
            <a:r>
              <a:rPr lang="en-US" sz="2100" dirty="0">
                <a:latin typeface="Calibri"/>
                <a:ea typeface="Calibri"/>
                <a:cs typeface="Calibri"/>
                <a:sym typeface="Calibri"/>
              </a:rPr>
              <a:t>',</a:t>
            </a:r>
            <a:endParaRPr sz="2100" dirty="0">
              <a:latin typeface="Calibri"/>
              <a:ea typeface="Calibri"/>
              <a:cs typeface="Calibri"/>
              <a:sym typeface="Calibri"/>
            </a:endParaRPr>
          </a:p>
          <a:p>
            <a:pPr marL="914400" marR="0" lvl="0" indent="457200" algn="l" rtl="0">
              <a:lnSpc>
                <a:spcPct val="150000"/>
              </a:lnSpc>
              <a:spcBef>
                <a:spcPts val="0"/>
              </a:spcBef>
              <a:spcAft>
                <a:spcPts val="0"/>
              </a:spcAft>
              <a:buNone/>
            </a:pPr>
            <a:r>
              <a:rPr lang="en-US" sz="2100" dirty="0">
                <a:latin typeface="Calibri"/>
                <a:ea typeface="Calibri"/>
                <a:cs typeface="Calibri"/>
                <a:sym typeface="Calibri"/>
              </a:rPr>
              <a:t>'</a:t>
            </a:r>
            <a:r>
              <a:rPr lang="en-US" sz="2100" dirty="0" err="1">
                <a:latin typeface="Calibri"/>
                <a:ea typeface="Calibri"/>
                <a:cs typeface="Calibri"/>
                <a:sym typeface="Calibri"/>
              </a:rPr>
              <a:t>Mortality_Rate</a:t>
            </a:r>
            <a:r>
              <a:rPr lang="en-US" sz="2100" dirty="0">
                <a:latin typeface="Calibri"/>
                <a:ea typeface="Calibri"/>
                <a:cs typeface="Calibri"/>
                <a:sym typeface="Calibri"/>
              </a:rPr>
              <a:t>'</a:t>
            </a:r>
            <a:endParaRPr sz="2100" dirty="0">
              <a:latin typeface="Calibri"/>
              <a:ea typeface="Calibri"/>
              <a:cs typeface="Calibri"/>
              <a:sym typeface="Calibri"/>
            </a:endParaRPr>
          </a:p>
          <a:p>
            <a:pPr marL="457200" marR="0" lvl="0" indent="-361950" algn="l" rtl="0">
              <a:lnSpc>
                <a:spcPct val="150000"/>
              </a:lnSpc>
              <a:spcBef>
                <a:spcPts val="0"/>
              </a:spcBef>
              <a:spcAft>
                <a:spcPts val="0"/>
              </a:spcAft>
              <a:buSzPts val="2100"/>
              <a:buChar char="➢"/>
            </a:pPr>
            <a:r>
              <a:rPr lang="en-US" sz="2100" b="1" dirty="0">
                <a:latin typeface="Calibri"/>
                <a:ea typeface="Calibri"/>
                <a:cs typeface="Calibri"/>
                <a:sym typeface="Calibri"/>
              </a:rPr>
              <a:t>Data Types </a:t>
            </a:r>
            <a:r>
              <a:rPr lang="en-US" sz="2100" dirty="0">
                <a:latin typeface="Calibri"/>
                <a:ea typeface="Calibri"/>
                <a:cs typeface="Calibri"/>
                <a:sym typeface="Calibri"/>
              </a:rPr>
              <a:t>: String → 15, Integer → 7 , Float → 2</a:t>
            </a:r>
            <a:endParaRPr sz="2100" dirty="0">
              <a:latin typeface="Calibri"/>
              <a:ea typeface="Calibri"/>
              <a:cs typeface="Calibri"/>
              <a:sym typeface="Calibri"/>
            </a:endParaRPr>
          </a:p>
        </p:txBody>
      </p:sp>
      <p:sp>
        <p:nvSpPr>
          <p:cNvPr id="157" name="Google Shape;157;p15"/>
          <p:cNvSpPr txBox="1"/>
          <p:nvPr/>
        </p:nvSpPr>
        <p:spPr>
          <a:xfrm>
            <a:off x="533525" y="8117450"/>
            <a:ext cx="12988800" cy="1477500"/>
          </a:xfrm>
          <a:prstGeom prst="rect">
            <a:avLst/>
          </a:prstGeom>
          <a:noFill/>
          <a:ln>
            <a:noFill/>
          </a:ln>
        </p:spPr>
        <p:txBody>
          <a:bodyPr spcFirstLastPara="1" wrap="square" lIns="91425" tIns="91425" rIns="91425" bIns="91425" anchor="t" anchorCtr="0">
            <a:spAutoFit/>
          </a:bodyPr>
          <a:lstStyle/>
          <a:p>
            <a:pPr marL="457200" lvl="0" indent="-361950" algn="l" rtl="0">
              <a:lnSpc>
                <a:spcPct val="150000"/>
              </a:lnSpc>
              <a:spcBef>
                <a:spcPts val="0"/>
              </a:spcBef>
              <a:spcAft>
                <a:spcPts val="0"/>
              </a:spcAft>
              <a:buClr>
                <a:schemeClr val="dk1"/>
              </a:buClr>
              <a:buSzPts val="2100"/>
              <a:buChar char="➢"/>
            </a:pPr>
            <a:r>
              <a:rPr lang="en-US" sz="2100">
                <a:solidFill>
                  <a:schemeClr val="dk1"/>
                </a:solidFill>
                <a:latin typeface="Calibri"/>
                <a:ea typeface="Calibri"/>
                <a:cs typeface="Calibri"/>
                <a:sym typeface="Calibri"/>
              </a:rPr>
              <a:t> </a:t>
            </a:r>
            <a:r>
              <a:rPr lang="en-US" sz="2100" b="1">
                <a:solidFill>
                  <a:schemeClr val="dk1"/>
                </a:solidFill>
                <a:latin typeface="Calibri"/>
                <a:ea typeface="Calibri"/>
                <a:cs typeface="Calibri"/>
                <a:sym typeface="Calibri"/>
              </a:rPr>
              <a:t>2 </a:t>
            </a:r>
            <a:r>
              <a:rPr lang="en-US" sz="2100">
                <a:solidFill>
                  <a:schemeClr val="dk1"/>
                </a:solidFill>
                <a:latin typeface="Calibri"/>
                <a:ea typeface="Calibri"/>
                <a:cs typeface="Calibri"/>
                <a:sym typeface="Calibri"/>
              </a:rPr>
              <a:t>Columns has Missing Values → Cancer_Stage : 211671, Treatment_Type : 213968</a:t>
            </a:r>
            <a:endParaRPr sz="2100">
              <a:solidFill>
                <a:schemeClr val="dk1"/>
              </a:solidFill>
              <a:latin typeface="Calibri"/>
              <a:ea typeface="Calibri"/>
              <a:cs typeface="Calibri"/>
              <a:sym typeface="Calibri"/>
            </a:endParaRPr>
          </a:p>
          <a:p>
            <a:pPr marL="457200" lvl="0" indent="-361950" algn="l" rtl="0">
              <a:lnSpc>
                <a:spcPct val="150000"/>
              </a:lnSpc>
              <a:spcBef>
                <a:spcPts val="0"/>
              </a:spcBef>
              <a:spcAft>
                <a:spcPts val="0"/>
              </a:spcAft>
              <a:buClr>
                <a:schemeClr val="dk1"/>
              </a:buClr>
              <a:buSzPts val="2100"/>
              <a:buChar char="➢"/>
            </a:pPr>
            <a:r>
              <a:rPr lang="en-US" sz="2100" b="1">
                <a:solidFill>
                  <a:schemeClr val="dk1"/>
                </a:solidFill>
                <a:latin typeface="Calibri"/>
                <a:ea typeface="Calibri"/>
                <a:cs typeface="Calibri"/>
                <a:sym typeface="Calibri"/>
              </a:rPr>
              <a:t>Preprocessing </a:t>
            </a:r>
            <a:r>
              <a:rPr lang="en-US" sz="2100">
                <a:solidFill>
                  <a:schemeClr val="dk1"/>
                </a:solidFill>
                <a:latin typeface="Calibri"/>
                <a:ea typeface="Calibri"/>
                <a:cs typeface="Calibri"/>
                <a:sym typeface="Calibri"/>
              </a:rPr>
              <a:t>→ Fill Missing values in </a:t>
            </a:r>
            <a:r>
              <a:rPr lang="en-US" sz="2100" i="1" u="sng">
                <a:solidFill>
                  <a:schemeClr val="dk1"/>
                </a:solidFill>
                <a:latin typeface="Calibri"/>
                <a:ea typeface="Calibri"/>
                <a:cs typeface="Calibri"/>
                <a:sym typeface="Calibri"/>
              </a:rPr>
              <a:t>Cancer_Stage</a:t>
            </a:r>
            <a:r>
              <a:rPr lang="en-US" sz="2100" i="1">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with ‘Stage 0’ and for </a:t>
            </a:r>
            <a:r>
              <a:rPr lang="en-US" sz="2100" i="1" u="sng">
                <a:solidFill>
                  <a:schemeClr val="dk1"/>
                </a:solidFill>
                <a:latin typeface="Calibri"/>
                <a:ea typeface="Calibri"/>
                <a:cs typeface="Calibri"/>
                <a:sym typeface="Calibri"/>
              </a:rPr>
              <a:t>Treatment_Type</a:t>
            </a:r>
            <a:r>
              <a:rPr lang="en-US" sz="2100" i="1">
                <a:solidFill>
                  <a:schemeClr val="dk1"/>
                </a:solidFill>
                <a:latin typeface="Calibri"/>
                <a:ea typeface="Calibri"/>
                <a:cs typeface="Calibri"/>
                <a:sym typeface="Calibri"/>
              </a:rPr>
              <a:t> </a:t>
            </a:r>
            <a:r>
              <a:rPr lang="en-US" sz="2100">
                <a:solidFill>
                  <a:schemeClr val="dk1"/>
                </a:solidFill>
                <a:latin typeface="Calibri"/>
                <a:ea typeface="Calibri"/>
                <a:cs typeface="Calibri"/>
                <a:sym typeface="Calibri"/>
              </a:rPr>
              <a:t>with ‘NaN’</a:t>
            </a:r>
            <a:endParaRPr sz="2100">
              <a:solidFill>
                <a:schemeClr val="dk1"/>
              </a:solidFill>
              <a:latin typeface="Calibri"/>
              <a:ea typeface="Calibri"/>
              <a:cs typeface="Calibri"/>
              <a:sym typeface="Calibri"/>
            </a:endParaRPr>
          </a:p>
          <a:p>
            <a:pPr marL="457200" lvl="0" indent="-361950" algn="l" rtl="0">
              <a:lnSpc>
                <a:spcPct val="150000"/>
              </a:lnSpc>
              <a:spcBef>
                <a:spcPts val="0"/>
              </a:spcBef>
              <a:spcAft>
                <a:spcPts val="0"/>
              </a:spcAft>
              <a:buClr>
                <a:schemeClr val="dk1"/>
              </a:buClr>
              <a:buSzPts val="2100"/>
              <a:buChar char="➢"/>
            </a:pPr>
            <a:r>
              <a:rPr lang="en-US" sz="2100" b="1">
                <a:solidFill>
                  <a:schemeClr val="dk1"/>
                </a:solidFill>
                <a:latin typeface="Calibri"/>
                <a:ea typeface="Calibri"/>
                <a:cs typeface="Calibri"/>
                <a:sym typeface="Calibri"/>
              </a:rPr>
              <a:t>Duplicated Values</a:t>
            </a:r>
            <a:r>
              <a:rPr lang="en-US" sz="2100">
                <a:solidFill>
                  <a:schemeClr val="dk1"/>
                </a:solidFill>
                <a:latin typeface="Calibri"/>
                <a:ea typeface="Calibri"/>
                <a:cs typeface="Calibri"/>
                <a:sym typeface="Calibri"/>
              </a:rPr>
              <a:t> → None</a:t>
            </a:r>
            <a:endParaRPr sz="2100">
              <a:solidFill>
                <a:schemeClr val="dk1"/>
              </a:solidFill>
              <a:latin typeface="Calibri"/>
              <a:ea typeface="Calibri"/>
              <a:cs typeface="Calibri"/>
              <a:sym typeface="Calibri"/>
            </a:endParaRPr>
          </a:p>
        </p:txBody>
      </p:sp>
      <p:graphicFrame>
        <p:nvGraphicFramePr>
          <p:cNvPr id="158" name="Google Shape;158;p15"/>
          <p:cNvGraphicFramePr/>
          <p:nvPr/>
        </p:nvGraphicFramePr>
        <p:xfrm>
          <a:off x="9592600" y="1390475"/>
          <a:ext cx="8439975" cy="5799455"/>
        </p:xfrm>
        <a:graphic>
          <a:graphicData uri="http://schemas.openxmlformats.org/drawingml/2006/table">
            <a:tbl>
              <a:tblPr>
                <a:noFill/>
                <a:tableStyleId>{25DA3FBB-407F-43E9-BBD6-1370B1051D0E}</a:tableStyleId>
              </a:tblPr>
              <a:tblGrid>
                <a:gridCol w="2793925">
                  <a:extLst>
                    <a:ext uri="{9D8B030D-6E8A-4147-A177-3AD203B41FA5}">
                      <a16:colId xmlns:a16="http://schemas.microsoft.com/office/drawing/2014/main" val="20000"/>
                    </a:ext>
                  </a:extLst>
                </a:gridCol>
                <a:gridCol w="832800">
                  <a:extLst>
                    <a:ext uri="{9D8B030D-6E8A-4147-A177-3AD203B41FA5}">
                      <a16:colId xmlns:a16="http://schemas.microsoft.com/office/drawing/2014/main" val="20001"/>
                    </a:ext>
                  </a:extLst>
                </a:gridCol>
                <a:gridCol w="869750">
                  <a:extLst>
                    <a:ext uri="{9D8B030D-6E8A-4147-A177-3AD203B41FA5}">
                      <a16:colId xmlns:a16="http://schemas.microsoft.com/office/drawing/2014/main" val="20002"/>
                    </a:ext>
                  </a:extLst>
                </a:gridCol>
                <a:gridCol w="731425">
                  <a:extLst>
                    <a:ext uri="{9D8B030D-6E8A-4147-A177-3AD203B41FA5}">
                      <a16:colId xmlns:a16="http://schemas.microsoft.com/office/drawing/2014/main" val="20003"/>
                    </a:ext>
                  </a:extLst>
                </a:gridCol>
                <a:gridCol w="718150">
                  <a:extLst>
                    <a:ext uri="{9D8B030D-6E8A-4147-A177-3AD203B41FA5}">
                      <a16:colId xmlns:a16="http://schemas.microsoft.com/office/drawing/2014/main" val="20004"/>
                    </a:ext>
                  </a:extLst>
                </a:gridCol>
                <a:gridCol w="801050">
                  <a:extLst>
                    <a:ext uri="{9D8B030D-6E8A-4147-A177-3AD203B41FA5}">
                      <a16:colId xmlns:a16="http://schemas.microsoft.com/office/drawing/2014/main" val="20005"/>
                    </a:ext>
                  </a:extLst>
                </a:gridCol>
                <a:gridCol w="866075">
                  <a:extLst>
                    <a:ext uri="{9D8B030D-6E8A-4147-A177-3AD203B41FA5}">
                      <a16:colId xmlns:a16="http://schemas.microsoft.com/office/drawing/2014/main" val="20006"/>
                    </a:ext>
                  </a:extLst>
                </a:gridCol>
                <a:gridCol w="826800">
                  <a:extLst>
                    <a:ext uri="{9D8B030D-6E8A-4147-A177-3AD203B41FA5}">
                      <a16:colId xmlns:a16="http://schemas.microsoft.com/office/drawing/2014/main" val="20007"/>
                    </a:ext>
                  </a:extLst>
                </a:gridCol>
              </a:tblGrid>
              <a:tr h="606250">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Column</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mean</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sd</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p0</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p25</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p50</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p75</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tc>
                  <a:txBody>
                    <a:bodyPr/>
                    <a:lstStyle/>
                    <a:p>
                      <a:pPr marL="0" lvl="0" indent="0" algn="ctr" rtl="0">
                        <a:lnSpc>
                          <a:spcPct val="115000"/>
                        </a:lnSpc>
                        <a:spcBef>
                          <a:spcPts val="0"/>
                        </a:spcBef>
                        <a:spcAft>
                          <a:spcPts val="0"/>
                        </a:spcAft>
                        <a:buNone/>
                      </a:pPr>
                      <a:r>
                        <a:rPr lang="en-US" sz="1700" b="1">
                          <a:latin typeface="Calibri"/>
                          <a:ea typeface="Calibri"/>
                          <a:cs typeface="Calibri"/>
                          <a:sym typeface="Calibri"/>
                        </a:rPr>
                        <a:t>p100</a:t>
                      </a:r>
                      <a:endParaRPr sz="1700" b="1">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98825">
                <a:tc>
                  <a:txBody>
                    <a:bodyPr/>
                    <a:lstStyle/>
                    <a:p>
                      <a:pPr marL="0" lvl="0" indent="0" algn="ctr" rtl="0">
                        <a:spcBef>
                          <a:spcPts val="0"/>
                        </a:spcBef>
                        <a:spcAft>
                          <a:spcPts val="0"/>
                        </a:spcAft>
                        <a:buNone/>
                      </a:pPr>
                      <a:r>
                        <a:rPr lang="en-US" sz="1600">
                          <a:latin typeface="Calibri"/>
                          <a:ea typeface="Calibri"/>
                          <a:cs typeface="Calibri"/>
                          <a:sym typeface="Calibri"/>
                        </a:rPr>
                        <a:t>ID</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110300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63690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55160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110300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165500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220600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Population_Size</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229.8</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349.2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54</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83</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113</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206</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1400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Age</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52.52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19.08</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36</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53</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69</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85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Years_of_Smoking</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8.175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12.38</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40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Cigarettes_per_Day</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7.008</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9.802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14</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30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Survival_Years</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0.2235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1.231</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54125">
                <a:tc>
                  <a:txBody>
                    <a:bodyPr/>
                    <a:lstStyle/>
                    <a:p>
                      <a:pPr marL="0" lvl="0" indent="0" algn="ctr" rtl="0">
                        <a:spcBef>
                          <a:spcPts val="0"/>
                        </a:spcBef>
                        <a:spcAft>
                          <a:spcPts val="0"/>
                        </a:spcAft>
                        <a:buNone/>
                      </a:pPr>
                      <a:r>
                        <a:rPr lang="en-US" sz="1600">
                          <a:latin typeface="Calibri"/>
                          <a:ea typeface="Calibri"/>
                          <a:cs typeface="Calibri"/>
                          <a:sym typeface="Calibri"/>
                        </a:rPr>
                        <a:t>Annual_Lung_Cancer_Deaths</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63930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130700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10000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23000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30000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45000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690000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Lung_Cancer_Prevalence_Rate</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1.502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0.578</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2.5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52650">
                <a:tc>
                  <a:txBody>
                    <a:bodyPr/>
                    <a:lstStyle/>
                    <a:p>
                      <a:pPr marL="0" lvl="0" indent="0" algn="ctr" rtl="0">
                        <a:spcBef>
                          <a:spcPts val="0"/>
                        </a:spcBef>
                        <a:spcAft>
                          <a:spcPts val="0"/>
                        </a:spcAft>
                        <a:buNone/>
                      </a:pPr>
                      <a:r>
                        <a:rPr lang="en-US" sz="1600">
                          <a:latin typeface="Calibri"/>
                          <a:ea typeface="Calibri"/>
                          <a:cs typeface="Calibri"/>
                          <a:sym typeface="Calibri"/>
                        </a:rPr>
                        <a:t>Mortality_Rate</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3.05</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14.92</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600">
                          <a:latin typeface="Calibri"/>
                          <a:ea typeface="Calibri"/>
                          <a:cs typeface="Calibri"/>
                          <a:sym typeface="Calibri"/>
                        </a:rPr>
                        <a:t>90</a:t>
                      </a:r>
                      <a:endParaRPr sz="1600">
                        <a:latin typeface="Calibri"/>
                        <a:ea typeface="Calibri"/>
                        <a:cs typeface="Calibri"/>
                        <a:sym typeface="Calibri"/>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cxnSp>
        <p:nvCxnSpPr>
          <p:cNvPr id="159" name="Google Shape;159;p15"/>
          <p:cNvCxnSpPr/>
          <p:nvPr/>
        </p:nvCxnSpPr>
        <p:spPr>
          <a:xfrm>
            <a:off x="3899100" y="1700675"/>
            <a:ext cx="5599800" cy="13800"/>
          </a:xfrm>
          <a:prstGeom prst="straightConnector1">
            <a:avLst/>
          </a:prstGeom>
          <a:noFill/>
          <a:ln w="28575" cap="flat" cmpd="sng">
            <a:solidFill>
              <a:schemeClr val="dk1"/>
            </a:solidFill>
            <a:prstDash val="solid"/>
            <a:round/>
            <a:headEnd type="none" w="med" len="med"/>
            <a:tailEnd type="triangle" w="med" len="med"/>
          </a:ln>
        </p:spPr>
      </p:cxnSp>
      <p:sp>
        <p:nvSpPr>
          <p:cNvPr id="160" name="Google Shape;160;p15"/>
          <p:cNvSpPr txBox="1"/>
          <p:nvPr/>
        </p:nvSpPr>
        <p:spPr>
          <a:xfrm>
            <a:off x="4460225" y="1198200"/>
            <a:ext cx="4416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a:solidFill>
                  <a:schemeClr val="dk1"/>
                </a:solidFill>
                <a:latin typeface="Calibri"/>
                <a:ea typeface="Calibri"/>
                <a:cs typeface="Calibri"/>
                <a:sym typeface="Calibri"/>
              </a:rPr>
              <a:t>Statistical Analysis </a:t>
            </a:r>
            <a:r>
              <a:rPr lang="en-US" sz="2300">
                <a:solidFill>
                  <a:schemeClr val="dk1"/>
                </a:solidFill>
                <a:latin typeface="Calibri"/>
                <a:ea typeface="Calibri"/>
                <a:cs typeface="Calibri"/>
                <a:sym typeface="Calibri"/>
              </a:rPr>
              <a:t>&lt; Excel &gt;</a:t>
            </a:r>
            <a:endParaRPr sz="2300">
              <a:solidFill>
                <a:schemeClr val="dk1"/>
              </a:solidFill>
              <a:latin typeface="Calibri"/>
              <a:ea typeface="Calibri"/>
              <a:cs typeface="Calibri"/>
              <a:sym typeface="Calibri"/>
            </a:endParaRPr>
          </a:p>
        </p:txBody>
      </p:sp>
      <p:sp>
        <p:nvSpPr>
          <p:cNvPr id="161" name="Google Shape;161;p15"/>
          <p:cNvSpPr txBox="1"/>
          <p:nvPr/>
        </p:nvSpPr>
        <p:spPr>
          <a:xfrm>
            <a:off x="14023075" y="802275"/>
            <a:ext cx="4009500" cy="52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US" sz="2200" i="1">
                <a:solidFill>
                  <a:srgbClr val="434343"/>
                </a:solidFill>
                <a:latin typeface="Calibri"/>
                <a:ea typeface="Calibri"/>
                <a:cs typeface="Calibri"/>
                <a:sym typeface="Calibri"/>
              </a:rPr>
              <a:t>except STRING TYPES</a:t>
            </a:r>
            <a:endParaRPr sz="2200" i="1">
              <a:solidFill>
                <a:srgbClr val="43434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16"/>
          <p:cNvGrpSpPr/>
          <p:nvPr/>
        </p:nvGrpSpPr>
        <p:grpSpPr>
          <a:xfrm>
            <a:off x="17491799" y="8420924"/>
            <a:ext cx="951822" cy="837371"/>
            <a:chOff x="0" y="-38100"/>
            <a:chExt cx="967200" cy="850900"/>
          </a:xfrm>
        </p:grpSpPr>
        <p:sp>
          <p:nvSpPr>
            <p:cNvPr id="167" name="Google Shape;167;p16"/>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9" name="Google Shape;169;p16"/>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i="0" u="none" strike="noStrike" cap="none">
                <a:solidFill>
                  <a:srgbClr val="FFFFFF"/>
                </a:solidFill>
                <a:latin typeface="Poppins"/>
                <a:ea typeface="Poppins"/>
                <a:cs typeface="Poppins"/>
                <a:sym typeface="Poppins"/>
              </a:rPr>
              <a:t>0</a:t>
            </a:r>
            <a:r>
              <a:rPr lang="en-US" sz="1469" b="1">
                <a:solidFill>
                  <a:srgbClr val="FFFFFF"/>
                </a:solidFill>
                <a:latin typeface="Poppins"/>
                <a:ea typeface="Poppins"/>
                <a:cs typeface="Poppins"/>
                <a:sym typeface="Poppins"/>
              </a:rPr>
              <a:t>4</a:t>
            </a:r>
            <a:endParaRPr/>
          </a:p>
        </p:txBody>
      </p:sp>
      <p:grpSp>
        <p:nvGrpSpPr>
          <p:cNvPr id="170" name="Google Shape;170;p16"/>
          <p:cNvGrpSpPr/>
          <p:nvPr/>
        </p:nvGrpSpPr>
        <p:grpSpPr>
          <a:xfrm>
            <a:off x="533524" y="289263"/>
            <a:ext cx="2974047" cy="908940"/>
            <a:chOff x="0" y="-76200"/>
            <a:chExt cx="3965396" cy="1211920"/>
          </a:xfrm>
        </p:grpSpPr>
        <p:sp>
          <p:nvSpPr>
            <p:cNvPr id="171" name="Google Shape;171;p16"/>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172" name="Google Shape;172;p16"/>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173" name="Google Shape;173;p16"/>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174" name="Google Shape;174;p16"/>
          <p:cNvSpPr txBox="1"/>
          <p:nvPr/>
        </p:nvSpPr>
        <p:spPr>
          <a:xfrm>
            <a:off x="138250" y="1322625"/>
            <a:ext cx="9374400" cy="8250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latin typeface="Calibri"/>
                <a:ea typeface="Calibri"/>
                <a:cs typeface="Calibri"/>
                <a:sym typeface="Calibri"/>
              </a:rPr>
              <a:t>-- 1. Retrieve all records for individuals diagnosed with lung cancer.</a:t>
            </a:r>
            <a:endParaRPr sz="2000" b="1">
              <a:latin typeface="Calibri"/>
              <a:ea typeface="Calibri"/>
              <a:cs typeface="Calibri"/>
              <a:sym typeface="Calibri"/>
            </a:endParaRPr>
          </a:p>
          <a:p>
            <a:pPr marL="0" lvl="0" indent="0" algn="l" rtl="0">
              <a:lnSpc>
                <a:spcPct val="150000"/>
              </a:lnSpc>
              <a:spcBef>
                <a:spcPts val="0"/>
              </a:spcBef>
              <a:spcAft>
                <a:spcPts val="0"/>
              </a:spcAft>
              <a:buNone/>
            </a:pPr>
            <a:r>
              <a:rPr lang="en-US" sz="2000">
                <a:latin typeface="Calibri"/>
                <a:ea typeface="Calibri"/>
                <a:cs typeface="Calibri"/>
                <a:sym typeface="Calibri"/>
              </a:rPr>
              <a:t>→ </a:t>
            </a:r>
            <a:r>
              <a:rPr lang="en-US" sz="1800">
                <a:latin typeface="Calibri"/>
                <a:ea typeface="Calibri"/>
                <a:cs typeface="Calibri"/>
                <a:sym typeface="Calibri"/>
              </a:rPr>
              <a:t>SELECT * FROM lung_cancer_data WHERE Lung_Cancer_Diagnosis = 'Yes';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-- 2. Count the number of smokers and non-smokers.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Smoker, COUNT(*) FROM lung_cancer_data GROUP BY Smoker;</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-- 3. List all unique cancer stages present in the dataset.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DISTINCT Cancer_Stage FROM lung_cancer_data;</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-- 4. Retrieve the average number of cigarettes smoked per day by smokers.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AVG(Cigarettes_per_Day) FROM lung_cancer_data WHERE Smoker = 'Yes';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-- 5. Count the number of people exposed to high air pollution.</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 FROM lung_cancer_data WHERE Air_Pollution_Exposure = 'High';</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-- 6. Find the top 5 countries with the highest lung cancer deaths.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SUM(Annual_Lung_Cancer_Deaths) AS Total_Deaths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FROM lung_cancer_data GROUP BY Country ORDER BY Total_Deaths DESC LIMIT 5;</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-- 7. Count the number of people diagnosed with lung cancer by gender.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Gender, COUNT(*) FROM lung_cancer_data WHERE Lung_Cancer_Diagnosis = 'Yes' GROUP BY Gender;</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-- 8. Retrieve records of individuals older than 60 who are diagnosed with lung cancer.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 FROM lung_cancer_data WHERE Age &gt; 60 AND Lung_Cancer_Diagnosis = 'Yes';</a:t>
            </a:r>
            <a:endParaRPr sz="2000" b="1">
              <a:latin typeface="Calibri"/>
              <a:ea typeface="Calibri"/>
              <a:cs typeface="Calibri"/>
              <a:sym typeface="Calibri"/>
            </a:endParaRPr>
          </a:p>
        </p:txBody>
      </p:sp>
      <p:sp>
        <p:nvSpPr>
          <p:cNvPr id="175" name="Google Shape;175;p16"/>
          <p:cNvSpPr txBox="1"/>
          <p:nvPr/>
        </p:nvSpPr>
        <p:spPr>
          <a:xfrm>
            <a:off x="7004850" y="289275"/>
            <a:ext cx="4278300" cy="10824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SQL &gt;</a:t>
            </a:r>
            <a:endParaRPr sz="3364" b="1">
              <a:latin typeface="Calibri"/>
              <a:ea typeface="Calibri"/>
              <a:cs typeface="Calibri"/>
              <a:sym typeface="Calibri"/>
            </a:endParaRPr>
          </a:p>
          <a:p>
            <a:pPr marL="0" marR="0" lvl="0" indent="0" algn="ctr" rtl="0">
              <a:lnSpc>
                <a:spcPct val="115000"/>
              </a:lnSpc>
              <a:spcBef>
                <a:spcPts val="0"/>
              </a:spcBef>
              <a:spcAft>
                <a:spcPts val="0"/>
              </a:spcAft>
              <a:buNone/>
            </a:pPr>
            <a:r>
              <a:rPr lang="en-US" sz="3164" b="1">
                <a:solidFill>
                  <a:srgbClr val="008080"/>
                </a:solidFill>
                <a:latin typeface="Calibri"/>
                <a:ea typeface="Calibri"/>
                <a:cs typeface="Calibri"/>
                <a:sym typeface="Calibri"/>
              </a:rPr>
              <a:t>Basic Level</a:t>
            </a:r>
            <a:endParaRPr sz="3164" b="1">
              <a:solidFill>
                <a:srgbClr val="008080"/>
              </a:solidFill>
              <a:latin typeface="Calibri"/>
              <a:ea typeface="Calibri"/>
              <a:cs typeface="Calibri"/>
              <a:sym typeface="Calibri"/>
            </a:endParaRPr>
          </a:p>
        </p:txBody>
      </p:sp>
      <p:pic>
        <p:nvPicPr>
          <p:cNvPr id="176" name="Google Shape;176;p16"/>
          <p:cNvPicPr preferRelativeResize="0"/>
          <p:nvPr/>
        </p:nvPicPr>
        <p:blipFill>
          <a:blip r:embed="rId4">
            <a:alphaModFix/>
          </a:blip>
          <a:stretch>
            <a:fillRect/>
          </a:stretch>
        </p:blipFill>
        <p:spPr>
          <a:xfrm>
            <a:off x="8761200" y="1524075"/>
            <a:ext cx="9374401" cy="2543653"/>
          </a:xfrm>
          <a:prstGeom prst="rect">
            <a:avLst/>
          </a:prstGeom>
          <a:noFill/>
          <a:ln>
            <a:noFill/>
          </a:ln>
        </p:spPr>
      </p:pic>
      <p:pic>
        <p:nvPicPr>
          <p:cNvPr id="177" name="Google Shape;177;p16"/>
          <p:cNvPicPr preferRelativeResize="0"/>
          <p:nvPr/>
        </p:nvPicPr>
        <p:blipFill>
          <a:blip r:embed="rId5">
            <a:alphaModFix/>
          </a:blip>
          <a:stretch>
            <a:fillRect/>
          </a:stretch>
        </p:blipFill>
        <p:spPr>
          <a:xfrm>
            <a:off x="9512650" y="4527951"/>
            <a:ext cx="2174730" cy="1104900"/>
          </a:xfrm>
          <a:prstGeom prst="rect">
            <a:avLst/>
          </a:prstGeom>
          <a:noFill/>
          <a:ln>
            <a:noFill/>
          </a:ln>
        </p:spPr>
      </p:pic>
      <p:pic>
        <p:nvPicPr>
          <p:cNvPr id="178" name="Google Shape;178;p16"/>
          <p:cNvPicPr preferRelativeResize="0"/>
          <p:nvPr/>
        </p:nvPicPr>
        <p:blipFill>
          <a:blip r:embed="rId6">
            <a:alphaModFix/>
          </a:blip>
          <a:stretch>
            <a:fillRect/>
          </a:stretch>
        </p:blipFill>
        <p:spPr>
          <a:xfrm>
            <a:off x="9899925" y="5807504"/>
            <a:ext cx="1400175" cy="1824947"/>
          </a:xfrm>
          <a:prstGeom prst="rect">
            <a:avLst/>
          </a:prstGeom>
          <a:noFill/>
          <a:ln>
            <a:noFill/>
          </a:ln>
        </p:spPr>
      </p:pic>
      <p:pic>
        <p:nvPicPr>
          <p:cNvPr id="179" name="Google Shape;179;p16"/>
          <p:cNvPicPr preferRelativeResize="0"/>
          <p:nvPr/>
        </p:nvPicPr>
        <p:blipFill>
          <a:blip r:embed="rId7">
            <a:alphaModFix/>
          </a:blip>
          <a:stretch>
            <a:fillRect/>
          </a:stretch>
        </p:blipFill>
        <p:spPr>
          <a:xfrm>
            <a:off x="12082425" y="4465427"/>
            <a:ext cx="2797594" cy="837375"/>
          </a:xfrm>
          <a:prstGeom prst="rect">
            <a:avLst/>
          </a:prstGeom>
          <a:noFill/>
          <a:ln>
            <a:noFill/>
          </a:ln>
        </p:spPr>
      </p:pic>
      <p:pic>
        <p:nvPicPr>
          <p:cNvPr id="180" name="Google Shape;180;p16"/>
          <p:cNvPicPr preferRelativeResize="0"/>
          <p:nvPr/>
        </p:nvPicPr>
        <p:blipFill>
          <a:blip r:embed="rId8">
            <a:alphaModFix/>
          </a:blip>
          <a:stretch>
            <a:fillRect/>
          </a:stretch>
        </p:blipFill>
        <p:spPr>
          <a:xfrm>
            <a:off x="12379674" y="5878699"/>
            <a:ext cx="1677172" cy="1154425"/>
          </a:xfrm>
          <a:prstGeom prst="rect">
            <a:avLst/>
          </a:prstGeom>
          <a:noFill/>
          <a:ln>
            <a:noFill/>
          </a:ln>
        </p:spPr>
      </p:pic>
      <p:pic>
        <p:nvPicPr>
          <p:cNvPr id="181" name="Google Shape;181;p16"/>
          <p:cNvPicPr preferRelativeResize="0"/>
          <p:nvPr/>
        </p:nvPicPr>
        <p:blipFill>
          <a:blip r:embed="rId9">
            <a:alphaModFix/>
          </a:blip>
          <a:stretch>
            <a:fillRect/>
          </a:stretch>
        </p:blipFill>
        <p:spPr>
          <a:xfrm>
            <a:off x="15551625" y="4465425"/>
            <a:ext cx="2307100" cy="1628350"/>
          </a:xfrm>
          <a:prstGeom prst="rect">
            <a:avLst/>
          </a:prstGeom>
          <a:noFill/>
          <a:ln>
            <a:noFill/>
          </a:ln>
        </p:spPr>
      </p:pic>
      <p:pic>
        <p:nvPicPr>
          <p:cNvPr id="182" name="Google Shape;182;p16"/>
          <p:cNvPicPr preferRelativeResize="0"/>
          <p:nvPr/>
        </p:nvPicPr>
        <p:blipFill>
          <a:blip r:embed="rId10">
            <a:alphaModFix/>
          </a:blip>
          <a:stretch>
            <a:fillRect/>
          </a:stretch>
        </p:blipFill>
        <p:spPr>
          <a:xfrm>
            <a:off x="14999020" y="6398000"/>
            <a:ext cx="2537955" cy="1104900"/>
          </a:xfrm>
          <a:prstGeom prst="rect">
            <a:avLst/>
          </a:prstGeom>
          <a:noFill/>
          <a:ln>
            <a:noFill/>
          </a:ln>
        </p:spPr>
      </p:pic>
      <p:pic>
        <p:nvPicPr>
          <p:cNvPr id="183" name="Google Shape;183;p16"/>
          <p:cNvPicPr preferRelativeResize="0"/>
          <p:nvPr/>
        </p:nvPicPr>
        <p:blipFill>
          <a:blip r:embed="rId11">
            <a:alphaModFix/>
          </a:blip>
          <a:stretch>
            <a:fillRect/>
          </a:stretch>
        </p:blipFill>
        <p:spPr>
          <a:xfrm>
            <a:off x="9635225" y="7807125"/>
            <a:ext cx="7494399" cy="2237050"/>
          </a:xfrm>
          <a:prstGeom prst="rect">
            <a:avLst/>
          </a:prstGeom>
          <a:noFill/>
          <a:ln>
            <a:noFill/>
          </a:ln>
        </p:spPr>
      </p:pic>
      <p:sp>
        <p:nvSpPr>
          <p:cNvPr id="184" name="Google Shape;184;p16"/>
          <p:cNvSpPr txBox="1"/>
          <p:nvPr/>
        </p:nvSpPr>
        <p:spPr>
          <a:xfrm>
            <a:off x="8481925" y="15240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185" name="Google Shape;185;p16"/>
          <p:cNvSpPr txBox="1"/>
          <p:nvPr/>
        </p:nvSpPr>
        <p:spPr>
          <a:xfrm>
            <a:off x="9033750" y="452795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186" name="Google Shape;186;p16"/>
          <p:cNvSpPr txBox="1"/>
          <p:nvPr/>
        </p:nvSpPr>
        <p:spPr>
          <a:xfrm>
            <a:off x="9512650" y="58075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187" name="Google Shape;187;p16"/>
          <p:cNvSpPr txBox="1"/>
          <p:nvPr/>
        </p:nvSpPr>
        <p:spPr>
          <a:xfrm>
            <a:off x="11817675" y="452795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188" name="Google Shape;188;p16"/>
          <p:cNvSpPr txBox="1"/>
          <p:nvPr/>
        </p:nvSpPr>
        <p:spPr>
          <a:xfrm>
            <a:off x="11995100" y="59588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189" name="Google Shape;189;p16"/>
          <p:cNvSpPr txBox="1"/>
          <p:nvPr/>
        </p:nvSpPr>
        <p:spPr>
          <a:xfrm>
            <a:off x="15136425" y="446542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
        <p:nvSpPr>
          <p:cNvPr id="190" name="Google Shape;190;p16"/>
          <p:cNvSpPr txBox="1"/>
          <p:nvPr/>
        </p:nvSpPr>
        <p:spPr>
          <a:xfrm>
            <a:off x="14650425" y="64268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
        <p:nvSpPr>
          <p:cNvPr id="191" name="Google Shape;191;p16"/>
          <p:cNvSpPr txBox="1"/>
          <p:nvPr/>
        </p:nvSpPr>
        <p:spPr>
          <a:xfrm>
            <a:off x="9286625" y="780712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8</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pSp>
        <p:nvGrpSpPr>
          <p:cNvPr id="196" name="Google Shape;196;p17"/>
          <p:cNvGrpSpPr/>
          <p:nvPr/>
        </p:nvGrpSpPr>
        <p:grpSpPr>
          <a:xfrm>
            <a:off x="17491799" y="8420924"/>
            <a:ext cx="951769" cy="837376"/>
            <a:chOff x="0" y="-38100"/>
            <a:chExt cx="967140" cy="850900"/>
          </a:xfrm>
        </p:grpSpPr>
        <p:sp>
          <p:nvSpPr>
            <p:cNvPr id="197" name="Google Shape;197;p17"/>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txBox="1"/>
            <p:nvPr/>
          </p:nvSpPr>
          <p:spPr>
            <a:xfrm>
              <a:off x="0" y="-38100"/>
              <a:ext cx="96714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9" name="Google Shape;199;p17"/>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i="0" u="none" strike="noStrike" cap="none">
                <a:solidFill>
                  <a:srgbClr val="FFFFFF"/>
                </a:solidFill>
                <a:latin typeface="Poppins"/>
                <a:ea typeface="Poppins"/>
                <a:cs typeface="Poppins"/>
                <a:sym typeface="Poppins"/>
              </a:rPr>
              <a:t>0</a:t>
            </a:r>
            <a:r>
              <a:rPr lang="en-US" sz="1469" b="1">
                <a:solidFill>
                  <a:srgbClr val="FFFFFF"/>
                </a:solidFill>
                <a:latin typeface="Poppins"/>
                <a:ea typeface="Poppins"/>
                <a:cs typeface="Poppins"/>
                <a:sym typeface="Poppins"/>
              </a:rPr>
              <a:t>5</a:t>
            </a:r>
            <a:endParaRPr/>
          </a:p>
        </p:txBody>
      </p:sp>
      <p:grpSp>
        <p:nvGrpSpPr>
          <p:cNvPr id="200" name="Google Shape;200;p17"/>
          <p:cNvGrpSpPr/>
          <p:nvPr/>
        </p:nvGrpSpPr>
        <p:grpSpPr>
          <a:xfrm>
            <a:off x="533524" y="289263"/>
            <a:ext cx="2974069" cy="908940"/>
            <a:chOff x="0" y="-76200"/>
            <a:chExt cx="3965425" cy="1211920"/>
          </a:xfrm>
        </p:grpSpPr>
        <p:sp>
          <p:nvSpPr>
            <p:cNvPr id="201" name="Google Shape;201;p17"/>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202" name="Google Shape;202;p17"/>
            <p:cNvSpPr txBox="1"/>
            <p:nvPr/>
          </p:nvSpPr>
          <p:spPr>
            <a:xfrm>
              <a:off x="1057796" y="-76200"/>
              <a:ext cx="2907629" cy="759251"/>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203" name="Google Shape;203;p17"/>
            <p:cNvSpPr txBox="1"/>
            <p:nvPr/>
          </p:nvSpPr>
          <p:spPr>
            <a:xfrm>
              <a:off x="1378270" y="574923"/>
              <a:ext cx="2283113" cy="298283"/>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204" name="Google Shape;204;p17"/>
          <p:cNvSpPr txBox="1"/>
          <p:nvPr/>
        </p:nvSpPr>
        <p:spPr>
          <a:xfrm>
            <a:off x="7004850" y="289275"/>
            <a:ext cx="4278300" cy="10824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SQL &gt;</a:t>
            </a:r>
            <a:endParaRPr sz="3364" b="1">
              <a:latin typeface="Calibri"/>
              <a:ea typeface="Calibri"/>
              <a:cs typeface="Calibri"/>
              <a:sym typeface="Calibri"/>
            </a:endParaRPr>
          </a:p>
          <a:p>
            <a:pPr marL="0" marR="0" lvl="0" indent="0" algn="ctr" rtl="0">
              <a:lnSpc>
                <a:spcPct val="115000"/>
              </a:lnSpc>
              <a:spcBef>
                <a:spcPts val="0"/>
              </a:spcBef>
              <a:spcAft>
                <a:spcPts val="0"/>
              </a:spcAft>
              <a:buNone/>
            </a:pPr>
            <a:r>
              <a:rPr lang="en-US" sz="3164" b="1">
                <a:solidFill>
                  <a:srgbClr val="008080"/>
                </a:solidFill>
                <a:latin typeface="Calibri"/>
                <a:ea typeface="Calibri"/>
                <a:cs typeface="Calibri"/>
                <a:sym typeface="Calibri"/>
              </a:rPr>
              <a:t>Intermediate Level</a:t>
            </a:r>
            <a:endParaRPr sz="3164" b="1">
              <a:solidFill>
                <a:srgbClr val="008080"/>
              </a:solidFill>
              <a:latin typeface="Calibri"/>
              <a:ea typeface="Calibri"/>
              <a:cs typeface="Calibri"/>
              <a:sym typeface="Calibri"/>
            </a:endParaRPr>
          </a:p>
        </p:txBody>
      </p:sp>
      <p:sp>
        <p:nvSpPr>
          <p:cNvPr id="205" name="Google Shape;205;p17"/>
          <p:cNvSpPr txBox="1"/>
          <p:nvPr/>
        </p:nvSpPr>
        <p:spPr>
          <a:xfrm>
            <a:off x="138250" y="1322625"/>
            <a:ext cx="10646400" cy="9004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latin typeface="Calibri"/>
                <a:ea typeface="Calibri"/>
                <a:cs typeface="Calibri"/>
                <a:sym typeface="Calibri"/>
              </a:rPr>
              <a:t>-- 1. Find the percentage of smokers who developed lung cancer.</a:t>
            </a:r>
            <a:endParaRPr sz="2000" b="1">
              <a:latin typeface="Calibri"/>
              <a:ea typeface="Calibri"/>
              <a:cs typeface="Calibri"/>
              <a:sym typeface="Calibri"/>
            </a:endParaRPr>
          </a:p>
          <a:p>
            <a:pPr marL="0" lvl="0" indent="0" algn="l" rtl="0">
              <a:lnSpc>
                <a:spcPct val="150000"/>
              </a:lnSpc>
              <a:spcBef>
                <a:spcPts val="0"/>
              </a:spcBef>
              <a:spcAft>
                <a:spcPts val="0"/>
              </a:spcAft>
              <a:buNone/>
            </a:pPr>
            <a:r>
              <a:rPr lang="en-US" sz="2000">
                <a:latin typeface="Calibri"/>
                <a:ea typeface="Calibri"/>
                <a:cs typeface="Calibri"/>
                <a:sym typeface="Calibri"/>
              </a:rPr>
              <a:t>→</a:t>
            </a:r>
            <a:r>
              <a:rPr lang="en-US" sz="1800">
                <a:latin typeface="Calibri"/>
                <a:ea typeface="Calibri"/>
                <a:cs typeface="Calibri"/>
                <a:sym typeface="Calibri"/>
              </a:rPr>
              <a:t> SELECT (COUNT(*) * 100.0 / (SELECT COUNT(*) FROM lung_cancer_data)) AS Percentage_Smokers_With_Lung_Cancer FROM lung_cancer_data WHERE Smoker = 'Yes' AND Lung_Cancer_Diagnosis = 'Yes';</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-- 2. Calculate the average survival years based on cancer stages.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Cancer_Stage, AVG(Survival_Years) FROM lung_cancer_data GROUP BY Cancer_Stage;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-- 3. Count the number of lung cancer patients based on passive smoking.</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Passive_Smoker, COUNT(*) FROM lung_cancer_data WHERE Lung_Cancer_Diagnosis = 'Yes' GROUP BY Passive_Smoker;</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-- 4. Find the country with the highest lung cancer prevalence rate.</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Country, Lung_Cancer_Prevalence_Rate FROM lung_cancer_data ORDER BY Lung_Cancer_Prevalence_Rate DESC LIMIT 1;</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-- 5. Identify the smoking years' impact on lung cancer.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Years_of_Smoking, COUNT(*) FROM lung_cancer_data WHERE Lung_Cancer_Diagnosis = 'Yes' GROUP BY Years_of_Smoking ORDER BY COUNT(*) DESC;</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-- 6. Determine the mortality rate for patients with and without early detection.</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Early_Detection, AVG(Mortality_Rate) FROM lung_cancer_data GROUP BY Early_Detection;</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-- 7. Group the lung cancer prevalence rate by developed vs. developing countries.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a:t>
            </a:r>
            <a:r>
              <a:rPr lang="en-US" sz="1800">
                <a:latin typeface="Calibri"/>
                <a:ea typeface="Calibri"/>
                <a:cs typeface="Calibri"/>
                <a:sym typeface="Calibri"/>
              </a:rPr>
              <a:t>SELECT Developed_or_Developing, AVG(Lung_Cancer_Prevalence_Rate) FROM lung_cancer_data GROUP BY Developed_or_Developing;</a:t>
            </a:r>
            <a:endParaRPr sz="2000" b="1">
              <a:latin typeface="Calibri"/>
              <a:ea typeface="Calibri"/>
              <a:cs typeface="Calibri"/>
              <a:sym typeface="Calibri"/>
            </a:endParaRPr>
          </a:p>
        </p:txBody>
      </p:sp>
      <p:pic>
        <p:nvPicPr>
          <p:cNvPr id="206" name="Google Shape;206;p17"/>
          <p:cNvPicPr preferRelativeResize="0"/>
          <p:nvPr/>
        </p:nvPicPr>
        <p:blipFill>
          <a:blip r:embed="rId4">
            <a:alphaModFix/>
          </a:blip>
          <a:stretch>
            <a:fillRect/>
          </a:stretch>
        </p:blipFill>
        <p:spPr>
          <a:xfrm>
            <a:off x="10229700" y="1413650"/>
            <a:ext cx="3540000" cy="614250"/>
          </a:xfrm>
          <a:prstGeom prst="rect">
            <a:avLst/>
          </a:prstGeom>
          <a:noFill/>
          <a:ln>
            <a:noFill/>
          </a:ln>
        </p:spPr>
      </p:pic>
      <p:pic>
        <p:nvPicPr>
          <p:cNvPr id="207" name="Google Shape;207;p17"/>
          <p:cNvPicPr preferRelativeResize="0"/>
          <p:nvPr/>
        </p:nvPicPr>
        <p:blipFill>
          <a:blip r:embed="rId5">
            <a:alphaModFix/>
          </a:blip>
          <a:stretch>
            <a:fillRect/>
          </a:stretch>
        </p:blipFill>
        <p:spPr>
          <a:xfrm>
            <a:off x="10907550" y="2320450"/>
            <a:ext cx="3250037" cy="1745100"/>
          </a:xfrm>
          <a:prstGeom prst="rect">
            <a:avLst/>
          </a:prstGeom>
          <a:noFill/>
          <a:ln>
            <a:noFill/>
          </a:ln>
        </p:spPr>
      </p:pic>
      <p:pic>
        <p:nvPicPr>
          <p:cNvPr id="208" name="Google Shape;208;p17"/>
          <p:cNvPicPr preferRelativeResize="0"/>
          <p:nvPr/>
        </p:nvPicPr>
        <p:blipFill>
          <a:blip r:embed="rId6">
            <a:alphaModFix/>
          </a:blip>
          <a:stretch>
            <a:fillRect/>
          </a:stretch>
        </p:blipFill>
        <p:spPr>
          <a:xfrm>
            <a:off x="11535275" y="4267475"/>
            <a:ext cx="2493725" cy="967257"/>
          </a:xfrm>
          <a:prstGeom prst="rect">
            <a:avLst/>
          </a:prstGeom>
          <a:noFill/>
          <a:ln>
            <a:noFill/>
          </a:ln>
        </p:spPr>
      </p:pic>
      <p:pic>
        <p:nvPicPr>
          <p:cNvPr id="209" name="Google Shape;209;p17"/>
          <p:cNvPicPr preferRelativeResize="0"/>
          <p:nvPr/>
        </p:nvPicPr>
        <p:blipFill>
          <a:blip r:embed="rId7">
            <a:alphaModFix/>
          </a:blip>
          <a:stretch>
            <a:fillRect/>
          </a:stretch>
        </p:blipFill>
        <p:spPr>
          <a:xfrm>
            <a:off x="10316450" y="5667100"/>
            <a:ext cx="4066600" cy="763596"/>
          </a:xfrm>
          <a:prstGeom prst="rect">
            <a:avLst/>
          </a:prstGeom>
          <a:noFill/>
          <a:ln>
            <a:noFill/>
          </a:ln>
        </p:spPr>
      </p:pic>
      <p:pic>
        <p:nvPicPr>
          <p:cNvPr id="210" name="Google Shape;210;p17"/>
          <p:cNvPicPr preferRelativeResize="0"/>
          <p:nvPr/>
        </p:nvPicPr>
        <p:blipFill>
          <a:blip r:embed="rId8">
            <a:alphaModFix/>
          </a:blip>
          <a:stretch>
            <a:fillRect/>
          </a:stretch>
        </p:blipFill>
        <p:spPr>
          <a:xfrm>
            <a:off x="14754450" y="1429651"/>
            <a:ext cx="2493725" cy="7141104"/>
          </a:xfrm>
          <a:prstGeom prst="rect">
            <a:avLst/>
          </a:prstGeom>
          <a:noFill/>
          <a:ln>
            <a:noFill/>
          </a:ln>
        </p:spPr>
      </p:pic>
      <p:pic>
        <p:nvPicPr>
          <p:cNvPr id="211" name="Google Shape;211;p17"/>
          <p:cNvPicPr preferRelativeResize="0"/>
          <p:nvPr/>
        </p:nvPicPr>
        <p:blipFill>
          <a:blip r:embed="rId9">
            <a:alphaModFix/>
          </a:blip>
          <a:stretch>
            <a:fillRect/>
          </a:stretch>
        </p:blipFill>
        <p:spPr>
          <a:xfrm>
            <a:off x="11327600" y="7335575"/>
            <a:ext cx="3055450" cy="1082400"/>
          </a:xfrm>
          <a:prstGeom prst="rect">
            <a:avLst/>
          </a:prstGeom>
          <a:noFill/>
          <a:ln>
            <a:noFill/>
          </a:ln>
        </p:spPr>
      </p:pic>
      <p:pic>
        <p:nvPicPr>
          <p:cNvPr id="212" name="Google Shape;212;p17"/>
          <p:cNvPicPr preferRelativeResize="0"/>
          <p:nvPr/>
        </p:nvPicPr>
        <p:blipFill>
          <a:blip r:embed="rId10">
            <a:alphaModFix/>
          </a:blip>
          <a:stretch>
            <a:fillRect/>
          </a:stretch>
        </p:blipFill>
        <p:spPr>
          <a:xfrm>
            <a:off x="11816225" y="8936900"/>
            <a:ext cx="5087050" cy="1082400"/>
          </a:xfrm>
          <a:prstGeom prst="rect">
            <a:avLst/>
          </a:prstGeom>
          <a:noFill/>
          <a:ln>
            <a:noFill/>
          </a:ln>
        </p:spPr>
      </p:pic>
      <p:sp>
        <p:nvSpPr>
          <p:cNvPr id="213" name="Google Shape;213;p17"/>
          <p:cNvSpPr txBox="1"/>
          <p:nvPr/>
        </p:nvSpPr>
        <p:spPr>
          <a:xfrm>
            <a:off x="9812750" y="141365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214" name="Google Shape;214;p17"/>
          <p:cNvSpPr txBox="1"/>
          <p:nvPr/>
        </p:nvSpPr>
        <p:spPr>
          <a:xfrm>
            <a:off x="10426600" y="232045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215" name="Google Shape;215;p17"/>
          <p:cNvSpPr txBox="1"/>
          <p:nvPr/>
        </p:nvSpPr>
        <p:spPr>
          <a:xfrm>
            <a:off x="11186675" y="42674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216" name="Google Shape;216;p17"/>
          <p:cNvSpPr txBox="1"/>
          <p:nvPr/>
        </p:nvSpPr>
        <p:spPr>
          <a:xfrm>
            <a:off x="10078000" y="564002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217" name="Google Shape;217;p17"/>
          <p:cNvSpPr txBox="1"/>
          <p:nvPr/>
        </p:nvSpPr>
        <p:spPr>
          <a:xfrm>
            <a:off x="14405850" y="1439788"/>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218" name="Google Shape;218;p17"/>
          <p:cNvSpPr txBox="1"/>
          <p:nvPr/>
        </p:nvSpPr>
        <p:spPr>
          <a:xfrm>
            <a:off x="11467625" y="89057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
        <p:nvSpPr>
          <p:cNvPr id="219" name="Google Shape;219;p17"/>
          <p:cNvSpPr txBox="1"/>
          <p:nvPr/>
        </p:nvSpPr>
        <p:spPr>
          <a:xfrm>
            <a:off x="10979000" y="73355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18"/>
          <p:cNvGrpSpPr/>
          <p:nvPr/>
        </p:nvGrpSpPr>
        <p:grpSpPr>
          <a:xfrm>
            <a:off x="17491799" y="8420924"/>
            <a:ext cx="951822" cy="837371"/>
            <a:chOff x="0" y="-38100"/>
            <a:chExt cx="967200" cy="850900"/>
          </a:xfrm>
        </p:grpSpPr>
        <p:sp>
          <p:nvSpPr>
            <p:cNvPr id="225" name="Google Shape;225;p18"/>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7" name="Google Shape;227;p18"/>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a:solidFill>
                  <a:srgbClr val="FFFFFF"/>
                </a:solidFill>
                <a:latin typeface="Poppins"/>
                <a:ea typeface="Poppins"/>
                <a:cs typeface="Poppins"/>
                <a:sym typeface="Poppins"/>
              </a:rPr>
              <a:t>06</a:t>
            </a:r>
            <a:endParaRPr/>
          </a:p>
        </p:txBody>
      </p:sp>
      <p:grpSp>
        <p:nvGrpSpPr>
          <p:cNvPr id="228" name="Google Shape;228;p18"/>
          <p:cNvGrpSpPr/>
          <p:nvPr/>
        </p:nvGrpSpPr>
        <p:grpSpPr>
          <a:xfrm>
            <a:off x="533524" y="289263"/>
            <a:ext cx="2974047" cy="908940"/>
            <a:chOff x="0" y="-76200"/>
            <a:chExt cx="3965396" cy="1211920"/>
          </a:xfrm>
        </p:grpSpPr>
        <p:sp>
          <p:nvSpPr>
            <p:cNvPr id="229" name="Google Shape;229;p18"/>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230" name="Google Shape;230;p18"/>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231" name="Google Shape;231;p18"/>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232" name="Google Shape;232;p18"/>
          <p:cNvSpPr txBox="1"/>
          <p:nvPr/>
        </p:nvSpPr>
        <p:spPr>
          <a:xfrm>
            <a:off x="7004850" y="289275"/>
            <a:ext cx="4278300" cy="10824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SQL &gt;</a:t>
            </a:r>
            <a:endParaRPr sz="3364" b="1">
              <a:latin typeface="Calibri"/>
              <a:ea typeface="Calibri"/>
              <a:cs typeface="Calibri"/>
              <a:sym typeface="Calibri"/>
            </a:endParaRPr>
          </a:p>
          <a:p>
            <a:pPr marL="0" marR="0" lvl="0" indent="0" algn="ctr" rtl="0">
              <a:lnSpc>
                <a:spcPct val="115000"/>
              </a:lnSpc>
              <a:spcBef>
                <a:spcPts val="0"/>
              </a:spcBef>
              <a:spcAft>
                <a:spcPts val="0"/>
              </a:spcAft>
              <a:buNone/>
            </a:pPr>
            <a:r>
              <a:rPr lang="en-US" sz="3164" b="1">
                <a:solidFill>
                  <a:srgbClr val="008080"/>
                </a:solidFill>
                <a:latin typeface="Calibri"/>
                <a:ea typeface="Calibri"/>
                <a:cs typeface="Calibri"/>
                <a:sym typeface="Calibri"/>
              </a:rPr>
              <a:t>Advanced Level</a:t>
            </a:r>
            <a:endParaRPr sz="3164" b="1">
              <a:solidFill>
                <a:srgbClr val="008080"/>
              </a:solidFill>
              <a:latin typeface="Calibri"/>
              <a:ea typeface="Calibri"/>
              <a:cs typeface="Calibri"/>
              <a:sym typeface="Calibri"/>
            </a:endParaRPr>
          </a:p>
        </p:txBody>
      </p:sp>
      <p:sp>
        <p:nvSpPr>
          <p:cNvPr id="233" name="Google Shape;233;p18"/>
          <p:cNvSpPr txBox="1"/>
          <p:nvPr/>
        </p:nvSpPr>
        <p:spPr>
          <a:xfrm>
            <a:off x="138250" y="1322625"/>
            <a:ext cx="11724900" cy="8665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000" b="1">
                <a:latin typeface="Calibri"/>
                <a:ea typeface="Calibri"/>
                <a:cs typeface="Calibri"/>
                <a:sym typeface="Calibri"/>
              </a:rPr>
              <a:t>-- 1. Identify the correlation between lung cancer prevalence and air pollution levels.</a:t>
            </a:r>
            <a:endParaRPr sz="2000" b="1">
              <a:latin typeface="Calibri"/>
              <a:ea typeface="Calibri"/>
              <a:cs typeface="Calibri"/>
              <a:sym typeface="Calibri"/>
            </a:endParaRPr>
          </a:p>
          <a:p>
            <a:pPr marL="0" lvl="0" indent="0" algn="l" rtl="0">
              <a:lnSpc>
                <a:spcPct val="150000"/>
              </a:lnSpc>
              <a:spcBef>
                <a:spcPts val="0"/>
              </a:spcBef>
              <a:spcAft>
                <a:spcPts val="0"/>
              </a:spcAft>
              <a:buNone/>
            </a:pPr>
            <a:r>
              <a:rPr lang="en-US" sz="2000">
                <a:latin typeface="Calibri"/>
                <a:ea typeface="Calibri"/>
                <a:cs typeface="Calibri"/>
                <a:sym typeface="Calibri"/>
              </a:rPr>
              <a:t>→ </a:t>
            </a:r>
            <a:r>
              <a:rPr lang="en-US" sz="1800">
                <a:latin typeface="Calibri"/>
                <a:ea typeface="Calibri"/>
                <a:cs typeface="Calibri"/>
                <a:sym typeface="Calibri"/>
              </a:rPr>
              <a:t>SELECT Air_Pollution_Exposure, AVG(Lung_Cancer_Prevalence_Rate) FROM lung_cancer_data GROUP BY Air_Pollution_Exposure;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-- 2. Find the average age of lung cancer patients for each country.</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AVG(Age) FROM lung_cancer_data WHERE Lung_Cancer_Diagnosis = 'Yes' GROUP BY Country;</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-- 3. Calculate the risk factor of lung cancer by smoker status, passive smoking, and family history.</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Smoker, Passive_Smoker, Family_History, AVG(Lung_Cancer_Prevalence_Rate) AS Risk_Factor FROM lung_cancer_data GROUP BY Smoker, Passive_Smoker, Family_History;</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-- 4. Rank countries based on their mortality rate.</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Country, AVG(Mortality_Rate) FROM lung_cancer_data GROUP BY Country ORDER BY AVG(Mortality_Rate) DESC;</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-- 5. Determine if treatment type has a significant impact on survival years.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Treatment_Type, AVG(Survival_Years) FROM lung_cancer_data GROUP BY Treatment_Type;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-- 6. Compare lung cancer prevalence in men vs. women across countries.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Gender, AVG(Lung_Cancer_Prevalence_Rate) FROM lung_cancer_data GROUP BY Gender;</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-- 7. Find how occupational exposure, smoking, and air pollution collectively impact lung cancer rates.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Occupational_Exposure, Smoker, Air_Pollution_Exposure, AVG(Lung_Cancer_Prevalence_Rate) FROM lung_cancer_data GROUP BY Occupational_Exposure, Smoker, Air_Pollution_Exposure;</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Calibri"/>
                <a:ea typeface="Calibri"/>
                <a:cs typeface="Calibri"/>
                <a:sym typeface="Calibri"/>
              </a:rPr>
              <a:t>-- 8. Analyze the impact of early detection on survival years.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2000">
                <a:solidFill>
                  <a:schemeClr val="dk1"/>
                </a:solidFill>
                <a:latin typeface="Calibri"/>
                <a:ea typeface="Calibri"/>
                <a:cs typeface="Calibri"/>
                <a:sym typeface="Calibri"/>
              </a:rPr>
              <a:t>→ </a:t>
            </a:r>
            <a:r>
              <a:rPr lang="en-US" sz="1800">
                <a:latin typeface="Calibri"/>
                <a:ea typeface="Calibri"/>
                <a:cs typeface="Calibri"/>
                <a:sym typeface="Calibri"/>
              </a:rPr>
              <a:t>SELECT Early_Detection, AVG(Survival_Years) FROM lung_cancer_data GROUP BY Early_Detection;</a:t>
            </a:r>
            <a:endParaRPr sz="2000" b="1">
              <a:latin typeface="Calibri"/>
              <a:ea typeface="Calibri"/>
              <a:cs typeface="Calibri"/>
              <a:sym typeface="Calibri"/>
            </a:endParaRPr>
          </a:p>
        </p:txBody>
      </p:sp>
      <p:pic>
        <p:nvPicPr>
          <p:cNvPr id="234" name="Google Shape;234;p18"/>
          <p:cNvPicPr preferRelativeResize="0"/>
          <p:nvPr/>
        </p:nvPicPr>
        <p:blipFill>
          <a:blip r:embed="rId4">
            <a:alphaModFix/>
          </a:blip>
          <a:stretch>
            <a:fillRect/>
          </a:stretch>
        </p:blipFill>
        <p:spPr>
          <a:xfrm>
            <a:off x="11090000" y="1397500"/>
            <a:ext cx="3114675" cy="828675"/>
          </a:xfrm>
          <a:prstGeom prst="rect">
            <a:avLst/>
          </a:prstGeom>
          <a:noFill/>
          <a:ln>
            <a:noFill/>
          </a:ln>
        </p:spPr>
      </p:pic>
      <p:pic>
        <p:nvPicPr>
          <p:cNvPr id="235" name="Google Shape;235;p18"/>
          <p:cNvPicPr preferRelativeResize="0"/>
          <p:nvPr/>
        </p:nvPicPr>
        <p:blipFill>
          <a:blip r:embed="rId5">
            <a:alphaModFix/>
          </a:blip>
          <a:stretch>
            <a:fillRect/>
          </a:stretch>
        </p:blipFill>
        <p:spPr>
          <a:xfrm>
            <a:off x="12084675" y="2352750"/>
            <a:ext cx="1399629" cy="4813876"/>
          </a:xfrm>
          <a:prstGeom prst="rect">
            <a:avLst/>
          </a:prstGeom>
          <a:noFill/>
          <a:ln>
            <a:noFill/>
          </a:ln>
        </p:spPr>
      </p:pic>
      <p:pic>
        <p:nvPicPr>
          <p:cNvPr id="236" name="Google Shape;236;p18"/>
          <p:cNvPicPr preferRelativeResize="0"/>
          <p:nvPr/>
        </p:nvPicPr>
        <p:blipFill>
          <a:blip r:embed="rId6">
            <a:alphaModFix/>
          </a:blip>
          <a:stretch>
            <a:fillRect/>
          </a:stretch>
        </p:blipFill>
        <p:spPr>
          <a:xfrm>
            <a:off x="14606400" y="1397500"/>
            <a:ext cx="3510775" cy="1562100"/>
          </a:xfrm>
          <a:prstGeom prst="rect">
            <a:avLst/>
          </a:prstGeom>
          <a:noFill/>
          <a:ln>
            <a:noFill/>
          </a:ln>
        </p:spPr>
      </p:pic>
      <p:pic>
        <p:nvPicPr>
          <p:cNvPr id="237" name="Google Shape;237;p18"/>
          <p:cNvPicPr preferRelativeResize="0"/>
          <p:nvPr/>
        </p:nvPicPr>
        <p:blipFill>
          <a:blip r:embed="rId7">
            <a:alphaModFix/>
          </a:blip>
          <a:stretch>
            <a:fillRect/>
          </a:stretch>
        </p:blipFill>
        <p:spPr>
          <a:xfrm>
            <a:off x="13809925" y="3200700"/>
            <a:ext cx="1876425" cy="4295775"/>
          </a:xfrm>
          <a:prstGeom prst="rect">
            <a:avLst/>
          </a:prstGeom>
          <a:noFill/>
          <a:ln>
            <a:noFill/>
          </a:ln>
        </p:spPr>
      </p:pic>
      <p:pic>
        <p:nvPicPr>
          <p:cNvPr id="238" name="Google Shape;238;p18"/>
          <p:cNvPicPr preferRelativeResize="0"/>
          <p:nvPr/>
        </p:nvPicPr>
        <p:blipFill>
          <a:blip r:embed="rId8">
            <a:alphaModFix/>
          </a:blip>
          <a:stretch>
            <a:fillRect/>
          </a:stretch>
        </p:blipFill>
        <p:spPr>
          <a:xfrm>
            <a:off x="15960875" y="3560275"/>
            <a:ext cx="2196075" cy="1007374"/>
          </a:xfrm>
          <a:prstGeom prst="rect">
            <a:avLst/>
          </a:prstGeom>
          <a:noFill/>
          <a:ln>
            <a:noFill/>
          </a:ln>
        </p:spPr>
      </p:pic>
      <p:pic>
        <p:nvPicPr>
          <p:cNvPr id="239" name="Google Shape;239;p18"/>
          <p:cNvPicPr preferRelativeResize="0"/>
          <p:nvPr/>
        </p:nvPicPr>
        <p:blipFill>
          <a:blip r:embed="rId9">
            <a:alphaModFix/>
          </a:blip>
          <a:stretch>
            <a:fillRect/>
          </a:stretch>
        </p:blipFill>
        <p:spPr>
          <a:xfrm>
            <a:off x="15924475" y="5135102"/>
            <a:ext cx="2322975" cy="696600"/>
          </a:xfrm>
          <a:prstGeom prst="rect">
            <a:avLst/>
          </a:prstGeom>
          <a:noFill/>
          <a:ln>
            <a:noFill/>
          </a:ln>
        </p:spPr>
      </p:pic>
      <p:pic>
        <p:nvPicPr>
          <p:cNvPr id="240" name="Google Shape;240;p18"/>
          <p:cNvPicPr preferRelativeResize="0"/>
          <p:nvPr/>
        </p:nvPicPr>
        <p:blipFill>
          <a:blip r:embed="rId10">
            <a:alphaModFix/>
          </a:blip>
          <a:stretch>
            <a:fillRect/>
          </a:stretch>
        </p:blipFill>
        <p:spPr>
          <a:xfrm>
            <a:off x="11714625" y="7672900"/>
            <a:ext cx="5522550" cy="2315525"/>
          </a:xfrm>
          <a:prstGeom prst="rect">
            <a:avLst/>
          </a:prstGeom>
          <a:noFill/>
          <a:ln>
            <a:noFill/>
          </a:ln>
        </p:spPr>
      </p:pic>
      <p:pic>
        <p:nvPicPr>
          <p:cNvPr id="241" name="Google Shape;241;p18"/>
          <p:cNvPicPr preferRelativeResize="0"/>
          <p:nvPr/>
        </p:nvPicPr>
        <p:blipFill>
          <a:blip r:embed="rId11">
            <a:alphaModFix/>
          </a:blip>
          <a:stretch>
            <a:fillRect/>
          </a:stretch>
        </p:blipFill>
        <p:spPr>
          <a:xfrm>
            <a:off x="16014975" y="6470025"/>
            <a:ext cx="2141975" cy="696600"/>
          </a:xfrm>
          <a:prstGeom prst="rect">
            <a:avLst/>
          </a:prstGeom>
          <a:noFill/>
          <a:ln>
            <a:noFill/>
          </a:ln>
        </p:spPr>
      </p:pic>
      <p:sp>
        <p:nvSpPr>
          <p:cNvPr id="242" name="Google Shape;242;p18"/>
          <p:cNvSpPr txBox="1"/>
          <p:nvPr/>
        </p:nvSpPr>
        <p:spPr>
          <a:xfrm>
            <a:off x="10817075" y="13975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p:txBody>
      </p:sp>
      <p:sp>
        <p:nvSpPr>
          <p:cNvPr id="243" name="Google Shape;243;p18"/>
          <p:cNvSpPr txBox="1"/>
          <p:nvPr/>
        </p:nvSpPr>
        <p:spPr>
          <a:xfrm>
            <a:off x="11714625" y="235275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2</a:t>
            </a:r>
            <a:endParaRPr>
              <a:solidFill>
                <a:schemeClr val="dk1"/>
              </a:solidFill>
              <a:latin typeface="Calibri"/>
              <a:ea typeface="Calibri"/>
              <a:cs typeface="Calibri"/>
              <a:sym typeface="Calibri"/>
            </a:endParaRPr>
          </a:p>
        </p:txBody>
      </p:sp>
      <p:sp>
        <p:nvSpPr>
          <p:cNvPr id="244" name="Google Shape;244;p18"/>
          <p:cNvSpPr txBox="1"/>
          <p:nvPr/>
        </p:nvSpPr>
        <p:spPr>
          <a:xfrm>
            <a:off x="14354613" y="13975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3</a:t>
            </a:r>
            <a:endParaRPr>
              <a:solidFill>
                <a:schemeClr val="dk1"/>
              </a:solidFill>
              <a:latin typeface="Calibri"/>
              <a:ea typeface="Calibri"/>
              <a:cs typeface="Calibri"/>
              <a:sym typeface="Calibri"/>
            </a:endParaRPr>
          </a:p>
        </p:txBody>
      </p:sp>
      <p:sp>
        <p:nvSpPr>
          <p:cNvPr id="245" name="Google Shape;245;p18"/>
          <p:cNvSpPr txBox="1"/>
          <p:nvPr/>
        </p:nvSpPr>
        <p:spPr>
          <a:xfrm>
            <a:off x="13809913" y="28005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4</a:t>
            </a:r>
            <a:endParaRPr>
              <a:solidFill>
                <a:schemeClr val="dk1"/>
              </a:solidFill>
              <a:latin typeface="Calibri"/>
              <a:ea typeface="Calibri"/>
              <a:cs typeface="Calibri"/>
              <a:sym typeface="Calibri"/>
            </a:endParaRPr>
          </a:p>
        </p:txBody>
      </p:sp>
      <p:sp>
        <p:nvSpPr>
          <p:cNvPr id="246" name="Google Shape;246;p18"/>
          <p:cNvSpPr txBox="1"/>
          <p:nvPr/>
        </p:nvSpPr>
        <p:spPr>
          <a:xfrm>
            <a:off x="16018438" y="32289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5</a:t>
            </a:r>
            <a:endParaRPr>
              <a:solidFill>
                <a:schemeClr val="dk1"/>
              </a:solidFill>
              <a:latin typeface="Calibri"/>
              <a:ea typeface="Calibri"/>
              <a:cs typeface="Calibri"/>
              <a:sym typeface="Calibri"/>
            </a:endParaRPr>
          </a:p>
        </p:txBody>
      </p:sp>
      <p:sp>
        <p:nvSpPr>
          <p:cNvPr id="247" name="Google Shape;247;p18"/>
          <p:cNvSpPr txBox="1"/>
          <p:nvPr/>
        </p:nvSpPr>
        <p:spPr>
          <a:xfrm>
            <a:off x="16018438" y="478297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6</a:t>
            </a:r>
            <a:endParaRPr>
              <a:solidFill>
                <a:schemeClr val="dk1"/>
              </a:solidFill>
              <a:latin typeface="Calibri"/>
              <a:ea typeface="Calibri"/>
              <a:cs typeface="Calibri"/>
              <a:sym typeface="Calibri"/>
            </a:endParaRPr>
          </a:p>
        </p:txBody>
      </p:sp>
      <p:sp>
        <p:nvSpPr>
          <p:cNvPr id="248" name="Google Shape;248;p18"/>
          <p:cNvSpPr txBox="1"/>
          <p:nvPr/>
        </p:nvSpPr>
        <p:spPr>
          <a:xfrm>
            <a:off x="16018438" y="6069825"/>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8</a:t>
            </a:r>
            <a:endParaRPr>
              <a:solidFill>
                <a:schemeClr val="dk1"/>
              </a:solidFill>
              <a:latin typeface="Calibri"/>
              <a:ea typeface="Calibri"/>
              <a:cs typeface="Calibri"/>
              <a:sym typeface="Calibri"/>
            </a:endParaRPr>
          </a:p>
        </p:txBody>
      </p:sp>
      <p:sp>
        <p:nvSpPr>
          <p:cNvPr id="249" name="Google Shape;249;p18"/>
          <p:cNvSpPr txBox="1"/>
          <p:nvPr/>
        </p:nvSpPr>
        <p:spPr>
          <a:xfrm>
            <a:off x="11714613" y="7272700"/>
            <a:ext cx="34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7</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54" name="Google Shape;254;p19"/>
          <p:cNvGrpSpPr/>
          <p:nvPr/>
        </p:nvGrpSpPr>
        <p:grpSpPr>
          <a:xfrm>
            <a:off x="17491799" y="8420924"/>
            <a:ext cx="951822" cy="837371"/>
            <a:chOff x="0" y="-38100"/>
            <a:chExt cx="967200" cy="850900"/>
          </a:xfrm>
        </p:grpSpPr>
        <p:sp>
          <p:nvSpPr>
            <p:cNvPr id="255" name="Google Shape;255;p19"/>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7" name="Google Shape;257;p19"/>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a:solidFill>
                  <a:srgbClr val="FFFFFF"/>
                </a:solidFill>
                <a:latin typeface="Poppins"/>
                <a:ea typeface="Poppins"/>
                <a:cs typeface="Poppins"/>
                <a:sym typeface="Poppins"/>
              </a:rPr>
              <a:t>07</a:t>
            </a:r>
            <a:endParaRPr/>
          </a:p>
        </p:txBody>
      </p:sp>
      <p:grpSp>
        <p:nvGrpSpPr>
          <p:cNvPr id="258" name="Google Shape;258;p19"/>
          <p:cNvGrpSpPr/>
          <p:nvPr/>
        </p:nvGrpSpPr>
        <p:grpSpPr>
          <a:xfrm>
            <a:off x="533524" y="289263"/>
            <a:ext cx="2974047" cy="908940"/>
            <a:chOff x="0" y="-76200"/>
            <a:chExt cx="3965396" cy="1211920"/>
          </a:xfrm>
        </p:grpSpPr>
        <p:sp>
          <p:nvSpPr>
            <p:cNvPr id="259" name="Google Shape;259;p19"/>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260" name="Google Shape;260;p19"/>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261" name="Google Shape;261;p19"/>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262" name="Google Shape;262;p19"/>
          <p:cNvSpPr txBox="1"/>
          <p:nvPr/>
        </p:nvSpPr>
        <p:spPr>
          <a:xfrm>
            <a:off x="5417700" y="289275"/>
            <a:ext cx="7452600" cy="5178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dirty="0">
                <a:latin typeface="Calibri"/>
                <a:ea typeface="Calibri"/>
                <a:cs typeface="Calibri"/>
                <a:sym typeface="Calibri"/>
              </a:rPr>
              <a:t>&lt; Data Visualization &amp; Dashboard &gt;</a:t>
            </a:r>
            <a:endParaRPr sz="3164" b="1" dirty="0">
              <a:solidFill>
                <a:srgbClr val="008080"/>
              </a:solidFill>
              <a:latin typeface="Calibri"/>
              <a:ea typeface="Calibri"/>
              <a:cs typeface="Calibri"/>
              <a:sym typeface="Calibri"/>
            </a:endParaRPr>
          </a:p>
        </p:txBody>
      </p:sp>
      <p:sp>
        <p:nvSpPr>
          <p:cNvPr id="266" name="Google Shape;266;p19"/>
          <p:cNvSpPr txBox="1"/>
          <p:nvPr/>
        </p:nvSpPr>
        <p:spPr>
          <a:xfrm>
            <a:off x="15563375" y="1295232"/>
            <a:ext cx="2394425" cy="4962867"/>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Key Stats:</a:t>
            </a:r>
            <a:r>
              <a:rPr lang="en-US" sz="1800" dirty="0">
                <a:solidFill>
                  <a:schemeClr val="dk1"/>
                </a:solidFill>
                <a:latin typeface="Calibri"/>
                <a:ea typeface="Calibri"/>
                <a:cs typeface="Calibri"/>
                <a:sym typeface="Calibri"/>
              </a:rPr>
              <a:t> 8,961 cases, avg. age 52.66, 69.73% smokers,</a:t>
            </a:r>
          </a:p>
          <a:p>
            <a:pPr marL="457200" lvl="0" indent="-342900" algn="l" rtl="0">
              <a:lnSpc>
                <a:spcPct val="115000"/>
              </a:lnSpc>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Observations:</a:t>
            </a:r>
            <a:r>
              <a:rPr lang="en-US" sz="1800" dirty="0">
                <a:solidFill>
                  <a:schemeClr val="dk1"/>
                </a:solidFill>
                <a:latin typeface="Calibri"/>
                <a:ea typeface="Calibri"/>
                <a:cs typeface="Calibri"/>
                <a:sym typeface="Calibri"/>
              </a:rPr>
              <a:t> More males are impacted with cancer in compare with female</a:t>
            </a:r>
          </a:p>
          <a:p>
            <a:pPr marL="457200" lvl="0" indent="-342900" algn="l" rtl="0">
              <a:lnSpc>
                <a:spcPct val="115000"/>
              </a:lnSpc>
              <a:spcBef>
                <a:spcPts val="0"/>
              </a:spcBef>
              <a:spcAft>
                <a:spcPts val="0"/>
              </a:spcAft>
              <a:buClr>
                <a:schemeClr val="dk1"/>
              </a:buClr>
              <a:buSzPts val="1800"/>
              <a:buFont typeface="Calibri"/>
              <a:buChar char="●"/>
            </a:pPr>
            <a:r>
              <a:rPr lang="en-US" sz="1800" b="1" dirty="0">
                <a:solidFill>
                  <a:schemeClr val="dk1"/>
                </a:solidFill>
                <a:latin typeface="Calibri"/>
                <a:ea typeface="Calibri"/>
                <a:cs typeface="Calibri"/>
                <a:sym typeface="Calibri"/>
              </a:rPr>
              <a:t>Risks:</a:t>
            </a:r>
            <a:r>
              <a:rPr lang="en-US" sz="1800" dirty="0">
                <a:solidFill>
                  <a:schemeClr val="dk1"/>
                </a:solidFill>
                <a:latin typeface="Calibri"/>
                <a:ea typeface="Calibri"/>
                <a:cs typeface="Calibri"/>
                <a:sym typeface="Calibri"/>
              </a:rPr>
              <a:t> 70% of smoker are highly on risk to get a lung cancer and most possible it will be man.</a:t>
            </a:r>
            <a:endParaRPr sz="1800" dirty="0">
              <a:solidFill>
                <a:schemeClr val="dk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238ED99B-BABA-ED9B-0A95-EC074B62B6B7}"/>
              </a:ext>
            </a:extLst>
          </p:cNvPr>
          <p:cNvPicPr>
            <a:picLocks noChangeAspect="1"/>
          </p:cNvPicPr>
          <p:nvPr/>
        </p:nvPicPr>
        <p:blipFill>
          <a:blip r:embed="rId4"/>
          <a:stretch>
            <a:fillRect/>
          </a:stretch>
        </p:blipFill>
        <p:spPr>
          <a:xfrm>
            <a:off x="533524" y="1295330"/>
            <a:ext cx="15029851" cy="8516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pSp>
        <p:nvGrpSpPr>
          <p:cNvPr id="271" name="Google Shape;271;p20"/>
          <p:cNvGrpSpPr/>
          <p:nvPr/>
        </p:nvGrpSpPr>
        <p:grpSpPr>
          <a:xfrm>
            <a:off x="17323478" y="8823788"/>
            <a:ext cx="951822" cy="837371"/>
            <a:chOff x="0" y="-38100"/>
            <a:chExt cx="967200" cy="850900"/>
          </a:xfrm>
        </p:grpSpPr>
        <p:sp>
          <p:nvSpPr>
            <p:cNvPr id="272" name="Google Shape;272;p20"/>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4" name="Google Shape;274;p20"/>
          <p:cNvSpPr txBox="1"/>
          <p:nvPr/>
        </p:nvSpPr>
        <p:spPr>
          <a:xfrm>
            <a:off x="17577959" y="904087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dirty="0">
                <a:solidFill>
                  <a:srgbClr val="FFFFFF"/>
                </a:solidFill>
                <a:latin typeface="Poppins"/>
                <a:ea typeface="Poppins"/>
                <a:cs typeface="Poppins"/>
                <a:sym typeface="Poppins"/>
              </a:rPr>
              <a:t>08</a:t>
            </a:r>
            <a:endParaRPr dirty="0"/>
          </a:p>
        </p:txBody>
      </p:sp>
      <p:grpSp>
        <p:nvGrpSpPr>
          <p:cNvPr id="275" name="Google Shape;275;p20"/>
          <p:cNvGrpSpPr/>
          <p:nvPr/>
        </p:nvGrpSpPr>
        <p:grpSpPr>
          <a:xfrm>
            <a:off x="533524" y="289263"/>
            <a:ext cx="2974047" cy="908940"/>
            <a:chOff x="0" y="-76200"/>
            <a:chExt cx="3965396" cy="1211920"/>
          </a:xfrm>
        </p:grpSpPr>
        <p:sp>
          <p:nvSpPr>
            <p:cNvPr id="276" name="Google Shape;276;p20"/>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277" name="Google Shape;277;p20"/>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278" name="Google Shape;278;p20"/>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279" name="Google Shape;279;p20"/>
          <p:cNvSpPr txBox="1"/>
          <p:nvPr/>
        </p:nvSpPr>
        <p:spPr>
          <a:xfrm>
            <a:off x="5417700" y="289275"/>
            <a:ext cx="7452600" cy="5178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Data Visualization &amp; Dashboard &gt;</a:t>
            </a:r>
            <a:endParaRPr sz="3164" b="1">
              <a:solidFill>
                <a:srgbClr val="008080"/>
              </a:solidFill>
              <a:latin typeface="Calibri"/>
              <a:ea typeface="Calibri"/>
              <a:cs typeface="Calibri"/>
              <a:sym typeface="Calibri"/>
            </a:endParaRPr>
          </a:p>
        </p:txBody>
      </p:sp>
      <p:sp>
        <p:nvSpPr>
          <p:cNvPr id="281" name="Google Shape;281;p20"/>
          <p:cNvSpPr txBox="1"/>
          <p:nvPr/>
        </p:nvSpPr>
        <p:spPr>
          <a:xfrm>
            <a:off x="15528640" y="1154044"/>
            <a:ext cx="2683200" cy="761744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Key Stats:</a:t>
            </a:r>
            <a:r>
              <a:rPr lang="en-US" sz="2000" dirty="0">
                <a:solidFill>
                  <a:schemeClr val="dk1"/>
                </a:solidFill>
                <a:latin typeface="Calibri"/>
                <a:ea typeface="Calibri"/>
                <a:cs typeface="Calibri"/>
                <a:sym typeface="Calibri"/>
              </a:rPr>
              <a:t> 88,341 smokers, avg. smoking years 20.41, 27.97% early detection.</a:t>
            </a:r>
            <a:endParaRPr sz="2000" dirty="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Observations:</a:t>
            </a:r>
            <a:r>
              <a:rPr lang="en-US" sz="2000" dirty="0">
                <a:solidFill>
                  <a:schemeClr val="dk1"/>
                </a:solidFill>
                <a:latin typeface="Calibri"/>
                <a:ea typeface="Calibri"/>
                <a:cs typeface="Calibri"/>
                <a:sym typeface="Calibri"/>
              </a:rPr>
              <a:t> clearly shows that smoking directly increase risk of cancer. Even non passive smoker also can get lung cancer</a:t>
            </a:r>
          </a:p>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Risks:</a:t>
            </a:r>
            <a:r>
              <a:rPr lang="en-US" sz="2000" dirty="0">
                <a:solidFill>
                  <a:schemeClr val="dk1"/>
                </a:solidFill>
                <a:latin typeface="Calibri"/>
                <a:ea typeface="Calibri"/>
                <a:cs typeface="Calibri"/>
                <a:sym typeface="Calibri"/>
              </a:rPr>
              <a:t> High smoking impact  cause more cancer, pollution and smoking worsen risk, early detection  is less advanced cases.</a:t>
            </a:r>
            <a:endParaRPr sz="20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5D30EDF-FC5A-C5BA-A04D-56B04E83B38B}"/>
              </a:ext>
            </a:extLst>
          </p:cNvPr>
          <p:cNvPicPr>
            <a:picLocks noChangeAspect="1"/>
          </p:cNvPicPr>
          <p:nvPr/>
        </p:nvPicPr>
        <p:blipFill>
          <a:blip r:embed="rId4"/>
          <a:stretch>
            <a:fillRect/>
          </a:stretch>
        </p:blipFill>
        <p:spPr>
          <a:xfrm>
            <a:off x="533523" y="1255353"/>
            <a:ext cx="14995117" cy="8564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pSp>
        <p:nvGrpSpPr>
          <p:cNvPr id="286" name="Google Shape;286;p21"/>
          <p:cNvGrpSpPr/>
          <p:nvPr/>
        </p:nvGrpSpPr>
        <p:grpSpPr>
          <a:xfrm>
            <a:off x="17491799" y="8420924"/>
            <a:ext cx="951822" cy="837371"/>
            <a:chOff x="0" y="-38100"/>
            <a:chExt cx="967200" cy="850900"/>
          </a:xfrm>
        </p:grpSpPr>
        <p:sp>
          <p:nvSpPr>
            <p:cNvPr id="287" name="Google Shape;287;p21"/>
            <p:cNvSpPr/>
            <p:nvPr/>
          </p:nvSpPr>
          <p:spPr>
            <a:xfrm>
              <a:off x="0" y="0"/>
              <a:ext cx="967140" cy="812800"/>
            </a:xfrm>
            <a:custGeom>
              <a:avLst/>
              <a:gdLst/>
              <a:ahLst/>
              <a:cxnLst/>
              <a:rect l="l" t="t" r="r" b="b"/>
              <a:pathLst>
                <a:path w="967140" h="812800" extrusionOk="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txBox="1"/>
            <p:nvPr/>
          </p:nvSpPr>
          <p:spPr>
            <a:xfrm>
              <a:off x="0" y="-38100"/>
              <a:ext cx="967200" cy="850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9" name="Google Shape;289;p21"/>
          <p:cNvSpPr txBox="1"/>
          <p:nvPr/>
        </p:nvSpPr>
        <p:spPr>
          <a:xfrm>
            <a:off x="17674380" y="8710688"/>
            <a:ext cx="442800" cy="226200"/>
          </a:xfrm>
          <a:prstGeom prst="rect">
            <a:avLst/>
          </a:prstGeom>
          <a:noFill/>
          <a:ln>
            <a:noFill/>
          </a:ln>
        </p:spPr>
        <p:txBody>
          <a:bodyPr spcFirstLastPara="1" wrap="square" lIns="0" tIns="0" rIns="0" bIns="0" anchor="t" anchorCtr="0">
            <a:spAutoFit/>
          </a:bodyPr>
          <a:lstStyle/>
          <a:p>
            <a:pPr marL="0" marR="0" lvl="0" indent="0" algn="ctr" rtl="0">
              <a:lnSpc>
                <a:spcPct val="140027"/>
              </a:lnSpc>
              <a:spcBef>
                <a:spcPts val="0"/>
              </a:spcBef>
              <a:spcAft>
                <a:spcPts val="0"/>
              </a:spcAft>
              <a:buNone/>
            </a:pPr>
            <a:r>
              <a:rPr lang="en-US" sz="1469" b="1">
                <a:solidFill>
                  <a:srgbClr val="FFFFFF"/>
                </a:solidFill>
                <a:latin typeface="Poppins"/>
                <a:ea typeface="Poppins"/>
                <a:cs typeface="Poppins"/>
                <a:sym typeface="Poppins"/>
              </a:rPr>
              <a:t>09</a:t>
            </a:r>
            <a:endParaRPr/>
          </a:p>
        </p:txBody>
      </p:sp>
      <p:grpSp>
        <p:nvGrpSpPr>
          <p:cNvPr id="290" name="Google Shape;290;p21"/>
          <p:cNvGrpSpPr/>
          <p:nvPr/>
        </p:nvGrpSpPr>
        <p:grpSpPr>
          <a:xfrm>
            <a:off x="533524" y="289263"/>
            <a:ext cx="2974047" cy="908940"/>
            <a:chOff x="0" y="-76200"/>
            <a:chExt cx="3965396" cy="1211920"/>
          </a:xfrm>
        </p:grpSpPr>
        <p:sp>
          <p:nvSpPr>
            <p:cNvPr id="291" name="Google Shape;291;p21"/>
            <p:cNvSpPr/>
            <p:nvPr/>
          </p:nvSpPr>
          <p:spPr>
            <a:xfrm>
              <a:off x="0" y="0"/>
              <a:ext cx="1301346" cy="1135720"/>
            </a:xfrm>
            <a:custGeom>
              <a:avLst/>
              <a:gdLst/>
              <a:ahLst/>
              <a:cxnLst/>
              <a:rect l="l" t="t" r="r" b="b"/>
              <a:pathLst>
                <a:path w="1301346" h="1135720" extrusionOk="0">
                  <a:moveTo>
                    <a:pt x="0" y="0"/>
                  </a:moveTo>
                  <a:lnTo>
                    <a:pt x="1301346" y="0"/>
                  </a:lnTo>
                  <a:lnTo>
                    <a:pt x="1301346" y="1135720"/>
                  </a:lnTo>
                  <a:lnTo>
                    <a:pt x="0" y="1135720"/>
                  </a:lnTo>
                  <a:lnTo>
                    <a:pt x="0" y="0"/>
                  </a:lnTo>
                  <a:close/>
                </a:path>
              </a:pathLst>
            </a:custGeom>
            <a:blipFill rotWithShape="1">
              <a:blip r:embed="rId3">
                <a:alphaModFix/>
              </a:blip>
              <a:stretch>
                <a:fillRect/>
              </a:stretch>
            </a:blipFill>
            <a:ln>
              <a:noFill/>
            </a:ln>
          </p:spPr>
        </p:sp>
        <p:sp>
          <p:nvSpPr>
            <p:cNvPr id="292" name="Google Shape;292;p21"/>
            <p:cNvSpPr txBox="1"/>
            <p:nvPr/>
          </p:nvSpPr>
          <p:spPr>
            <a:xfrm>
              <a:off x="1057796" y="-76200"/>
              <a:ext cx="2907600" cy="690300"/>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3364" b="1" i="0" u="none" strike="noStrike" cap="none">
                  <a:solidFill>
                    <a:srgbClr val="000000"/>
                  </a:solidFill>
                  <a:latin typeface="Arial"/>
                  <a:ea typeface="Arial"/>
                  <a:cs typeface="Arial"/>
                  <a:sym typeface="Arial"/>
                </a:rPr>
                <a:t>Futurion</a:t>
              </a:r>
              <a:endParaRPr/>
            </a:p>
          </p:txBody>
        </p:sp>
        <p:sp>
          <p:nvSpPr>
            <p:cNvPr id="293" name="Google Shape;293;p21"/>
            <p:cNvSpPr txBox="1"/>
            <p:nvPr/>
          </p:nvSpPr>
          <p:spPr>
            <a:xfrm>
              <a:off x="1378270" y="574923"/>
              <a:ext cx="2283000" cy="265500"/>
            </a:xfrm>
            <a:prstGeom prst="rect">
              <a:avLst/>
            </a:prstGeom>
            <a:noFill/>
            <a:ln>
              <a:noFill/>
            </a:ln>
          </p:spPr>
          <p:txBody>
            <a:bodyPr spcFirstLastPara="1" wrap="square" lIns="0" tIns="0" rIns="0" bIns="0" anchor="t" anchorCtr="0">
              <a:spAutoFit/>
            </a:bodyPr>
            <a:lstStyle/>
            <a:p>
              <a:pPr marL="0" marR="0" lvl="0" indent="0" algn="ctr" rtl="0">
                <a:lnSpc>
                  <a:spcPct val="140061"/>
                </a:lnSpc>
                <a:spcBef>
                  <a:spcPts val="0"/>
                </a:spcBef>
                <a:spcAft>
                  <a:spcPts val="0"/>
                </a:spcAft>
                <a:buNone/>
              </a:pPr>
              <a:r>
                <a:rPr lang="en-US" sz="1293" b="0" i="0" u="none" strike="noStrike" cap="none">
                  <a:solidFill>
                    <a:srgbClr val="000000"/>
                  </a:solidFill>
                  <a:latin typeface="Arial"/>
                  <a:ea typeface="Arial"/>
                  <a:cs typeface="Arial"/>
                  <a:sym typeface="Arial"/>
                </a:rPr>
                <a:t>UPSKILLING INDIA</a:t>
              </a:r>
              <a:endParaRPr/>
            </a:p>
          </p:txBody>
        </p:sp>
      </p:grpSp>
      <p:sp>
        <p:nvSpPr>
          <p:cNvPr id="295" name="Google Shape;295;p21"/>
          <p:cNvSpPr txBox="1"/>
          <p:nvPr/>
        </p:nvSpPr>
        <p:spPr>
          <a:xfrm>
            <a:off x="5417700" y="289275"/>
            <a:ext cx="7452600" cy="517800"/>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US" sz="3364" b="1">
                <a:latin typeface="Calibri"/>
                <a:ea typeface="Calibri"/>
                <a:cs typeface="Calibri"/>
                <a:sym typeface="Calibri"/>
              </a:rPr>
              <a:t>&lt; Data Visualization &amp; Dashboard &gt;</a:t>
            </a:r>
            <a:endParaRPr sz="3164" b="1">
              <a:solidFill>
                <a:srgbClr val="008080"/>
              </a:solidFill>
              <a:latin typeface="Calibri"/>
              <a:ea typeface="Calibri"/>
              <a:cs typeface="Calibri"/>
              <a:sym typeface="Calibri"/>
            </a:endParaRPr>
          </a:p>
        </p:txBody>
      </p:sp>
      <p:sp>
        <p:nvSpPr>
          <p:cNvPr id="296" name="Google Shape;296;p21"/>
          <p:cNvSpPr txBox="1"/>
          <p:nvPr/>
        </p:nvSpPr>
        <p:spPr>
          <a:xfrm>
            <a:off x="15535200" y="1247069"/>
            <a:ext cx="2676900" cy="7263497"/>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Key Stats:</a:t>
            </a:r>
            <a:r>
              <a:rPr lang="en-US" sz="2000" dirty="0">
                <a:solidFill>
                  <a:schemeClr val="dk1"/>
                </a:solidFill>
                <a:latin typeface="Calibri"/>
                <a:ea typeface="Calibri"/>
                <a:cs typeface="Calibri"/>
                <a:sym typeface="Calibri"/>
              </a:rPr>
              <a:t> Avg. survival </a:t>
            </a:r>
            <a:r>
              <a:rPr lang="en-US" sz="2000" b="1" dirty="0">
                <a:solidFill>
                  <a:schemeClr val="dk1"/>
                </a:solidFill>
                <a:latin typeface="Calibri"/>
                <a:ea typeface="Calibri"/>
                <a:cs typeface="Calibri"/>
                <a:sym typeface="Calibri"/>
              </a:rPr>
              <a:t>5.5 years</a:t>
            </a:r>
            <a:r>
              <a:rPr lang="en-US" sz="2000" dirty="0">
                <a:solidFill>
                  <a:schemeClr val="dk1"/>
                </a:solidFill>
                <a:latin typeface="Calibri"/>
                <a:ea typeface="Calibri"/>
                <a:cs typeface="Calibri"/>
                <a:sym typeface="Calibri"/>
              </a:rPr>
              <a:t>, prevalence </a:t>
            </a:r>
            <a:r>
              <a:rPr lang="en-US" sz="2000" b="1" dirty="0">
                <a:solidFill>
                  <a:schemeClr val="dk1"/>
                </a:solidFill>
                <a:latin typeface="Calibri"/>
                <a:ea typeface="Calibri"/>
                <a:cs typeface="Calibri"/>
                <a:sym typeface="Calibri"/>
              </a:rPr>
              <a:t>1.50</a:t>
            </a:r>
            <a:r>
              <a:rPr lang="en-US" sz="2000" dirty="0">
                <a:solidFill>
                  <a:schemeClr val="dk1"/>
                </a:solidFill>
                <a:latin typeface="Calibri"/>
                <a:ea typeface="Calibri"/>
                <a:cs typeface="Calibri"/>
                <a:sym typeface="Calibri"/>
              </a:rPr>
              <a:t>, early detection </a:t>
            </a:r>
            <a:r>
              <a:rPr lang="en-US" sz="2000" b="1" dirty="0">
                <a:solidFill>
                  <a:schemeClr val="dk1"/>
                </a:solidFill>
                <a:latin typeface="Calibri"/>
                <a:ea typeface="Calibri"/>
                <a:cs typeface="Calibri"/>
                <a:sym typeface="Calibri"/>
              </a:rPr>
              <a:t>4.12% survival</a:t>
            </a:r>
            <a:r>
              <a:rPr lang="en-US" sz="2000" dirty="0">
                <a:solidFill>
                  <a:schemeClr val="dk1"/>
                </a:solidFill>
                <a:latin typeface="Calibri"/>
                <a:ea typeface="Calibri"/>
                <a:cs typeface="Calibri"/>
                <a:sym typeface="Calibri"/>
              </a:rPr>
              <a:t>.</a:t>
            </a:r>
            <a:endParaRPr sz="2000" dirty="0">
              <a:solidFill>
                <a:schemeClr val="dk1"/>
              </a:solidFill>
              <a:latin typeface="Calibri"/>
              <a:ea typeface="Calibri"/>
              <a:cs typeface="Calibri"/>
              <a:sym typeface="Calibri"/>
            </a:endParaRPr>
          </a:p>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Observations:</a:t>
            </a:r>
            <a:r>
              <a:rPr lang="en-US" sz="2000" dirty="0">
                <a:solidFill>
                  <a:schemeClr val="dk1"/>
                </a:solidFill>
                <a:latin typeface="Calibri"/>
                <a:ea typeface="Calibri"/>
                <a:cs typeface="Calibri"/>
                <a:sym typeface="Calibri"/>
              </a:rPr>
              <a:t> China is the country emerging with the exceptional death cases in compare with other countries</a:t>
            </a:r>
          </a:p>
          <a:p>
            <a:pPr marL="457200" lvl="0" indent="-355600" algn="l" rtl="0">
              <a:lnSpc>
                <a:spcPct val="115000"/>
              </a:lnSpc>
              <a:spcBef>
                <a:spcPts val="0"/>
              </a:spcBef>
              <a:spcAft>
                <a:spcPts val="0"/>
              </a:spcAft>
              <a:buClr>
                <a:schemeClr val="dk1"/>
              </a:buClr>
              <a:buSzPts val="2000"/>
              <a:buFont typeface="Calibri"/>
              <a:buChar char="●"/>
            </a:pPr>
            <a:r>
              <a:rPr lang="en-US" sz="2000" b="1" dirty="0">
                <a:solidFill>
                  <a:schemeClr val="dk1"/>
                </a:solidFill>
                <a:latin typeface="Calibri"/>
                <a:ea typeface="Calibri"/>
                <a:cs typeface="Calibri"/>
                <a:sym typeface="Calibri"/>
              </a:rPr>
              <a:t>Risks &amp; Insights:</a:t>
            </a:r>
            <a:r>
              <a:rPr lang="en-US" sz="2000" dirty="0">
                <a:solidFill>
                  <a:schemeClr val="dk1"/>
                </a:solidFill>
                <a:latin typeface="Calibri"/>
                <a:ea typeface="Calibri"/>
                <a:cs typeface="Calibri"/>
                <a:sym typeface="Calibri"/>
              </a:rPr>
              <a:t> Survival rate even after early detection of cancer is somewhat worried and matter for serious think.</a:t>
            </a:r>
            <a:endParaRPr sz="20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E27F5B1-0006-2017-1F95-C23C1FE50373}"/>
              </a:ext>
            </a:extLst>
          </p:cNvPr>
          <p:cNvPicPr>
            <a:picLocks noChangeAspect="1"/>
          </p:cNvPicPr>
          <p:nvPr/>
        </p:nvPicPr>
        <p:blipFill>
          <a:blip r:embed="rId4"/>
          <a:stretch>
            <a:fillRect/>
          </a:stretch>
        </p:blipFill>
        <p:spPr>
          <a:xfrm>
            <a:off x="533524" y="1376973"/>
            <a:ext cx="15001676" cy="84975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2028</Words>
  <Application>Microsoft Office PowerPoint</Application>
  <PresentationFormat>Custom</PresentationFormat>
  <Paragraphs>258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SNEH PATEL</dc:creator>
  <cp:lastModifiedBy>sneh patel</cp:lastModifiedBy>
  <cp:revision>14</cp:revision>
  <dcterms:modified xsi:type="dcterms:W3CDTF">2025-02-23T19:13:42Z</dcterms:modified>
</cp:coreProperties>
</file>