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61" autoAdjust="0"/>
  </p:normalViewPr>
  <p:slideViewPr>
    <p:cSldViewPr snapToGrid="0">
      <p:cViewPr varScale="1">
        <p:scale>
          <a:sx n="161" d="100"/>
          <a:sy n="161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9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ED43-D58D-4720-A24F-531848274B2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74918"/>
            <a:ext cx="5377544" cy="8055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Name: </a:t>
            </a:r>
            <a:r>
              <a:rPr lang="en-US" sz="1500" b="1" dirty="0" err="1" smtClean="0"/>
              <a:t>Sneh</a:t>
            </a:r>
            <a:r>
              <a:rPr lang="en-US" sz="1500" b="1" dirty="0" smtClean="0"/>
              <a:t> Ashish Shah</a:t>
            </a:r>
            <a:endParaRPr lang="en-US" sz="1500" b="1" dirty="0"/>
          </a:p>
          <a:p>
            <a:pPr algn="just"/>
            <a:r>
              <a:rPr lang="en-US" sz="1500" b="1" dirty="0"/>
              <a:t>Designation:  Researcher</a:t>
            </a:r>
            <a:endParaRPr lang="en-US" sz="1500" dirty="0"/>
          </a:p>
          <a:p>
            <a:pPr algn="just"/>
            <a:r>
              <a:rPr lang="en-US" sz="1500" b="1" dirty="0"/>
              <a:t>Institution:</a:t>
            </a:r>
            <a:r>
              <a:rPr lang="en-US" sz="1200" b="1" dirty="0"/>
              <a:t> </a:t>
            </a:r>
            <a:r>
              <a:rPr lang="en-US" sz="1500" b="1" dirty="0" smtClean="0"/>
              <a:t>Institute of Technology, </a:t>
            </a:r>
            <a:r>
              <a:rPr lang="en-US" sz="1500" b="1" dirty="0" err="1" smtClean="0"/>
              <a:t>Nirma</a:t>
            </a:r>
            <a:r>
              <a:rPr lang="en-US" sz="1500" b="1" dirty="0"/>
              <a:t> </a:t>
            </a:r>
            <a:r>
              <a:rPr lang="en-US" sz="1500" b="1" dirty="0" smtClean="0"/>
              <a:t>University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7491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 </a:t>
            </a:r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-1" y="1491405"/>
            <a:ext cx="10611853" cy="123868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/>
              <a:t>MAJOR OBJECTIVES: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b="1" dirty="0"/>
              <a:t>Design of a </a:t>
            </a:r>
            <a:r>
              <a:rPr lang="en-US" sz="1500" b="1" dirty="0" smtClean="0"/>
              <a:t>Micro strip </a:t>
            </a:r>
            <a:r>
              <a:rPr lang="en-US" sz="1500" b="1" dirty="0" smtClean="0"/>
              <a:t>Low </a:t>
            </a:r>
            <a:r>
              <a:rPr lang="en-US" sz="1500" b="1" dirty="0"/>
              <a:t>P</a:t>
            </a:r>
            <a:r>
              <a:rPr lang="en-US" sz="1500" b="1" dirty="0" smtClean="0"/>
              <a:t>ass </a:t>
            </a:r>
            <a:r>
              <a:rPr lang="en-US" sz="1500" b="1" dirty="0"/>
              <a:t>filter </a:t>
            </a:r>
            <a:r>
              <a:rPr lang="en-US" sz="1500" b="1" dirty="0" smtClean="0"/>
              <a:t>with Cut-off </a:t>
            </a:r>
            <a:r>
              <a:rPr lang="en-US" sz="1500" b="1" dirty="0"/>
              <a:t>at </a:t>
            </a:r>
            <a:r>
              <a:rPr lang="en-US" sz="1500" b="1" dirty="0" smtClean="0"/>
              <a:t>2.475 GHz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b="1" dirty="0"/>
              <a:t>Insertion Loss &lt; </a:t>
            </a:r>
            <a:r>
              <a:rPr lang="en-US" sz="1500" b="1" dirty="0" smtClean="0"/>
              <a:t>3dB, </a:t>
            </a:r>
            <a:r>
              <a:rPr lang="en-US" sz="1500" b="1" dirty="0"/>
              <a:t>0.5 dB Bandwidth of 2.475 GHz, 1dB Bandwidth of 2.5 </a:t>
            </a:r>
            <a:r>
              <a:rPr lang="en-US" sz="1500" b="1" dirty="0" smtClean="0"/>
              <a:t>GHz, </a:t>
            </a:r>
            <a:r>
              <a:rPr lang="en-US" sz="1500" b="1" dirty="0" smtClean="0"/>
              <a:t>Return </a:t>
            </a:r>
            <a:r>
              <a:rPr lang="en-US" sz="1500" b="1" dirty="0"/>
              <a:t>Loss &gt; 15 </a:t>
            </a:r>
            <a:r>
              <a:rPr lang="en-US" sz="1500" b="1" dirty="0" smtClean="0"/>
              <a:t>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b="1" dirty="0" smtClean="0"/>
              <a:t>Stopband </a:t>
            </a:r>
            <a:r>
              <a:rPr lang="en-US" sz="1500" b="1" dirty="0" smtClean="0"/>
              <a:t>Rejection &gt; 20 </a:t>
            </a:r>
            <a:r>
              <a:rPr lang="en-US" sz="1500" b="1" dirty="0" err="1" smtClean="0"/>
              <a:t>dBc</a:t>
            </a:r>
            <a:r>
              <a:rPr lang="en-US" sz="1500" b="1" dirty="0" smtClean="0"/>
              <a:t> (2.750 – 10.125 GHz), Image Rejection &gt; 30 </a:t>
            </a:r>
            <a:r>
              <a:rPr lang="en-US" sz="1500" b="1" dirty="0" err="1" smtClean="0"/>
              <a:t>dBc</a:t>
            </a:r>
            <a:r>
              <a:rPr lang="en-US" sz="1500" b="1" dirty="0" smtClean="0"/>
              <a:t> (7.725 – 10.125 GHz)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500" b="1" dirty="0"/>
              <a:t>Design size to be limited within </a:t>
            </a:r>
            <a:r>
              <a:rPr lang="en-US" sz="1500" b="1" dirty="0" smtClean="0"/>
              <a:t>¾-inch x ¾-inch area substrate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11853" y="674913"/>
            <a:ext cx="1580147" cy="14907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PHOTO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2719137"/>
            <a:ext cx="3995057" cy="41388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METHODOLOGY FLOW CHART:  </a:t>
            </a:r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9" name="Rectangle 8"/>
          <p:cNvSpPr/>
          <p:nvPr/>
        </p:nvSpPr>
        <p:spPr>
          <a:xfrm>
            <a:off x="3995056" y="2719131"/>
            <a:ext cx="8196944" cy="360949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500" b="1" dirty="0" smtClean="0"/>
          </a:p>
          <a:p>
            <a:pPr algn="just"/>
            <a:r>
              <a:rPr lang="en-US" sz="1500" b="1" dirty="0" smtClean="0"/>
              <a:t>  </a:t>
            </a:r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r>
              <a:rPr lang="en-US" sz="1500" b="1" dirty="0" smtClean="0"/>
              <a:t>RESULTS/MAJOR </a:t>
            </a:r>
            <a:r>
              <a:rPr lang="en-US" sz="1500" b="1" dirty="0"/>
              <a:t>FINDINGS:    </a:t>
            </a: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Insertion loss of &lt; </a:t>
            </a:r>
            <a:r>
              <a:rPr lang="en-US" sz="1500" dirty="0" smtClean="0"/>
              <a:t>3dB </a:t>
            </a:r>
            <a:r>
              <a:rPr lang="en-US" sz="1500" dirty="0"/>
              <a:t>and Return loss of &gt; 15 dB is maintained all over the passband.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Open Stub topology causes creation of harmonics beyond the </a:t>
            </a:r>
            <a:r>
              <a:rPr lang="en-US" sz="1500" dirty="0" smtClean="0"/>
              <a:t>passband which is suppressed </a:t>
            </a:r>
            <a:r>
              <a:rPr lang="en-US" sz="1500" dirty="0"/>
              <a:t>by </a:t>
            </a:r>
            <a:r>
              <a:rPr lang="en-US" sz="1500" dirty="0" smtClean="0"/>
              <a:t>another Low Pass </a:t>
            </a:r>
            <a:r>
              <a:rPr lang="en-US" sz="1500" dirty="0"/>
              <a:t>filter with a 3 dB cut-off point of </a:t>
            </a:r>
            <a:r>
              <a:rPr lang="en-US" sz="1500" dirty="0" smtClean="0"/>
              <a:t>3.500 </a:t>
            </a:r>
            <a:r>
              <a:rPr lang="en-US" sz="1500" dirty="0"/>
              <a:t>GHz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 smtClean="0"/>
              <a:t>The complete LPF is integrated into </a:t>
            </a:r>
            <a:r>
              <a:rPr lang="en-US" sz="1500" dirty="0"/>
              <a:t>a single substrate of area </a:t>
            </a:r>
            <a:r>
              <a:rPr lang="en-US" sz="1500" dirty="0" smtClean="0"/>
              <a:t>¾-inch </a:t>
            </a:r>
            <a:r>
              <a:rPr lang="en-US" sz="1500" dirty="0"/>
              <a:t>x </a:t>
            </a:r>
            <a:r>
              <a:rPr lang="en-US" sz="1500" dirty="0" smtClean="0"/>
              <a:t>¾-inch to achieve the desired performance. </a:t>
            </a:r>
            <a:endParaRPr lang="en-US" sz="15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dirty="0"/>
              <a:t>The combined design provides the following </a:t>
            </a:r>
            <a:r>
              <a:rPr lang="en-US" sz="1500" dirty="0" smtClean="0"/>
              <a:t>results over the complete band </a:t>
            </a:r>
            <a:r>
              <a:rPr lang="en-US" sz="1500" smtClean="0"/>
              <a:t>of </a:t>
            </a:r>
            <a:r>
              <a:rPr lang="en-US" sz="1500" smtClean="0"/>
              <a:t>DC </a:t>
            </a:r>
            <a:r>
              <a:rPr lang="en-US" sz="1500" dirty="0" smtClean="0"/>
              <a:t>– 17.250 GHz:</a:t>
            </a:r>
            <a:endParaRPr lang="en-US" sz="15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 smtClean="0"/>
              <a:t>Subsystem : HSU-IFBE-Ch1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 smtClean="0"/>
              <a:t>Insertion Loss :  </a:t>
            </a:r>
            <a:r>
              <a:rPr lang="en-US" sz="1500" b="1" dirty="0"/>
              <a:t>&lt; </a:t>
            </a:r>
            <a:r>
              <a:rPr lang="en-US" sz="1500" b="1" dirty="0" smtClean="0"/>
              <a:t>3 </a:t>
            </a:r>
            <a:r>
              <a:rPr lang="en-US" sz="1500" b="1" dirty="0"/>
              <a:t>dB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/>
              <a:t>Return </a:t>
            </a:r>
            <a:r>
              <a:rPr lang="en-US" sz="1500" b="1" dirty="0" smtClean="0"/>
              <a:t>Loss : </a:t>
            </a:r>
            <a:r>
              <a:rPr lang="en-US" sz="1500" b="1" dirty="0"/>
              <a:t>&gt; 15 </a:t>
            </a:r>
            <a:r>
              <a:rPr lang="en-US" sz="1500" b="1" dirty="0" smtClean="0"/>
              <a:t>dB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 smtClean="0"/>
              <a:t>0.5 dB Bandwidth : 0 - 2.475 GHz</a:t>
            </a:r>
            <a:endParaRPr lang="en-US" sz="15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/>
              <a:t>1 dB </a:t>
            </a:r>
            <a:r>
              <a:rPr lang="en-US" sz="1500" b="1" dirty="0" smtClean="0"/>
              <a:t>Bandwidth : 0 - 2.500 GHz</a:t>
            </a:r>
            <a:endParaRPr lang="en-US" sz="15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/>
              <a:t>Stopband </a:t>
            </a:r>
            <a:r>
              <a:rPr lang="en-US" sz="1500" b="1" dirty="0" smtClean="0"/>
              <a:t>Rejection : </a:t>
            </a:r>
            <a:r>
              <a:rPr lang="en-US" sz="1500" b="1" dirty="0"/>
              <a:t>&gt; </a:t>
            </a:r>
            <a:r>
              <a:rPr lang="en-US" sz="1500" b="1" dirty="0" smtClean="0"/>
              <a:t>20 </a:t>
            </a:r>
            <a:r>
              <a:rPr lang="en-US" sz="1500" b="1" dirty="0" err="1"/>
              <a:t>dBc</a:t>
            </a:r>
            <a:endParaRPr lang="en-US" sz="15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500" b="1" dirty="0" smtClean="0"/>
              <a:t>Image Rejection : &gt; 30dBc</a:t>
            </a:r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10" name="Rectangle 9"/>
          <p:cNvSpPr/>
          <p:nvPr/>
        </p:nvSpPr>
        <p:spPr>
          <a:xfrm>
            <a:off x="3995056" y="6317673"/>
            <a:ext cx="8196944" cy="5403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500" b="1" dirty="0" smtClean="0"/>
          </a:p>
          <a:p>
            <a:r>
              <a:rPr lang="en-US" sz="1500" b="1" dirty="0" smtClean="0"/>
              <a:t>CONCLUSION:</a:t>
            </a:r>
          </a:p>
          <a:p>
            <a:r>
              <a:rPr lang="en-US" sz="1200" b="1" dirty="0" smtClean="0"/>
              <a:t>The designed filter satisfies the given specification constraint within the complete frequency range of </a:t>
            </a:r>
            <a:r>
              <a:rPr lang="en-US" sz="1200" b="1" dirty="0" smtClean="0"/>
              <a:t>DC </a:t>
            </a:r>
            <a:r>
              <a:rPr lang="en-US" sz="1200" b="1" dirty="0" smtClean="0"/>
              <a:t>– 17.250 GHz.</a:t>
            </a:r>
          </a:p>
          <a:p>
            <a:endParaRPr lang="en-US" sz="1200" b="1" dirty="0"/>
          </a:p>
          <a:p>
            <a:endParaRPr lang="en-US" sz="1200" b="1" dirty="0" smtClean="0"/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38102"/>
            <a:ext cx="675773" cy="575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366656" y="674912"/>
            <a:ext cx="5245197" cy="8055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Guide: Sri. Vinit Kumar</a:t>
            </a:r>
          </a:p>
          <a:p>
            <a:pPr algn="just"/>
            <a:r>
              <a:rPr lang="en-US" sz="1500" b="1" dirty="0"/>
              <a:t>Contact e-mail: vinitkumar@sac.isro.gov.in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816429" y="-4"/>
            <a:ext cx="10412185" cy="6749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>
              <a:tabLst>
                <a:tab pos="11201400" algn="l"/>
              </a:tabLst>
            </a:pP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611853" y="2165684"/>
            <a:ext cx="1580147" cy="55344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15 MAY </a:t>
            </a:r>
            <a:r>
              <a:rPr lang="en-US" sz="1500" b="1" dirty="0"/>
              <a:t>2025 to </a:t>
            </a:r>
          </a:p>
          <a:p>
            <a:pPr algn="ctr"/>
            <a:r>
              <a:rPr lang="en-US" sz="1500" b="1" dirty="0" smtClean="0"/>
              <a:t>23 JULY </a:t>
            </a:r>
            <a:r>
              <a:rPr lang="en-US" sz="1500" b="1" dirty="0"/>
              <a:t>2025</a:t>
            </a:r>
            <a:endParaRPr lang="en-IN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2DFE1-7F08-499E-8021-766BAA448626}"/>
              </a:ext>
            </a:extLst>
          </p:cNvPr>
          <p:cNvSpPr txBox="1"/>
          <p:nvPr/>
        </p:nvSpPr>
        <p:spPr>
          <a:xfrm>
            <a:off x="9702140" y="152786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SRTD-RTMG-MISA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9A49D-8E46-EBB6-AEC6-974F967903EA}"/>
              </a:ext>
            </a:extLst>
          </p:cNvPr>
          <p:cNvSpPr txBox="1"/>
          <p:nvPr/>
        </p:nvSpPr>
        <p:spPr>
          <a:xfrm>
            <a:off x="1407226" y="79186"/>
            <a:ext cx="8294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Design &amp;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Development</a:t>
            </a:r>
            <a:r>
              <a:rPr lang="en-US" sz="1600" b="1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of </a:t>
            </a:r>
            <a:r>
              <a:rPr lang="en-US" sz="16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Compact Low pass and Band pass Filters for Microwave</a:t>
            </a:r>
            <a:r>
              <a:rPr lang="en-US" sz="1600" b="1" i="0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Receivers Applications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44702-66E8-388E-DEFE-C24D4AD8A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8" y="3014518"/>
            <a:ext cx="3200400" cy="37015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459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282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sac</cp:lastModifiedBy>
  <cp:revision>98</cp:revision>
  <dcterms:created xsi:type="dcterms:W3CDTF">2017-11-15T06:25:27Z</dcterms:created>
  <dcterms:modified xsi:type="dcterms:W3CDTF">2025-07-17T09:04:31Z</dcterms:modified>
</cp:coreProperties>
</file>