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6" r:id="rId4"/>
    <p:sldId id="258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88" r:id="rId16"/>
    <p:sldId id="289" r:id="rId17"/>
    <p:sldId id="277" r:id="rId18"/>
    <p:sldId id="278" r:id="rId19"/>
    <p:sldId id="279" r:id="rId20"/>
    <p:sldId id="280" r:id="rId21"/>
    <p:sldId id="282" r:id="rId22"/>
    <p:sldId id="281" r:id="rId23"/>
    <p:sldId id="283" r:id="rId24"/>
    <p:sldId id="284" r:id="rId25"/>
    <p:sldId id="285" r:id="rId26"/>
    <p:sldId id="286" r:id="rId27"/>
    <p:sldId id="287" r:id="rId28"/>
    <p:sldId id="265" r:id="rId29"/>
  </p:sldIdLst>
  <p:sldSz cx="18288000" cy="10287000"/>
  <p:notesSz cx="6858000" cy="9144000"/>
  <p:embeddedFontLst>
    <p:embeddedFont>
      <p:font typeface="Canva Sans" panose="020B0604020202020204" charset="0"/>
      <p:regular r:id="rId32"/>
    </p:embeddedFont>
    <p:embeddedFont>
      <p:font typeface="Merriweather Sans" pitchFamily="2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5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6676E-861D-4D51-B3D7-51E1AC0D206F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7D8AF-DC60-442A-8B4C-B3E844C62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3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55515-FEE1-4B80-999B-8AE114A90D8E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B9D99-4C54-4408-AA73-5CD7084E4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348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136B-A109-4CF3-B30D-A1F4CEE555D6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C950-B0F1-45BE-94D8-4CDE31400951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3B50-6D19-4242-92BF-BCB87AF2E6A4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6B31-1348-42D8-9053-F14C00E09DA1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FAE3-2051-4A55-8E4C-47D31E78F0D0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E1B0-8D20-4971-83EA-68FE0597CFC9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4408-68B6-4D64-BC14-14BFC2D0B9AD}" type="datetime1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6D24-A7F2-4CDE-AE8A-74A39989447C}" type="datetime1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EDD6-B554-48DE-B5B5-CCF13C46A366}" type="datetime1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784DB-170A-4BD0-9131-52E685647473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3F9B-8854-43CD-A10C-96EAEB72D336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1E9C3-103F-4630-A30B-15F186F8E9FB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slide" Target="slide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slide" Target="slide2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slide" Target="slide2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832841" y="-531925"/>
            <a:ext cx="3697437" cy="3038128"/>
          </a:xfrm>
          <a:custGeom>
            <a:avLst/>
            <a:gdLst/>
            <a:ahLst/>
            <a:cxnLst/>
            <a:rect l="l" t="t" r="r" b="b"/>
            <a:pathLst>
              <a:path w="3697437" h="3038128">
                <a:moveTo>
                  <a:pt x="0" y="0"/>
                </a:moveTo>
                <a:lnTo>
                  <a:pt x="3697437" y="0"/>
                </a:lnTo>
                <a:lnTo>
                  <a:pt x="3697437" y="3038128"/>
                </a:lnTo>
                <a:lnTo>
                  <a:pt x="0" y="30381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21701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728889" y="244380"/>
            <a:ext cx="3738736" cy="1998290"/>
          </a:xfrm>
          <a:custGeom>
            <a:avLst/>
            <a:gdLst/>
            <a:ahLst/>
            <a:cxnLst/>
            <a:rect l="l" t="t" r="r" b="b"/>
            <a:pathLst>
              <a:path w="3738736" h="1998290">
                <a:moveTo>
                  <a:pt x="0" y="0"/>
                </a:moveTo>
                <a:lnTo>
                  <a:pt x="3738736" y="0"/>
                </a:lnTo>
                <a:lnTo>
                  <a:pt x="3738736" y="1998290"/>
                </a:lnTo>
                <a:lnTo>
                  <a:pt x="0" y="19982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3041687"/>
            <a:ext cx="16230600" cy="377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8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Monda"/>
                <a:cs typeface="Times New Roman" panose="02020603050405020304" pitchFamily="18" charset="0"/>
                <a:sym typeface="Monda"/>
              </a:rPr>
              <a:t>Design and Fabrication of RF Band pass and Low pass Filters for Space Applications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533042" y="2410953"/>
            <a:ext cx="6891982" cy="399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SUMMER INTERNSHIP 2025 - FINAL REVIEW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905482" y="7861298"/>
            <a:ext cx="10147101" cy="2180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GUIDE: SRI VINIT KUMAR 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SCI/ENGR-SG @SAC – ISRO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GUIDE: DR. MANISHA UPADHYAY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399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EFFORTS BY: SNEH SHAH (22BEC121)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372062" y="6947447"/>
            <a:ext cx="3213943" cy="399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MAY - 23 JULY 2025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sp>
        <p:nvSpPr>
          <p:cNvPr id="14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7177604" y="9210675"/>
            <a:ext cx="315792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29903" y="231775"/>
            <a:ext cx="11228195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Calculations (BPF)</a:t>
            </a:r>
          </a:p>
        </p:txBody>
      </p:sp>
      <p:sp>
        <p:nvSpPr>
          <p:cNvPr id="18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953244"/>
              </p:ext>
            </p:extLst>
          </p:nvPr>
        </p:nvGraphicFramePr>
        <p:xfrm>
          <a:off x="2667000" y="3065452"/>
          <a:ext cx="3352801" cy="2667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7390">
                  <a:extLst>
                    <a:ext uri="{9D8B030D-6E8A-4147-A177-3AD203B41FA5}">
                      <a16:colId xmlns:a16="http://schemas.microsoft.com/office/drawing/2014/main" val="1314749690"/>
                    </a:ext>
                  </a:extLst>
                </a:gridCol>
                <a:gridCol w="1118021">
                  <a:extLst>
                    <a:ext uri="{9D8B030D-6E8A-4147-A177-3AD203B41FA5}">
                      <a16:colId xmlns:a16="http://schemas.microsoft.com/office/drawing/2014/main" val="1082022439"/>
                    </a:ext>
                  </a:extLst>
                </a:gridCol>
                <a:gridCol w="1117390">
                  <a:extLst>
                    <a:ext uri="{9D8B030D-6E8A-4147-A177-3AD203B41FA5}">
                      <a16:colId xmlns:a16="http://schemas.microsoft.com/office/drawing/2014/main" val="2667669727"/>
                    </a:ext>
                  </a:extLst>
                </a:gridCol>
              </a:tblGrid>
              <a:tr h="537493">
                <a:tc>
                  <a:txBody>
                    <a:bodyPr/>
                    <a:lstStyle/>
                    <a:p>
                      <a:pPr marL="635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i 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L (nH)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 (pF)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extLst>
                  <a:ext uri="{0D108BD9-81ED-4DB2-BD59-A6C34878D82A}">
                    <a16:rowId xmlns:a16="http://schemas.microsoft.com/office/drawing/2014/main" val="3374264526"/>
                  </a:ext>
                </a:extLst>
              </a:tr>
              <a:tr h="540221">
                <a:tc>
                  <a:txBody>
                    <a:bodyPr/>
                    <a:lstStyle/>
                    <a:p>
                      <a:pPr marL="635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 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56.58 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4.58 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extLst>
                  <a:ext uri="{0D108BD9-81ED-4DB2-BD59-A6C34878D82A}">
                    <a16:rowId xmlns:a16="http://schemas.microsoft.com/office/drawing/2014/main" val="3790317453"/>
                  </a:ext>
                </a:extLst>
              </a:tr>
              <a:tr h="514301">
                <a:tc>
                  <a:txBody>
                    <a:bodyPr/>
                    <a:lstStyle/>
                    <a:p>
                      <a:pPr marL="635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 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5.729 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45.27 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extLst>
                  <a:ext uri="{0D108BD9-81ED-4DB2-BD59-A6C34878D82A}">
                    <a16:rowId xmlns:a16="http://schemas.microsoft.com/office/drawing/2014/main" val="2124891907"/>
                  </a:ext>
                </a:extLst>
              </a:tr>
              <a:tr h="537493">
                <a:tc>
                  <a:txBody>
                    <a:bodyPr/>
                    <a:lstStyle/>
                    <a:p>
                      <a:pPr marL="635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56.58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4.58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extLst>
                  <a:ext uri="{0D108BD9-81ED-4DB2-BD59-A6C34878D82A}">
                    <a16:rowId xmlns:a16="http://schemas.microsoft.com/office/drawing/2014/main" val="3565440586"/>
                  </a:ext>
                </a:extLst>
              </a:tr>
              <a:tr h="537493">
                <a:tc>
                  <a:txBody>
                    <a:bodyPr/>
                    <a:lstStyle/>
                    <a:p>
                      <a:pPr marL="635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9.75 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36.3s 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extLst>
                  <a:ext uri="{0D108BD9-81ED-4DB2-BD59-A6C34878D82A}">
                    <a16:rowId xmlns:a16="http://schemas.microsoft.com/office/drawing/2014/main" val="315469015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32272"/>
              </p:ext>
            </p:extLst>
          </p:nvPr>
        </p:nvGraphicFramePr>
        <p:xfrm>
          <a:off x="6651640" y="3065452"/>
          <a:ext cx="3374390" cy="3809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4585">
                  <a:extLst>
                    <a:ext uri="{9D8B030D-6E8A-4147-A177-3AD203B41FA5}">
                      <a16:colId xmlns:a16="http://schemas.microsoft.com/office/drawing/2014/main" val="801083121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41883717"/>
                    </a:ext>
                  </a:extLst>
                </a:gridCol>
                <a:gridCol w="1124585">
                  <a:extLst>
                    <a:ext uri="{9D8B030D-6E8A-4147-A177-3AD203B41FA5}">
                      <a16:colId xmlns:a16="http://schemas.microsoft.com/office/drawing/2014/main" val="2020103680"/>
                    </a:ext>
                  </a:extLst>
                </a:gridCol>
              </a:tblGrid>
              <a:tr h="547262">
                <a:tc>
                  <a:txBody>
                    <a:bodyPr/>
                    <a:lstStyle/>
                    <a:p>
                      <a:pPr marL="635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i 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L (nH)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C (pF)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extLst>
                  <a:ext uri="{0D108BD9-81ED-4DB2-BD59-A6C34878D82A}">
                    <a16:rowId xmlns:a16="http://schemas.microsoft.com/office/drawing/2014/main" val="679688625"/>
                  </a:ext>
                </a:extLst>
              </a:tr>
              <a:tr h="550040">
                <a:tc>
                  <a:txBody>
                    <a:bodyPr/>
                    <a:lstStyle/>
                    <a:p>
                      <a:pPr marL="635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 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65.5 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4.155 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extLst>
                  <a:ext uri="{0D108BD9-81ED-4DB2-BD59-A6C34878D82A}">
                    <a16:rowId xmlns:a16="http://schemas.microsoft.com/office/drawing/2014/main" val="2606772961"/>
                  </a:ext>
                </a:extLst>
              </a:tr>
              <a:tr h="523649">
                <a:tc>
                  <a:txBody>
                    <a:bodyPr/>
                    <a:lstStyle/>
                    <a:p>
                      <a:pPr marL="635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 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8.6315 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30 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extLst>
                  <a:ext uri="{0D108BD9-81ED-4DB2-BD59-A6C34878D82A}">
                    <a16:rowId xmlns:a16="http://schemas.microsoft.com/office/drawing/2014/main" val="3506890751"/>
                  </a:ext>
                </a:extLst>
              </a:tr>
              <a:tr h="547262">
                <a:tc>
                  <a:txBody>
                    <a:bodyPr/>
                    <a:lstStyle/>
                    <a:p>
                      <a:pPr marL="635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65.5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4.155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extLst>
                  <a:ext uri="{0D108BD9-81ED-4DB2-BD59-A6C34878D82A}">
                    <a16:rowId xmlns:a16="http://schemas.microsoft.com/office/drawing/2014/main" val="645811811"/>
                  </a:ext>
                </a:extLst>
              </a:tr>
              <a:tr h="547262">
                <a:tc>
                  <a:txBody>
                    <a:bodyPr/>
                    <a:lstStyle/>
                    <a:p>
                      <a:pPr marL="635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18 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18 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extLst>
                  <a:ext uri="{0D108BD9-81ED-4DB2-BD59-A6C34878D82A}">
                    <a16:rowId xmlns:a16="http://schemas.microsoft.com/office/drawing/2014/main" val="2494724296"/>
                  </a:ext>
                </a:extLst>
              </a:tr>
              <a:tr h="547262">
                <a:tc>
                  <a:txBody>
                    <a:bodyPr/>
                    <a:lstStyle/>
                    <a:p>
                      <a:pPr marL="635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14.9235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19.5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extLst>
                  <a:ext uri="{0D108BD9-81ED-4DB2-BD59-A6C34878D82A}">
                    <a16:rowId xmlns:a16="http://schemas.microsoft.com/office/drawing/2014/main" val="281992866"/>
                  </a:ext>
                </a:extLst>
              </a:tr>
              <a:tr h="547262">
                <a:tc>
                  <a:txBody>
                    <a:bodyPr/>
                    <a:lstStyle/>
                    <a:p>
                      <a:pPr marL="635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10.8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18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extLst>
                  <a:ext uri="{0D108BD9-81ED-4DB2-BD59-A6C34878D82A}">
                    <a16:rowId xmlns:a16="http://schemas.microsoft.com/office/drawing/2014/main" val="256073899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733371"/>
              </p:ext>
            </p:extLst>
          </p:nvPr>
        </p:nvGraphicFramePr>
        <p:xfrm>
          <a:off x="10657869" y="3065452"/>
          <a:ext cx="3374390" cy="2667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4585">
                  <a:extLst>
                    <a:ext uri="{9D8B030D-6E8A-4147-A177-3AD203B41FA5}">
                      <a16:colId xmlns:a16="http://schemas.microsoft.com/office/drawing/2014/main" val="413229195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3596168635"/>
                    </a:ext>
                  </a:extLst>
                </a:gridCol>
                <a:gridCol w="1124585">
                  <a:extLst>
                    <a:ext uri="{9D8B030D-6E8A-4147-A177-3AD203B41FA5}">
                      <a16:colId xmlns:a16="http://schemas.microsoft.com/office/drawing/2014/main" val="1392963070"/>
                    </a:ext>
                  </a:extLst>
                </a:gridCol>
              </a:tblGrid>
              <a:tr h="537493">
                <a:tc>
                  <a:txBody>
                    <a:bodyPr/>
                    <a:lstStyle/>
                    <a:p>
                      <a:pPr marL="635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i 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L (nH)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C (pF)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extLst>
                  <a:ext uri="{0D108BD9-81ED-4DB2-BD59-A6C34878D82A}">
                    <a16:rowId xmlns:a16="http://schemas.microsoft.com/office/drawing/2014/main" val="2347026345"/>
                  </a:ext>
                </a:extLst>
              </a:tr>
              <a:tr h="540221">
                <a:tc>
                  <a:txBody>
                    <a:bodyPr/>
                    <a:lstStyle/>
                    <a:p>
                      <a:pPr marL="635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 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65.5 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3.0695 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extLst>
                  <a:ext uri="{0D108BD9-81ED-4DB2-BD59-A6C34878D82A}">
                    <a16:rowId xmlns:a16="http://schemas.microsoft.com/office/drawing/2014/main" val="1253815058"/>
                  </a:ext>
                </a:extLst>
              </a:tr>
              <a:tr h="514301">
                <a:tc>
                  <a:txBody>
                    <a:bodyPr/>
                    <a:lstStyle/>
                    <a:p>
                      <a:pPr marL="635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 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10.353 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23.4 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extLst>
                  <a:ext uri="{0D108BD9-81ED-4DB2-BD59-A6C34878D82A}">
                    <a16:rowId xmlns:a16="http://schemas.microsoft.com/office/drawing/2014/main" val="3121869469"/>
                  </a:ext>
                </a:extLst>
              </a:tr>
              <a:tr h="537493">
                <a:tc>
                  <a:txBody>
                    <a:bodyPr/>
                    <a:lstStyle/>
                    <a:p>
                      <a:pPr marL="635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 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65.5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3.0695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extLst>
                  <a:ext uri="{0D108BD9-81ED-4DB2-BD59-A6C34878D82A}">
                    <a16:rowId xmlns:a16="http://schemas.microsoft.com/office/drawing/2014/main" val="3919268791"/>
                  </a:ext>
                </a:extLst>
              </a:tr>
              <a:tr h="537493">
                <a:tc>
                  <a:txBody>
                    <a:bodyPr/>
                    <a:lstStyle/>
                    <a:p>
                      <a:pPr marL="635" marR="635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 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14.58 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69.97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4445" marB="0"/>
                </a:tc>
                <a:extLst>
                  <a:ext uri="{0D108BD9-81ED-4DB2-BD59-A6C34878D82A}">
                    <a16:rowId xmlns:a16="http://schemas.microsoft.com/office/drawing/2014/main" val="144068555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558658" y="1638300"/>
            <a:ext cx="126813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indent="-347472">
              <a:buSzPts val="24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540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below tables show the various values for calculations of different types of filter design that were tried.</a:t>
            </a:r>
            <a:endParaRPr lang="en-IN" sz="2400" dirty="0"/>
          </a:p>
        </p:txBody>
      </p:sp>
      <p:sp>
        <p:nvSpPr>
          <p:cNvPr id="23" name="Rectangle 22"/>
          <p:cNvSpPr/>
          <p:nvPr/>
        </p:nvSpPr>
        <p:spPr>
          <a:xfrm>
            <a:off x="1143000" y="5845176"/>
            <a:ext cx="541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Table 1. : 3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rd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Order BPF Filter with an m-derived section 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019801" y="6978396"/>
            <a:ext cx="538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Table 2. : 4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Order BPF Filter with 2 m-derived sections 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10657869" y="5840485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Table 3. : 3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rd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Order BPF Filter with an m-derived section</a:t>
            </a: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4503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7199245" y="9210675"/>
            <a:ext cx="272510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29903" y="231775"/>
            <a:ext cx="11228195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Schematic Design (BPF)</a:t>
            </a:r>
          </a:p>
        </p:txBody>
      </p:sp>
      <p:sp>
        <p:nvSpPr>
          <p:cNvPr id="18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Rectangle 11"/>
          <p:cNvSpPr/>
          <p:nvPr/>
        </p:nvSpPr>
        <p:spPr>
          <a:xfrm>
            <a:off x="2558658" y="1638300"/>
            <a:ext cx="12681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indent="-347472">
              <a:buSzPts val="24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540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below figures shows the types of schematics that were designed to obtain the desired response.</a:t>
            </a:r>
            <a:endParaRPr lang="en-IN" sz="2400" dirty="0"/>
          </a:p>
        </p:txBody>
      </p:sp>
      <p:pic>
        <p:nvPicPr>
          <p:cNvPr id="20" name="Picture 19"/>
          <p:cNvPicPr/>
          <p:nvPr/>
        </p:nvPicPr>
        <p:blipFill>
          <a:blip r:embed="rId4"/>
          <a:stretch>
            <a:fillRect/>
          </a:stretch>
        </p:blipFill>
        <p:spPr>
          <a:xfrm>
            <a:off x="762000" y="2099965"/>
            <a:ext cx="7530707" cy="3122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/>
          <p:cNvPicPr/>
          <p:nvPr/>
        </p:nvPicPr>
        <p:blipFill>
          <a:blip r:embed="rId5"/>
          <a:stretch>
            <a:fillRect/>
          </a:stretch>
        </p:blipFill>
        <p:spPr>
          <a:xfrm>
            <a:off x="9988158" y="2099965"/>
            <a:ext cx="7211087" cy="3122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Rectangle 22"/>
          <p:cNvSpPr/>
          <p:nvPr/>
        </p:nvSpPr>
        <p:spPr>
          <a:xfrm>
            <a:off x="2675488" y="5455504"/>
            <a:ext cx="5538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Figure 6. : 3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rd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Order BPF Filter with an m-derived section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67170" y="5465029"/>
            <a:ext cx="5423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Figure 7. : 4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Order BPF Filter with 2 m-derived sections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5874053"/>
            <a:ext cx="6681795" cy="36951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66723" y="9598924"/>
            <a:ext cx="8635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Figure 8. : 3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rd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Order BPF Filter with an m-derived section (with Actual Values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parasitics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)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2470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7196840" y="9210675"/>
            <a:ext cx="277320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29903" y="231775"/>
            <a:ext cx="11228195" cy="1152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Results (BPF)</a:t>
            </a:r>
          </a:p>
        </p:txBody>
      </p:sp>
      <p:sp>
        <p:nvSpPr>
          <p:cNvPr id="18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Rectangle 11"/>
          <p:cNvSpPr/>
          <p:nvPr/>
        </p:nvSpPr>
        <p:spPr>
          <a:xfrm>
            <a:off x="2558658" y="1638300"/>
            <a:ext cx="12681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indent="-347472">
              <a:buSzPts val="24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540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below consists of Layout for Fabrication, Co-simulation of the Circuit and it Response.</a:t>
            </a:r>
            <a:endParaRPr lang="en-IN" sz="2400" dirty="0"/>
          </a:p>
        </p:txBody>
      </p:sp>
      <p:sp>
        <p:nvSpPr>
          <p:cNvPr id="17" name="Rectangle 16"/>
          <p:cNvSpPr/>
          <p:nvPr/>
        </p:nvSpPr>
        <p:spPr>
          <a:xfrm>
            <a:off x="2982862" y="5709516"/>
            <a:ext cx="4906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Figure 12. : 3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rd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Order BPF Layout (To be fabricated)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169447" y="5719041"/>
            <a:ext cx="5002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Figure 13. : 3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rd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Order BPF Filter Co-Simulation View 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64459" y="9852936"/>
            <a:ext cx="8823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Figure 14. : 3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rd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Order BPF Filter with an m-derived section (with Actual Values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parasitics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)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" name="Picture 24"/>
          <p:cNvPicPr/>
          <p:nvPr/>
        </p:nvPicPr>
        <p:blipFill>
          <a:blip r:embed="rId4"/>
          <a:stretch>
            <a:fillRect/>
          </a:stretch>
        </p:blipFill>
        <p:spPr>
          <a:xfrm>
            <a:off x="2286000" y="2147278"/>
            <a:ext cx="6096000" cy="3464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/>
          <p:cNvPicPr/>
          <p:nvPr/>
        </p:nvPicPr>
        <p:blipFill>
          <a:blip r:embed="rId5"/>
          <a:stretch>
            <a:fillRect/>
          </a:stretch>
        </p:blipFill>
        <p:spPr>
          <a:xfrm>
            <a:off x="9906003" y="2099965"/>
            <a:ext cx="5823340" cy="35118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Picture 26"/>
          <p:cNvPicPr/>
          <p:nvPr/>
        </p:nvPicPr>
        <p:blipFill>
          <a:blip r:embed="rId6"/>
          <a:stretch>
            <a:fillRect/>
          </a:stretch>
        </p:blipFill>
        <p:spPr>
          <a:xfrm>
            <a:off x="5881687" y="6195648"/>
            <a:ext cx="6524625" cy="3609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99341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67078" y="1975346"/>
            <a:ext cx="14706600" cy="4919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Pass Filter using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Microstrip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 in ADS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Specifications 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Subsystem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HSU-IFBE-Ch1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0.5dB BW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0.075 – 2.475 GHz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1dB BW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0.050 – 2.5 GHz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Stopband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2.750 – 17.25 GHz with &gt;20dBc Rejection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Rejection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7.725 – 10.125 GHz with &gt;30dBc Rejection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Loss &lt;3dB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Loss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Better than 15dB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192832" y="9210675"/>
            <a:ext cx="285336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29903" y="231775"/>
            <a:ext cx="11228195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Specifications (LPF)</a:t>
            </a:r>
          </a:p>
        </p:txBody>
      </p:sp>
      <p:sp>
        <p:nvSpPr>
          <p:cNvPr id="18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Rectangle 2"/>
          <p:cNvSpPr/>
          <p:nvPr/>
        </p:nvSpPr>
        <p:spPr>
          <a:xfrm>
            <a:off x="11272678" y="9210675"/>
            <a:ext cx="3739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Figure 15.: Circuit for n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Order LPF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4" action="ppaction://hlinksldjump"/>
              </a:rPr>
              <a:t>[7]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5"/>
          <a:srcRect b="17230"/>
          <a:stretch/>
        </p:blipFill>
        <p:spPr>
          <a:xfrm>
            <a:off x="8610600" y="6210300"/>
            <a:ext cx="9067800" cy="27193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522DEC-86E6-7C3D-B857-22E620905C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262" y="2737367"/>
            <a:ext cx="5971138" cy="31919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094653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67078" y="1975346"/>
            <a:ext cx="14706600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Achieving wide stopband rejection up to 17.25 GHz with &gt;20 dB attenuation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Achieving &gt;30 dB image rejection in the 7.725–10.125 GHz range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Maintaining low insertion loss (&lt;3 dB) over the wide 0.05–2.5 GHz passband.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filter structure exceeded target layout area of ¾×¾ inch².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Also, follow the rules for fabrication process.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189627" y="9210675"/>
            <a:ext cx="291747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29903" y="231775"/>
            <a:ext cx="11228195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Challenges (LPF)</a:t>
            </a:r>
          </a:p>
        </p:txBody>
      </p:sp>
      <p:sp>
        <p:nvSpPr>
          <p:cNvPr id="18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61106906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67078" y="1975346"/>
            <a:ext cx="14706600" cy="6647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previous work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[1]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novel low-pass filter using spiral compact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microstrip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resonant structure for size reduction and broad pass-band is presented. The proposed low-pass filter is designed, fabricated and tested. The insertion loss of the filter is less than 0.1dB in the frequency range from DC to 3.5 GHz.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another work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[2]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lowpass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filter with wideband stopband is developed using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microstrip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 and proposed in this paper. It consists of shunt stepped-impedance open-circuited stubs and unit elements. The electrical length of the open-circuited stubs is chosen to be twice the length of the unit elements at a specific frequency.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[3]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presents design, implementation and performance evaluation of a 2.8 GHz low-pass filter using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microstrip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resonator. The 3D planar electromagnetic simulator ADS Momentum is used for the layout design and the performance characterization. This filter has a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Chebyshev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response with 0.02 dB of ripple and a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cutoff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frequency located at 2.8 GHz. 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191229" y="9210675"/>
            <a:ext cx="288542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29903" y="231775"/>
            <a:ext cx="11228195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(LPF)</a:t>
            </a:r>
          </a:p>
        </p:txBody>
      </p:sp>
      <p:sp>
        <p:nvSpPr>
          <p:cNvPr id="18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44974825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67078" y="1975346"/>
            <a:ext cx="14706600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work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[4]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compact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microstrip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low-pass filter (LPF) using T-shaped resonator with wide stopband is presented. The proposed LPF has capability to remove the eighth harmonic and a low insertion loss of 0.12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dB.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[5]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presents a novel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lowpass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filter (LPF) structure which consists of a section of high-impedance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microstrip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 (HIML) with a pair of radial stubs (RSs) loaded at its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</a:t>
            </a:r>
            <a:b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of stepped-impedance open stubs (SIOSs) loaded on both ends of HIML.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184817" y="9210675"/>
            <a:ext cx="301366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29903" y="231775"/>
            <a:ext cx="11228195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(LPF)</a:t>
            </a:r>
          </a:p>
        </p:txBody>
      </p:sp>
      <p:sp>
        <p:nvSpPr>
          <p:cNvPr id="18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92420997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67078" y="1975346"/>
            <a:ext cx="14706600" cy="5909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design is implemented on an Alumina (Al</a:t>
            </a:r>
            <a:r>
              <a:rPr lang="en-IN" sz="2400" baseline="-25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400" baseline="-25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substrate, which is a commonly used ceramic material in RF and microwave circuits due to its excellent electrical and mechanical properties []. Below mentioned are some of the key substrate parameters: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Substrate Height (H):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 mils (0.635 mm)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Dielectric Constant (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IN" sz="2400" baseline="-25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9.9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Tangent (Tan D):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0.007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Conductor Material: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Gold (Au)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Conductor Thickness (T):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um 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Conductivity: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4.1E+7 S/m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 Housing Height (Hu):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mm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Substrate Area: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¾ - inch x ¾ - inch - (≈ 19 mm x 19 mm)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Alumina is selected as the dielectric substrate for its high permittivity (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IN" sz="2400" baseline="-25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9.9), which enables miniaturization of the resonator structures and helps achieve compact layout within the given area constraint of ¾ - inch × ¾ - inch. Its low loss tangent (0.007) is ideal for microwave frequencies, contributing to low insertion loss and improved quality factor (Q).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204054" y="9210675"/>
            <a:ext cx="262893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17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29903" y="231775"/>
            <a:ext cx="11228195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(LPF)</a:t>
            </a:r>
          </a:p>
        </p:txBody>
      </p:sp>
      <p:sp>
        <p:nvSpPr>
          <p:cNvPr id="18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Rectangle 1"/>
          <p:cNvSpPr/>
          <p:nvPr/>
        </p:nvSpPr>
        <p:spPr>
          <a:xfrm>
            <a:off x="7271044" y="9563100"/>
            <a:ext cx="4298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Figure 16. : Substrate structure used for LPF</a:t>
            </a:r>
            <a:endParaRPr lang="en-IN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6329611" y="8089900"/>
            <a:ext cx="5172075" cy="132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1890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67078" y="1975346"/>
            <a:ext cx="14706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Further, we use the g-values table from [], to calculate the values of L and C. The formulae for the same are given below.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189627" y="9210675"/>
            <a:ext cx="291747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18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29903" y="231775"/>
            <a:ext cx="11228195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(LPF)</a:t>
            </a:r>
          </a:p>
        </p:txBody>
      </p:sp>
      <p:sp>
        <p:nvSpPr>
          <p:cNvPr id="18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7619999" y="2576203"/>
            <a:ext cx="2303189" cy="15959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6187043" y="4264180"/>
            <a:ext cx="5169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Figure 17. : Formulas for calculating values for LPF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hlinkClick r:id="rId5" action="ppaction://hlinksldjump"/>
              </a:rPr>
              <a:t>[7]</a:t>
            </a:r>
            <a:endParaRPr lang="en-IN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8400" y="4838700"/>
            <a:ext cx="13944600" cy="4695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6350" indent="-285750">
              <a:lnSpc>
                <a:spcPct val="107000"/>
              </a:lnSpc>
              <a:spcAft>
                <a:spcPts val="78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Here, L</a:t>
            </a:r>
            <a:r>
              <a:rPr lang="en-IN" sz="2400" baseline="-25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IN" sz="2400" baseline="-25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take values from g-values and finally we get the values of Inductances and Capacitances in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and pF respectively.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Now, we use the Richards Transformation to convert these lumped elements values to </a:t>
            </a:r>
            <a:r>
              <a:rPr lang="en-US" alt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microstrip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line values consisting of </a:t>
            </a:r>
            <a:r>
              <a:rPr lang="en-US" alt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Ls.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6350" lvl="0" indent="-285750">
              <a:lnSpc>
                <a:spcPct val="107000"/>
              </a:lnSpc>
              <a:spcAft>
                <a:spcPts val="78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above formula, we get ɵ or </a:t>
            </a:r>
            <a:r>
              <a:rPr lang="en-US" alt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which is the electrical length. Finally, we use the </a:t>
            </a:r>
            <a:r>
              <a:rPr lang="en-US" altLang="en-US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LineCalc</a:t>
            </a:r>
            <a:r>
              <a:rPr lang="en-US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tool from ADS to calculate the physical widths and lengths.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 can also calculate the W, L manually but the software gives us more accurate parameters and considers some more conditions which we usually ignore.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6350" indent="-285750">
              <a:lnSpc>
                <a:spcPct val="107000"/>
              </a:lnSpc>
              <a:spcAft>
                <a:spcPts val="78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Further, we create a Schematic followed by Layout or directly start with a layout. Accordingly, we perform tuning operations for enhancing the response and run EM simulations with various physical parameters to get the most accurate response of the filter. </a:t>
            </a:r>
          </a:p>
          <a:p>
            <a:pPr marL="285750" marR="6350" indent="-285750">
              <a:lnSpc>
                <a:spcPct val="107000"/>
              </a:lnSpc>
              <a:spcAft>
                <a:spcPts val="78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Here, we work with EM-Simulations. Finally, the layout is ready for fabrication after exporting “.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gds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” file. </a:t>
            </a:r>
          </a:p>
        </p:txBody>
      </p:sp>
      <p:pic>
        <p:nvPicPr>
          <p:cNvPr id="11" name="Picture 10"/>
          <p:cNvPicPr/>
          <p:nvPr/>
        </p:nvPicPr>
        <p:blipFill>
          <a:blip r:embed="rId6"/>
          <a:stretch>
            <a:fillRect/>
          </a:stretch>
        </p:blipFill>
        <p:spPr>
          <a:xfrm>
            <a:off x="10330274" y="2576203"/>
            <a:ext cx="3157125" cy="15959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4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891" y="2607561"/>
            <a:ext cx="3490022" cy="15959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30808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7184817" y="9210675"/>
            <a:ext cx="301366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19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29903" y="231775"/>
            <a:ext cx="11228195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Calculations (LPF)</a:t>
            </a:r>
          </a:p>
        </p:txBody>
      </p:sp>
      <p:sp>
        <p:nvSpPr>
          <p:cNvPr id="18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Rectangle 11"/>
          <p:cNvSpPr/>
          <p:nvPr/>
        </p:nvSpPr>
        <p:spPr>
          <a:xfrm>
            <a:off x="2558658" y="1638300"/>
            <a:ext cx="126813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indent="-347472">
              <a:buSzPts val="24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below is the example of using the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LineCalc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 in ADS. Detailed calculations cannot be shown here. Also, in this design earlier schematics were used now at this stage directly we go on with layouts. </a:t>
            </a:r>
          </a:p>
          <a:p>
            <a:pPr marL="347472" indent="-347472">
              <a:buSzPts val="24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 layouts have been shown next. Refer to the report for all the designs.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0" y="6908162"/>
            <a:ext cx="2499071" cy="11523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2917831" y="8258262"/>
            <a:ext cx="5117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Figure 19. : More Formulas for calculating values for LPF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hlinkClick r:id="rId5" action="ppaction://hlinksldjump"/>
              </a:rPr>
              <a:t>[7]</a:t>
            </a:r>
            <a:endParaRPr lang="en-IN" dirty="0"/>
          </a:p>
        </p:txBody>
      </p:sp>
      <p:pic>
        <p:nvPicPr>
          <p:cNvPr id="16" name="Picture 15"/>
          <p:cNvPicPr/>
          <p:nvPr/>
        </p:nvPicPr>
        <p:blipFill>
          <a:blip r:embed="rId6"/>
          <a:stretch>
            <a:fillRect/>
          </a:stretch>
        </p:blipFill>
        <p:spPr>
          <a:xfrm>
            <a:off x="2895600" y="3738474"/>
            <a:ext cx="9747569" cy="4493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5334000" y="8396762"/>
            <a:ext cx="5403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Figure 18. : Line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Calc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Tool to calculate physical L and 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11096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479900" y="231775"/>
            <a:ext cx="7328199" cy="1152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id="11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1"/>
          <p:cNvSpPr txBox="1"/>
          <p:nvPr/>
        </p:nvSpPr>
        <p:spPr>
          <a:xfrm>
            <a:off x="2781596" y="1616494"/>
            <a:ext cx="13144204" cy="9140964"/>
          </a:xfrm>
          <a:prstGeom prst="rect">
            <a:avLst/>
          </a:prstGeom>
        </p:spPr>
        <p:txBody>
          <a:bodyPr wrap="square" lIns="0" tIns="0" rIns="0" bIns="0" numCol="2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Terms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Specifications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Challenges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36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Schematic Design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Design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sz="36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sz="36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Simulation/EM Simulation/Co-                            				Simulation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Results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60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7175200" y="9210675"/>
            <a:ext cx="320601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29903" y="231775"/>
            <a:ext cx="11228195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 Design (LPF)</a:t>
            </a:r>
          </a:p>
        </p:txBody>
      </p:sp>
      <p:sp>
        <p:nvSpPr>
          <p:cNvPr id="18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Rectangle 11"/>
          <p:cNvSpPr/>
          <p:nvPr/>
        </p:nvSpPr>
        <p:spPr>
          <a:xfrm>
            <a:off x="2558658" y="1638300"/>
            <a:ext cx="12681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indent="-347472">
              <a:buSzPts val="24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540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below figures shows the types of layouts that were designed to obtain the desired response.</a:t>
            </a:r>
            <a:endParaRPr lang="en-IN" sz="2400" dirty="0"/>
          </a:p>
        </p:txBody>
      </p:sp>
      <p:sp>
        <p:nvSpPr>
          <p:cNvPr id="23" name="Rectangle 22"/>
          <p:cNvSpPr/>
          <p:nvPr/>
        </p:nvSpPr>
        <p:spPr>
          <a:xfrm>
            <a:off x="2465698" y="5455504"/>
            <a:ext cx="595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Figure 20. : Layout for the 7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Order Stepped Impedance Filter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006900" y="5465029"/>
            <a:ext cx="534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Figure 21. : Layout for the 7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Order LC Open Stub Filter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58658" y="9487849"/>
            <a:ext cx="569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Figure 22. : Layout for the 7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Order Filter with Radial Stubs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2470278" y="2368853"/>
            <a:ext cx="5904831" cy="28937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/>
          <p:cNvPicPr/>
          <p:nvPr/>
        </p:nvPicPr>
        <p:blipFill>
          <a:blip r:embed="rId5"/>
          <a:stretch>
            <a:fillRect/>
          </a:stretch>
        </p:blipFill>
        <p:spPr>
          <a:xfrm>
            <a:off x="9677400" y="2368853"/>
            <a:ext cx="6496050" cy="28691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/>
          <p:nvPr/>
        </p:nvPicPr>
        <p:blipFill>
          <a:blip r:embed="rId6"/>
          <a:stretch>
            <a:fillRect/>
          </a:stretch>
        </p:blipFill>
        <p:spPr>
          <a:xfrm>
            <a:off x="2470278" y="6054654"/>
            <a:ext cx="5904831" cy="3185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/>
          <p:nvPr/>
        </p:nvPicPr>
        <p:blipFill>
          <a:blip r:embed="rId7"/>
          <a:stretch>
            <a:fillRect/>
          </a:stretch>
        </p:blipFill>
        <p:spPr>
          <a:xfrm>
            <a:off x="9677401" y="6118618"/>
            <a:ext cx="6496050" cy="31212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9274792" y="9410700"/>
            <a:ext cx="7084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Figure 23. : Layout for the 7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Order Filter + 5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 Order LPF with Radial Stubs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31647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7196840" y="9210675"/>
            <a:ext cx="277320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29903" y="231775"/>
            <a:ext cx="11228195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 Design (LPF)</a:t>
            </a:r>
          </a:p>
        </p:txBody>
      </p:sp>
      <p:sp>
        <p:nvSpPr>
          <p:cNvPr id="18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Rectangle 11"/>
          <p:cNvSpPr/>
          <p:nvPr/>
        </p:nvSpPr>
        <p:spPr>
          <a:xfrm>
            <a:off x="2558658" y="1638300"/>
            <a:ext cx="12681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indent="-347472">
              <a:buSzPts val="24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540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below figures shows the types of layouts that were designed to obtain the desired response.</a:t>
            </a:r>
            <a:endParaRPr lang="en-IN" sz="2400" dirty="0"/>
          </a:p>
        </p:txBody>
      </p:sp>
      <p:sp>
        <p:nvSpPr>
          <p:cNvPr id="23" name="Rectangle 22"/>
          <p:cNvSpPr/>
          <p:nvPr/>
        </p:nvSpPr>
        <p:spPr>
          <a:xfrm>
            <a:off x="2914920" y="8187855"/>
            <a:ext cx="524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Figure 24. : Layout of LPF + LPF fitted in 1 inch x 1 inch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110482" y="8187855"/>
            <a:ext cx="7239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Figure 25. : Layout of LPF + LPF fitted in 1 inch x 1 inch with increased order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" name="Picture 19"/>
          <p:cNvPicPr/>
          <p:nvPr/>
        </p:nvPicPr>
        <p:blipFill>
          <a:blip r:embed="rId4"/>
          <a:stretch>
            <a:fillRect/>
          </a:stretch>
        </p:blipFill>
        <p:spPr>
          <a:xfrm>
            <a:off x="2558658" y="2401120"/>
            <a:ext cx="5594742" cy="5485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/>
          <p:cNvPicPr/>
          <p:nvPr/>
        </p:nvPicPr>
        <p:blipFill>
          <a:blip r:embed="rId5"/>
          <a:stretch>
            <a:fillRect/>
          </a:stretch>
        </p:blipFill>
        <p:spPr>
          <a:xfrm>
            <a:off x="9812969" y="2271777"/>
            <a:ext cx="5835017" cy="561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0209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7194436" y="9210675"/>
            <a:ext cx="282129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29903" y="231775"/>
            <a:ext cx="11228195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Results (LPF)</a:t>
            </a:r>
          </a:p>
        </p:txBody>
      </p:sp>
      <p:sp>
        <p:nvSpPr>
          <p:cNvPr id="18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Rectangle 11"/>
          <p:cNvSpPr/>
          <p:nvPr/>
        </p:nvSpPr>
        <p:spPr>
          <a:xfrm>
            <a:off x="2558658" y="1638300"/>
            <a:ext cx="12681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indent="-347472">
              <a:buSzPts val="24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540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below consists of Layout for Fabrication, EM-simulation of the Circuit.</a:t>
            </a:r>
            <a:endParaRPr lang="en-IN" sz="2400" dirty="0"/>
          </a:p>
        </p:txBody>
      </p:sp>
      <p:sp>
        <p:nvSpPr>
          <p:cNvPr id="17" name="Rectangle 16"/>
          <p:cNvSpPr/>
          <p:nvPr/>
        </p:nvSpPr>
        <p:spPr>
          <a:xfrm>
            <a:off x="3526473" y="9291637"/>
            <a:ext cx="4913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Figure 26. : Final LPF+LPF Layout (To be fabricated)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587465" y="9282112"/>
            <a:ext cx="362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Figure 27. : Final Simulation Results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011" y="2293750"/>
            <a:ext cx="7268317" cy="6806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/>
          <p:cNvPicPr/>
          <p:nvPr/>
        </p:nvPicPr>
        <p:blipFill>
          <a:blip r:embed="rId5"/>
          <a:stretch>
            <a:fillRect/>
          </a:stretch>
        </p:blipFill>
        <p:spPr>
          <a:xfrm>
            <a:off x="8763000" y="2322325"/>
            <a:ext cx="8927827" cy="6768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131702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7190428" y="9210675"/>
            <a:ext cx="290144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29903" y="231775"/>
            <a:ext cx="11228195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Results (LPF)</a:t>
            </a:r>
          </a:p>
        </p:txBody>
      </p:sp>
      <p:sp>
        <p:nvSpPr>
          <p:cNvPr id="18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Rectangle 11"/>
          <p:cNvSpPr/>
          <p:nvPr/>
        </p:nvSpPr>
        <p:spPr>
          <a:xfrm>
            <a:off x="2558658" y="1638300"/>
            <a:ext cx="12681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indent="-347472">
              <a:buSzPts val="24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540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below consists of a v2 Layout (under progress) for Fabrication, EM-simulation of the Circuit.</a:t>
            </a:r>
            <a:endParaRPr lang="en-IN" sz="2400" dirty="0"/>
          </a:p>
        </p:txBody>
      </p:sp>
      <p:sp>
        <p:nvSpPr>
          <p:cNvPr id="17" name="Rectangle 16"/>
          <p:cNvSpPr/>
          <p:nvPr/>
        </p:nvSpPr>
        <p:spPr>
          <a:xfrm>
            <a:off x="3389417" y="9291637"/>
            <a:ext cx="5187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Figure 27. : v2 Final LPF+LPF Layout (To be fabricated)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94056" y="9282112"/>
            <a:ext cx="4207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Figure 27. : 3D View for v1 Final LPF Design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805" y="2350814"/>
            <a:ext cx="7036329" cy="66826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329" y="3551370"/>
            <a:ext cx="8660458" cy="548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5998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7187222" y="9210675"/>
            <a:ext cx="296556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29903" y="231775"/>
            <a:ext cx="11228195" cy="1152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id="18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Rectangle 11"/>
          <p:cNvSpPr/>
          <p:nvPr/>
        </p:nvSpPr>
        <p:spPr>
          <a:xfrm>
            <a:off x="2558658" y="2324100"/>
            <a:ext cx="126813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design consists of a 3</a:t>
            </a:r>
            <a:r>
              <a:rPr lang="en-IN" sz="2400" baseline="30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LC Band Pass Filter satisfying the specifications. It also meets the desired specifications and fits in the area of ¾ inch x ¾ inch.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design for micro strip Low Pass Filter also matches the specifications given and has been fitted in an area of ¾ inch x ¾ inch also.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the filters are nearly ready for fabrication stage and afterwards we will be comparing the filters practical and simulated results.</a:t>
            </a:r>
          </a:p>
        </p:txBody>
      </p:sp>
    </p:spTree>
    <p:extLst>
      <p:ext uri="{BB962C8B-B14F-4D97-AF65-F5344CB8AC3E}">
        <p14:creationId xmlns:p14="http://schemas.microsoft.com/office/powerpoint/2010/main" val="244990532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7188825" y="9210675"/>
            <a:ext cx="293350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58659" y="231775"/>
            <a:ext cx="12199440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Learnings and Future Scope</a:t>
            </a:r>
          </a:p>
        </p:txBody>
      </p:sp>
      <p:sp>
        <p:nvSpPr>
          <p:cNvPr id="18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Rectangle 11"/>
          <p:cNvSpPr/>
          <p:nvPr/>
        </p:nvSpPr>
        <p:spPr>
          <a:xfrm>
            <a:off x="2558658" y="2324100"/>
            <a:ext cx="1268134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major learning include knowledge gain in the domain of RF and Microwave. Explored the facilities available with SAC-ISRO and how people work their. Also, major change in the mind-set to make things perfect and very accurate as required by the Space industry.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micro strip LPF can still be optimized in size as well as ports placed at centre that is being carried out in the v2 Layout.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Further, after both the filters are fabricated, we will test their response in Vector Network Analyser (VNA) and verify the Simulated and Practically obtained results for the both the filters.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other areas to be explored includes Mixers, Amplifiers, etc.</a:t>
            </a:r>
          </a:p>
        </p:txBody>
      </p:sp>
    </p:spTree>
    <p:extLst>
      <p:ext uri="{BB962C8B-B14F-4D97-AF65-F5344CB8AC3E}">
        <p14:creationId xmlns:p14="http://schemas.microsoft.com/office/powerpoint/2010/main" val="197889506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7182413" y="9210675"/>
            <a:ext cx="306174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58659" y="231775"/>
            <a:ext cx="12199440" cy="1152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18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Rectangle 11"/>
          <p:cNvSpPr/>
          <p:nvPr/>
        </p:nvSpPr>
        <p:spPr>
          <a:xfrm>
            <a:off x="2558658" y="2324100"/>
            <a:ext cx="141485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Song, Mei-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jing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Jiu-sheng Li. "A compact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microstrip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lowpass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filter using spiral resonant structure." 2011 4th IEEE International Symposium on Microwave, Antenna, Propagation and EMC Technologies for Wireless Communications. IEEE, 2011. </a:t>
            </a:r>
          </a:p>
          <a:p>
            <a:pPr marL="342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Alyahya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Meshaal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al. "Compact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microstrip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lowpass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filter with ultra-wide rejection-band." 2017 International Conference on Wireless Technologies, Embedded and Intelligent Systems (WITS). IEEE, 2017. </a:t>
            </a:r>
          </a:p>
          <a:p>
            <a:pPr marL="342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Ahmad,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Jameel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al. "Design and Fabrication of a Low-Pass Filter based on a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Microstrip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Resonator for Microwave Applications." 2021 International Conference on Electrical, Computer, Communications and Mechatronics Engineering (ICECCME). IEEE, 2021.</a:t>
            </a:r>
          </a:p>
          <a:p>
            <a:pPr marL="342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Sheikhi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Akram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Abbas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Alipour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Abdolali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Abdipour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"Design of compact wide stopband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microstrip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low-pass filter using T-shaped resonator." IEEE Microwave and Wireless Components Letters 27.2 (2017): 111-113.</a:t>
            </a:r>
          </a:p>
          <a:p>
            <a:pPr marL="342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Xu,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al. "Design of miniaturized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microstrip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LPF and wideband BPF with ultra-wide stopband." IEEE Microwave and wireless components letters 23.8 (2013): 397-399.</a:t>
            </a:r>
          </a:p>
        </p:txBody>
      </p:sp>
    </p:spTree>
    <p:extLst>
      <p:ext uri="{BB962C8B-B14F-4D97-AF65-F5344CB8AC3E}">
        <p14:creationId xmlns:p14="http://schemas.microsoft.com/office/powerpoint/2010/main" val="188899649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7201649" y="9210675"/>
            <a:ext cx="267702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27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58659" y="231775"/>
            <a:ext cx="12199440" cy="1152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18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Rectangle 11"/>
          <p:cNvSpPr/>
          <p:nvPr/>
        </p:nvSpPr>
        <p:spPr>
          <a:xfrm>
            <a:off x="2558658" y="2324100"/>
            <a:ext cx="141485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lnSpc>
                <a:spcPct val="150000"/>
              </a:lnSpc>
              <a:buFont typeface="+mj-lt"/>
              <a:buAutoNum type="arabicPeriod" startAt="6"/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-Sheng Hong,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M.J.Lancaster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Microstrip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Filters for RF/Microwave Applications”. 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 startAt="6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David M.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Pozar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“Microwave Engineering”, 4</a:t>
            </a:r>
            <a:r>
              <a:rPr lang="en-IN" sz="2400" baseline="30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Edition. 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 startAt="6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 Edwards, M.B Steer. “Foundations of Interconnect and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Microstrip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Design”, 3</a:t>
            </a:r>
            <a:r>
              <a:rPr lang="en-IN" sz="2400" baseline="30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Edition.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 startAt="6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K.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Mitra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S. K.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Samanta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"A Review of Digital Filtering Techniques for Electrocardiogram Signal                       Processing," *Int. J. Eng. Adv. Technol.*, vol. 9, no. 4, pp. 224–229, Apr. 2020.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 startAt="6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"Band Pass Filter,"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Apr. 8, 2024. [Online]. Available: https://www.geeksforgeeks.org/electronics-engineering/band-pass-filter/</a:t>
            </a:r>
          </a:p>
          <a:p>
            <a:pPr lvl="0" fontAlgn="base">
              <a:lnSpc>
                <a:spcPct val="150000"/>
              </a:lnSpc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128871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846488" y="3962424"/>
            <a:ext cx="14595024" cy="2124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386"/>
              </a:lnSpc>
            </a:pPr>
            <a:r>
              <a:rPr lang="en-US" sz="12418" dirty="0">
                <a:solidFill>
                  <a:schemeClr val="accent1">
                    <a:lumMod val="50000"/>
                  </a:schemeClr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THANK YOU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187222" y="9210675"/>
            <a:ext cx="296556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28</a:t>
            </a:r>
          </a:p>
        </p:txBody>
      </p:sp>
      <p:sp>
        <p:nvSpPr>
          <p:cNvPr id="9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479900" y="231775"/>
            <a:ext cx="7328199" cy="1152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Terms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260960" y="9210675"/>
            <a:ext cx="149080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sp>
        <p:nvSpPr>
          <p:cNvPr id="11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1"/>
          <p:cNvSpPr txBox="1"/>
          <p:nvPr/>
        </p:nvSpPr>
        <p:spPr>
          <a:xfrm>
            <a:off x="2781596" y="1616494"/>
            <a:ext cx="13144204" cy="11633954"/>
          </a:xfrm>
          <a:prstGeom prst="rect">
            <a:avLst/>
          </a:prstGeom>
        </p:spPr>
        <p:txBody>
          <a:bodyPr wrap="square" lIns="0" tIns="0" rIns="0" bIns="0" numCol="1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– Radio Frequency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LPF – Low Pass Filter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BPF – Band Pass Filter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 – Bandwidth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and C – Inductor and Capacitor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Schematic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(EM/Co)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Substrate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Fabrication</a:t>
            </a:r>
            <a:br>
              <a:rPr lang="en-I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sz="36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sz="36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7714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33600" y="2245679"/>
            <a:ext cx="14706600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432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Filters play a fundamental role in the design of communication systems by selectively allowing signals within a specified frequency range to pass through while blocking unwanted frequencies. </a:t>
            </a:r>
          </a:p>
          <a:p>
            <a:pPr marL="342900" indent="-342900">
              <a:lnSpc>
                <a:spcPts val="4432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 various types of filters, 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Pass Filters (LPF)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 Pass Filters (BPF)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crucial in 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(Radio Frequency) and 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microwave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applications, where they are used to isolate desired frequency bands from the surrounding noise and interference.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Monda"/>
              <a:cs typeface="Times New Roman" panose="02020603050405020304" pitchFamily="18" charset="0"/>
              <a:sym typeface="Mond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257754" y="9210675"/>
            <a:ext cx="155492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29903" y="231775"/>
            <a:ext cx="11228195" cy="1152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  <p:sp>
        <p:nvSpPr>
          <p:cNvPr id="18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5772380"/>
            <a:ext cx="4914900" cy="29161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772380"/>
            <a:ext cx="6829425" cy="29354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ectangle 20"/>
          <p:cNvSpPr/>
          <p:nvPr/>
        </p:nvSpPr>
        <p:spPr>
          <a:xfrm>
            <a:off x="3925714" y="8814752"/>
            <a:ext cx="3397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Figure 1. : Ideal vs Practical LPF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6" action="ppaction://hlinksldjump"/>
              </a:rPr>
              <a:t>[9]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278318" y="8841343"/>
            <a:ext cx="3541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Figure 2. : Ideal vs Practical BPF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6" action="ppaction://hlinksldjump"/>
              </a:rPr>
              <a:t>[10]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67078" y="1975346"/>
            <a:ext cx="14706600" cy="7335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4432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filter is a two-port network used to control the frequency response of a certain point in an RF or microwave system by providing transmission at frequencies within the passband of the filter and attenuation in the stopband of the filter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[6]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ts val="4432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filter responses include low-pass, high-pass, band pass, and band-reject characteristics.</a:t>
            </a:r>
          </a:p>
          <a:p>
            <a:pPr>
              <a:lnSpc>
                <a:spcPts val="4432"/>
              </a:lnSpc>
            </a:pPr>
            <a:endParaRPr lang="en-I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4432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can be found in virtually any type of RF or microwave communication, radar, or test and measurement system. </a:t>
            </a:r>
          </a:p>
          <a:p>
            <a:pPr marL="342900" indent="-342900">
              <a:lnSpc>
                <a:spcPts val="4432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4432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filter prototypes exist within the types of filters which include Butterworth, </a:t>
            </a:r>
            <a:r>
              <a:rPr lang="en-IN" sz="2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Chebyshev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Elliptic, Gaussian, Bessel, etc.</a:t>
            </a:r>
          </a:p>
          <a:p>
            <a:pPr marL="342900" indent="-342900">
              <a:lnSpc>
                <a:spcPts val="4432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4432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methodology any filter design process includes starting with a Low Pass </a:t>
            </a:r>
            <a:r>
              <a:rPr lang="en-IN" sz="2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Protoype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 further we convert or transform them to different response that are desired.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259358" y="9210675"/>
            <a:ext cx="152285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29903" y="231775"/>
            <a:ext cx="11228195" cy="1152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  <p:sp>
        <p:nvSpPr>
          <p:cNvPr id="18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1372489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67078" y="1975346"/>
            <a:ext cx="14706600" cy="71356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 Pass Filter (BPF)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 Frequency : 312.5 MHz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 (BW):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 dB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± 50 MHz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1 dB     ± 60 MHz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Rejection :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At ± 125 MHz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Greater than  &gt;20dBc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Filter Order, N = 3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Q-Factor = 25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Use Lumped Elements only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Butterworth / Maximally Flat Response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practical values of Inductor(L) and Capacitor(C)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214845" y="9210675"/>
            <a:ext cx="165110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29903" y="231775"/>
            <a:ext cx="11228195" cy="1152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Specifications (BPF)</a:t>
            </a:r>
          </a:p>
        </p:txBody>
      </p:sp>
      <p:sp>
        <p:nvSpPr>
          <p:cNvPr id="18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3997704"/>
            <a:ext cx="10471348" cy="2766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0665209" y="6858031"/>
            <a:ext cx="4228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Figure 3. : Basic Circuit for 3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rd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Order BPF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5" action="ppaction://hlinksldjump"/>
              </a:rPr>
              <a:t>[6]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416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67078" y="1975346"/>
            <a:ext cx="14706600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Sharp Roll-Off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Difficult to achieve in Low Order filters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less components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In order to reduce area as much as possible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Q-Factor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This parameters helps us include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parasitics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 our simulations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practical values of L and C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Readily available in market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design of the Band Pass Filter using Lumped Elements much literature review was not required. Only referred materials were the textbooks mentioned in [6] and [7].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websites were also referred, just get an idea about how filters look after being fabricated and what their physical sizes 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272181" y="9210675"/>
            <a:ext cx="126638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29903" y="231775"/>
            <a:ext cx="11228195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Challenges (BPF)</a:t>
            </a:r>
          </a:p>
        </p:txBody>
      </p:sp>
      <p:sp>
        <p:nvSpPr>
          <p:cNvPr id="18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93081987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67078" y="1975346"/>
            <a:ext cx="14706600" cy="5909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design is implemented on an </a:t>
            </a:r>
            <a:r>
              <a:rPr lang="en-IN" sz="2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Duroid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6010 substrate, which is a commonly used material in RF and microwave circuits due to its excellent electrical and mechanical properties [8]. Below mentioned are some of the key substrate parameters: 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Substrate Height (H):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 mils (0.635 mm) 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Dielectric Constant (</a:t>
            </a:r>
            <a:r>
              <a:rPr lang="en-IN" sz="2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IN" sz="2400" baseline="-25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Tangent (Tan D):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0.002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Conductor Material: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Gold (Au) 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Conductor Thickness (T):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um  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Conductivity: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4.1E+7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S/m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 Housing Height (Hu):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mm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Substrate Area: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¾ - inch x ¾ - inch - (≈ 19 mm x 19 mm)</a:t>
            </a:r>
          </a:p>
          <a:p>
            <a:pPr lvl="1" fontAlgn="base"/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Duroid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6010 is selected as the dielectric substrate for its high permittivity (</a:t>
            </a:r>
            <a:r>
              <a:rPr lang="en-IN" sz="2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IN" sz="2400" baseline="-250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10.2), which enables miniaturization of the resonator structures and helps achieve compact layout within the given area constraint of ¾ - inch × ¾ - inch. Its low loss tangent (0.002) is ideal for microwave frequencies, contributing to low insertion loss and improved quality factor (Q).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257754" y="9210675"/>
            <a:ext cx="155492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29903" y="231775"/>
            <a:ext cx="11228195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(BPF)</a:t>
            </a:r>
          </a:p>
        </p:txBody>
      </p:sp>
      <p:sp>
        <p:nvSpPr>
          <p:cNvPr id="18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6143778" y="7838122"/>
            <a:ext cx="6553200" cy="14725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7329553" y="9563100"/>
            <a:ext cx="4181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Figure 4. : Substrate structure used for BPF</a:t>
            </a:r>
            <a:endParaRPr lang="en-IN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727424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5729343" y="-74060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-501257" y="7042697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67078" y="1975346"/>
            <a:ext cx="147066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Further, we use the g-values table from [], to calculate the values of L and C. The formulae for the same are given below.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252945" y="9210675"/>
            <a:ext cx="165110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29903" y="231775"/>
            <a:ext cx="11228195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(BPF)</a:t>
            </a:r>
          </a:p>
        </p:txBody>
      </p:sp>
      <p:sp>
        <p:nvSpPr>
          <p:cNvPr id="18" name="Freeform 4"/>
          <p:cNvSpPr/>
          <p:nvPr/>
        </p:nvSpPr>
        <p:spPr>
          <a:xfrm rot="10800000">
            <a:off x="-1053330" y="-1049348"/>
            <a:ext cx="3059915" cy="4114800"/>
          </a:xfrm>
          <a:custGeom>
            <a:avLst/>
            <a:gdLst/>
            <a:ahLst/>
            <a:cxnLst/>
            <a:rect l="l" t="t" r="r" b="b"/>
            <a:pathLst>
              <a:path w="3059915" h="4114800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7619999" y="2576203"/>
            <a:ext cx="2303189" cy="15959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6103653" y="4264180"/>
            <a:ext cx="5335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Figure 5. : Formulas for calculating values of L and 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hlinkClick r:id="rId5" action="ppaction://hlinksldjump"/>
              </a:rPr>
              <a:t> [6]</a:t>
            </a:r>
            <a:endParaRPr lang="en-IN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6586" y="4838700"/>
            <a:ext cx="14376414" cy="366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6350" indent="-285750">
              <a:lnSpc>
                <a:spcPct val="107000"/>
              </a:lnSpc>
              <a:spcAft>
                <a:spcPts val="78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Here, L</a:t>
            </a:r>
            <a:r>
              <a:rPr lang="en-IN" sz="2400" baseline="-25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IN" sz="2400" baseline="-25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take values from g-values and finally we get the values of Inductances and Capacitances in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nH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and pF respectively. </a:t>
            </a:r>
          </a:p>
          <a:p>
            <a:pPr marL="285750" marR="6350" indent="-285750">
              <a:lnSpc>
                <a:spcPct val="107000"/>
              </a:lnSpc>
              <a:spcAft>
                <a:spcPts val="78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6350" indent="-285750">
              <a:lnSpc>
                <a:spcPct val="107000"/>
              </a:lnSpc>
              <a:spcAft>
                <a:spcPts val="78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Further, we create a Schematic followed by Layout or directly start with a layout. Accordingly, we perform tuning operations for enhancing the response and run EM simulations with various physical parameters to get the most accurate response of the filter. </a:t>
            </a:r>
          </a:p>
          <a:p>
            <a:pPr marL="285750" marR="6350" indent="-285750">
              <a:lnSpc>
                <a:spcPct val="107000"/>
              </a:lnSpc>
              <a:spcAft>
                <a:spcPts val="780"/>
              </a:spcAft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6350" indent="-285750">
              <a:lnSpc>
                <a:spcPct val="107000"/>
              </a:lnSpc>
              <a:spcAft>
                <a:spcPts val="78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Here, we work with Co-Simulations. Finally, the layout is ready for fabrication after exporting “.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gds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” file. </a:t>
            </a:r>
          </a:p>
        </p:txBody>
      </p:sp>
    </p:spTree>
    <p:extLst>
      <p:ext uri="{BB962C8B-B14F-4D97-AF65-F5344CB8AC3E}">
        <p14:creationId xmlns:p14="http://schemas.microsoft.com/office/powerpoint/2010/main" val="5592580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2855</Words>
  <Application>Microsoft Office PowerPoint</Application>
  <PresentationFormat>Custom</PresentationFormat>
  <Paragraphs>291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Times New Roman</vt:lpstr>
      <vt:lpstr>Merriweather Sans</vt:lpstr>
      <vt:lpstr>Canva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SAC_ISRO_Internship_PPT</dc:title>
  <cp:lastModifiedBy>sneh shah</cp:lastModifiedBy>
  <cp:revision>143</cp:revision>
  <dcterms:created xsi:type="dcterms:W3CDTF">2006-08-16T00:00:00Z</dcterms:created>
  <dcterms:modified xsi:type="dcterms:W3CDTF">2025-07-19T03:08:03Z</dcterms:modified>
  <dc:identifier>DAGqxHJOHS0</dc:identifier>
</cp:coreProperties>
</file>