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BA24D57B-314B-4E27-AF37-EB2F24BE24B7}" type="datetime">
              <a:rPr b="0" lang="en-IN" sz="1200" spc="-1" strike="noStrike">
                <a:solidFill>
                  <a:srgbClr val="8b8b8b"/>
                </a:solidFill>
                <a:latin typeface="Calibri"/>
              </a:rPr>
              <a:t>17/11/18</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F0146E53-BF3E-442A-8DF5-EC5D9D118321}"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F9AFA082-5128-410A-9203-3A8CB3AD1D65}" type="datetime">
              <a:rPr b="0" lang="en-IN" sz="1200" spc="-1" strike="noStrike">
                <a:solidFill>
                  <a:srgbClr val="8b8b8b"/>
                </a:solidFill>
                <a:latin typeface="Calibri"/>
              </a:rPr>
              <a:t>17/11/18</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3CDAC65B-A2D0-4970-8371-EB3385BC9587}"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0" lang="en-US" sz="6000" spc="-1" strike="noStrike">
                <a:solidFill>
                  <a:srgbClr val="000000"/>
                </a:solidFill>
                <a:latin typeface="Calibri Light"/>
              </a:rPr>
              <a:t>SV Based Semi Fragile Watermarking for Image content Authentication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IN" sz="2400" spc="-1" strike="noStrike">
                <a:solidFill>
                  <a:srgbClr val="000000"/>
                </a:solidFill>
                <a:latin typeface="Calibri"/>
              </a:rPr>
              <a:t>By,</a:t>
            </a:r>
            <a:endParaRPr b="0" lang="en-IN" sz="2400" spc="-1" strike="noStrike">
              <a:latin typeface="Arial"/>
            </a:endParaRPr>
          </a:p>
          <a:p>
            <a:pPr algn="ctr">
              <a:lnSpc>
                <a:spcPct val="90000"/>
              </a:lnSpc>
              <a:spcBef>
                <a:spcPts val="1001"/>
              </a:spcBef>
            </a:pPr>
            <a:r>
              <a:rPr b="0" lang="en-IN" sz="2400" spc="-1" strike="noStrike">
                <a:solidFill>
                  <a:srgbClr val="000000"/>
                </a:solidFill>
                <a:latin typeface="Calibri"/>
              </a:rPr>
              <a:t>Sneh Shrivastava</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Flowchart for computing 5 authentication measures</a:t>
            </a:r>
            <a:endParaRPr b="0" lang="en-US" sz="4400" spc="-1" strike="noStrike">
              <a:solidFill>
                <a:srgbClr val="000000"/>
              </a:solidFill>
              <a:latin typeface="Calibri"/>
            </a:endParaRPr>
          </a:p>
        </p:txBody>
      </p:sp>
      <p:pic>
        <p:nvPicPr>
          <p:cNvPr id="101" name="Content Placeholder 3" descr=""/>
          <p:cNvPicPr/>
          <p:nvPr/>
        </p:nvPicPr>
        <p:blipFill>
          <a:blip r:embed="rId1"/>
          <a:stretch/>
        </p:blipFill>
        <p:spPr>
          <a:xfrm>
            <a:off x="1914120" y="2187720"/>
            <a:ext cx="7878960" cy="35377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Introduction</a:t>
            </a:r>
            <a:endParaRPr b="0" lang="en-US" sz="4400" spc="-1" strike="noStrike">
              <a:solidFill>
                <a:srgbClr val="000000"/>
              </a:solidFill>
              <a:latin typeface="Calibri"/>
            </a:endParaRPr>
          </a:p>
        </p:txBody>
      </p:sp>
      <p:sp>
        <p:nvSpPr>
          <p:cNvPr id="85" name="TextShape 2"/>
          <p:cNvSpPr txBox="1"/>
          <p:nvPr/>
        </p:nvSpPr>
        <p:spPr>
          <a:xfrm>
            <a:off x="716760" y="1625040"/>
            <a:ext cx="10515240" cy="4350960"/>
          </a:xfrm>
          <a:prstGeom prst="rect">
            <a:avLst/>
          </a:prstGeom>
          <a:noFill/>
          <a:ln>
            <a:noFill/>
          </a:ln>
        </p:spPr>
        <p:txBody>
          <a:bodyPr/>
          <a:p>
            <a:pPr>
              <a:lnSpc>
                <a:spcPct val="90000"/>
              </a:lnSpc>
              <a:spcBef>
                <a:spcPts val="1001"/>
              </a:spcBef>
            </a:pPr>
            <a:r>
              <a:rPr b="0" lang="en-US" sz="2800" spc="-1" strike="noStrike">
                <a:solidFill>
                  <a:srgbClr val="000000"/>
                </a:solidFill>
                <a:latin typeface="Calibri"/>
              </a:rPr>
              <a:t>Fragile watermarking techniques aim to be fragile to any modifications so as to detect and localize these modifications. Semi-fragile watermarking techniques aim to resist acceptable content-preserving modifications and detect malicious content-altering modifications. Self-recovering watermarking techniques incorporate the content recovery property in either fragile or semi-fragile schemes to not only detect and localize the modifications but also recover the original content. However, self-recovering fragile techniques work well when the tampered area is not extensive and self-recovering semi-fragile techniques work well under mild or no content-preserving modifications.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632520"/>
            <a:ext cx="10515240" cy="5544360"/>
          </a:xfrm>
          <a:prstGeom prst="rect">
            <a:avLst/>
          </a:prstGeom>
          <a:noFill/>
          <a:ln>
            <a:noFill/>
          </a:ln>
        </p:spPr>
        <p:txBody>
          <a:bodyPr/>
          <a:p>
            <a:pPr>
              <a:lnSpc>
                <a:spcPct val="90000"/>
              </a:lnSpc>
              <a:spcBef>
                <a:spcPts val="1001"/>
              </a:spcBef>
            </a:pPr>
            <a:r>
              <a:rPr b="0" lang="en-US" sz="2800" spc="-1" strike="noStrike">
                <a:solidFill>
                  <a:srgbClr val="000000"/>
                </a:solidFill>
                <a:latin typeface="Calibri"/>
              </a:rPr>
              <a:t>Semi-fragile watermarking algorithms can be classified into spatial domain-based and transform domain-based schemes. In general, spatial domain-based schemes embed watermark into the host image by modifying a set of pixel values without causing obvious changes in its appearance. Transform domain-based schemes embed watermark into the host image by modifying transformed coefficients such as discrete cosine transform (DCT) coefficients and discrete wavelet transform (DWT) coefficients. Both schemes use extracted watermark to authenticate the digital content and localize tampered areas if possible. Transform domain-based schemes are better than spatial domain-based schemes since they tend to achieve better invisibility and more robustness.</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Secure Watermark Generation</a:t>
            </a:r>
            <a:endParaRPr b="0" lang="en-US" sz="4400" spc="-1" strike="noStrike">
              <a:solidFill>
                <a:srgbClr val="000000"/>
              </a:solidFill>
              <a:latin typeface="Calibri"/>
            </a:endParaRPr>
          </a:p>
        </p:txBody>
      </p:sp>
      <p:pic>
        <p:nvPicPr>
          <p:cNvPr id="88" name="Content Placeholder 3" descr=""/>
          <p:cNvPicPr/>
          <p:nvPr/>
        </p:nvPicPr>
        <p:blipFill>
          <a:blip r:embed="rId1"/>
          <a:stretch/>
        </p:blipFill>
        <p:spPr>
          <a:xfrm>
            <a:off x="1598040" y="2247480"/>
            <a:ext cx="8827560" cy="39222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Watermark Embedding</a:t>
            </a:r>
            <a:endParaRPr b="0" lang="en-US" sz="4400" spc="-1" strike="noStrike">
              <a:solidFill>
                <a:srgbClr val="000000"/>
              </a:solidFill>
              <a:latin typeface="Calibri"/>
            </a:endParaRPr>
          </a:p>
        </p:txBody>
      </p:sp>
      <p:pic>
        <p:nvPicPr>
          <p:cNvPr id="90" name="Content Placeholder 3" descr=""/>
          <p:cNvPicPr/>
          <p:nvPr/>
        </p:nvPicPr>
        <p:blipFill>
          <a:blip r:embed="rId1"/>
          <a:stretch/>
        </p:blipFill>
        <p:spPr>
          <a:xfrm>
            <a:off x="1897200" y="2196360"/>
            <a:ext cx="8092440" cy="38538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Watermark Extraction</a:t>
            </a:r>
            <a:endParaRPr b="0" lang="en-US" sz="4400" spc="-1" strike="noStrike">
              <a:solidFill>
                <a:srgbClr val="000000"/>
              </a:solidFill>
              <a:latin typeface="Calibri"/>
            </a:endParaRPr>
          </a:p>
        </p:txBody>
      </p:sp>
      <p:sp>
        <p:nvSpPr>
          <p:cNvPr id="92"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en-US" sz="2800" spc="-1" strike="noStrike">
                <a:solidFill>
                  <a:srgbClr val="000000"/>
                </a:solidFill>
                <a:latin typeface="Calibri"/>
              </a:rPr>
              <a:t>The watermark extraction process is similar to the watermark embedding process except that it uses the parity of the quantized upper-left value of the approximation subband of each non-overlapping 4 4 block to extract the watermark bit. The upper-left value LL(1, 1)</a:t>
            </a:r>
            <a:r>
              <a:rPr b="0" lang="en-US" sz="2800" spc="-1" strike="noStrike" baseline="30000">
                <a:solidFill>
                  <a:srgbClr val="000000"/>
                </a:solidFill>
                <a:latin typeface="Calibri"/>
              </a:rPr>
              <a:t>0</a:t>
            </a:r>
            <a:r>
              <a:rPr b="0" lang="en-US" sz="2800" spc="-1" strike="noStrike">
                <a:solidFill>
                  <a:srgbClr val="000000"/>
                </a:solidFill>
                <a:latin typeface="Calibri"/>
              </a:rPr>
              <a:t> of each block is quantized by the adaptive quantizer q calculated by  as follows: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LL0  = round(LL(1,1)’/q)</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The watermarked bit EW</a:t>
            </a:r>
            <a:r>
              <a:rPr b="0" lang="en-US" sz="2800" spc="-1" strike="noStrike" baseline="-25000">
                <a:solidFill>
                  <a:srgbClr val="000000"/>
                </a:solidFill>
                <a:latin typeface="Calibri"/>
              </a:rPr>
              <a:t>i</a:t>
            </a:r>
            <a:r>
              <a:rPr b="0" lang="en-US" sz="2800" spc="-1" strike="noStrike">
                <a:solidFill>
                  <a:srgbClr val="000000"/>
                </a:solidFill>
                <a:latin typeface="Calibri"/>
              </a:rPr>
              <a:t> for each block is extracted as mod(LL</a:t>
            </a:r>
            <a:r>
              <a:rPr b="0" lang="en-US" sz="2800" spc="-1" strike="noStrike" baseline="-25000">
                <a:solidFill>
                  <a:srgbClr val="000000"/>
                </a:solidFill>
                <a:latin typeface="Calibri"/>
              </a:rPr>
              <a:t>q</a:t>
            </a:r>
            <a:r>
              <a:rPr b="0" lang="en-US" sz="2800" spc="-1" strike="noStrike" baseline="30000">
                <a:solidFill>
                  <a:srgbClr val="000000"/>
                </a:solidFill>
                <a:latin typeface="Calibri"/>
              </a:rPr>
              <a:t>0</a:t>
            </a:r>
            <a:r>
              <a:rPr b="0" lang="en-US" sz="2800" spc="-1" strike="noStrike">
                <a:solidFill>
                  <a:srgbClr val="000000"/>
                </a:solidFill>
                <a:latin typeface="Calibri"/>
              </a:rPr>
              <a:t>, 2).</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Watermark Authentication</a:t>
            </a:r>
            <a:endParaRPr b="0" lang="en-US" sz="4400" spc="-1" strike="noStrike">
              <a:solidFill>
                <a:srgbClr val="000000"/>
              </a:solidFill>
              <a:latin typeface="Calibri"/>
            </a:endParaRPr>
          </a:p>
        </p:txBody>
      </p:sp>
      <p:sp>
        <p:nvSpPr>
          <p:cNvPr id="94" name="TextShape 2"/>
          <p:cNvSpPr txBox="1"/>
          <p:nvPr/>
        </p:nvSpPr>
        <p:spPr>
          <a:xfrm>
            <a:off x="838080" y="2623680"/>
            <a:ext cx="10515240" cy="355320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M1=   No. of error pixels in ErrorMap/No of pixels in error map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M2= No. of strongly tempred error pixels in Error Map/No of tampred error pixel in error map</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M</a:t>
            </a:r>
            <a:r>
              <a:rPr b="0" lang="en-US" sz="2800" spc="-1" strike="noStrike" baseline="-25000">
                <a:solidFill>
                  <a:srgbClr val="000000"/>
                </a:solidFill>
                <a:latin typeface="Calibri"/>
              </a:rPr>
              <a:t>1</a:t>
            </a:r>
            <a:r>
              <a:rPr b="0" lang="en-US" sz="2800" spc="-1" strike="noStrike">
                <a:solidFill>
                  <a:srgbClr val="000000"/>
                </a:solidFill>
                <a:latin typeface="Calibri"/>
              </a:rPr>
              <a:t> measures the similarity between extracted and regener-ated secure watermarks and M</a:t>
            </a:r>
            <a:r>
              <a:rPr b="0" lang="en-US" sz="2800" spc="-1" strike="noStrike" baseline="-25000">
                <a:solidFill>
                  <a:srgbClr val="000000"/>
                </a:solidFill>
                <a:latin typeface="Calibri"/>
              </a:rPr>
              <a:t>2</a:t>
            </a:r>
            <a:r>
              <a:rPr b="0" lang="en-US" sz="2800" spc="-1" strike="noStrike">
                <a:solidFill>
                  <a:srgbClr val="000000"/>
                </a:solidFill>
                <a:latin typeface="Calibri"/>
              </a:rPr>
              <a:t> measures the clustering level of tampered error pixels. M</a:t>
            </a:r>
            <a:r>
              <a:rPr b="0" lang="en-US" sz="2800" spc="-1" strike="noStrike" baseline="-25000">
                <a:solidFill>
                  <a:srgbClr val="000000"/>
                </a:solidFill>
                <a:latin typeface="Calibri"/>
              </a:rPr>
              <a:t>2</a:t>
            </a:r>
            <a:r>
              <a:rPr b="0" lang="en-US" sz="2800" spc="-1" strike="noStrike">
                <a:solidFill>
                  <a:srgbClr val="000000"/>
                </a:solidFill>
                <a:latin typeface="Calibri"/>
              </a:rPr>
              <a:t> is set to 0’s if the count of tampered error pixels is zero.</a:t>
            </a:r>
            <a:endParaRPr b="0" lang="en-US" sz="2800" spc="-1" strike="noStrike">
              <a:solidFill>
                <a:srgbClr val="000000"/>
              </a:solidFill>
              <a:latin typeface="Calibri"/>
            </a:endParaRPr>
          </a:p>
        </p:txBody>
      </p:sp>
      <p:sp>
        <p:nvSpPr>
          <p:cNvPr id="95" name="CustomShape 3"/>
          <p:cNvSpPr/>
          <p:nvPr/>
        </p:nvSpPr>
        <p:spPr>
          <a:xfrm>
            <a:off x="838080" y="1393560"/>
            <a:ext cx="10515240" cy="1325160"/>
          </a:xfrm>
          <a:prstGeom prst="rect">
            <a:avLst/>
          </a:prstGeom>
          <a:noFill/>
          <a:ln>
            <a:noFill/>
          </a:ln>
        </p:spPr>
        <p:style>
          <a:lnRef idx="0"/>
          <a:fillRef idx="0"/>
          <a:effectRef idx="0"/>
          <a:fontRef idx="minor"/>
        </p:style>
        <p:txBody>
          <a:bodyPr anchor="ctr">
            <a:normAutofit/>
          </a:bodyPr>
          <a:p>
            <a:pPr>
              <a:lnSpc>
                <a:spcPct val="90000"/>
              </a:lnSpc>
            </a:pPr>
            <a:r>
              <a:rPr b="0" lang="en-IN" sz="4400" spc="-1" strike="noStrike">
                <a:solidFill>
                  <a:srgbClr val="000000"/>
                </a:solidFill>
                <a:latin typeface="Calibri Light"/>
              </a:rPr>
              <a:t>First Stage</a:t>
            </a:r>
            <a:endParaRPr b="0" lang="en-IN"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2</a:t>
            </a:r>
            <a:r>
              <a:rPr b="0" lang="en-US" sz="4400" spc="-1" strike="noStrike" baseline="30000">
                <a:solidFill>
                  <a:srgbClr val="000000"/>
                </a:solidFill>
                <a:latin typeface="Calibri Light"/>
              </a:rPr>
              <a:t>nd</a:t>
            </a:r>
            <a:r>
              <a:rPr b="0" lang="en-US" sz="4400" spc="-1" strike="noStrike">
                <a:solidFill>
                  <a:srgbClr val="000000"/>
                </a:solidFill>
                <a:latin typeface="Calibri Light"/>
              </a:rPr>
              <a:t> Stage</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M3=No of error pixels in STErrorMap/No of connected components in STErrorMap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M4=std(size of all the connected components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M</a:t>
            </a:r>
            <a:r>
              <a:rPr b="0" lang="en-US" sz="2800" spc="-1" strike="noStrike" baseline="-25000">
                <a:solidFill>
                  <a:srgbClr val="000000"/>
                </a:solidFill>
                <a:latin typeface="Calibri"/>
              </a:rPr>
              <a:t>3</a:t>
            </a:r>
            <a:r>
              <a:rPr b="0" lang="en-US" sz="2800" spc="-1" strike="noStrike">
                <a:solidFill>
                  <a:srgbClr val="000000"/>
                </a:solidFill>
                <a:latin typeface="Calibri"/>
              </a:rPr>
              <a:t> measures the average size of connected components and M</a:t>
            </a:r>
            <a:r>
              <a:rPr b="0" lang="en-US" sz="2800" spc="-1" strike="noStrike" baseline="-25000">
                <a:solidFill>
                  <a:srgbClr val="000000"/>
                </a:solidFill>
                <a:latin typeface="Calibri"/>
              </a:rPr>
              <a:t>4</a:t>
            </a:r>
            <a:r>
              <a:rPr b="0" lang="en-US" sz="2800" spc="-1" strike="noStrike">
                <a:solidFill>
                  <a:srgbClr val="000000"/>
                </a:solidFill>
                <a:latin typeface="Calibri"/>
              </a:rPr>
              <a:t> measures the size variation of all connected components. This authentication process aims to distinguish between tampered regions caused by content-altering modifications and tampered regions caused by moderate content-preserving modifications.</a:t>
            </a:r>
            <a:endParaRPr b="0" lang="en-U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3</a:t>
            </a:r>
            <a:r>
              <a:rPr b="0" lang="en-US" sz="4400" spc="-1" strike="noStrike" baseline="30000">
                <a:solidFill>
                  <a:srgbClr val="000000"/>
                </a:solidFill>
                <a:latin typeface="Calibri Light"/>
              </a:rPr>
              <a:t>rd</a:t>
            </a:r>
            <a:r>
              <a:rPr b="0" lang="en-US" sz="4400" spc="-1" strike="noStrike">
                <a:solidFill>
                  <a:srgbClr val="000000"/>
                </a:solidFill>
                <a:latin typeface="Calibri Light"/>
              </a:rPr>
              <a:t> Stage</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M5=No of error pixels in processed STErrorMap/No of error pixels in processes STErrorMap and MTErrorMap</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This authentication process aims to identify tampered regions when the probe image undergoes content-altering modifications together with moderate to severe content-preserving modifications. </a:t>
            </a: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LibreOffice/6.0.6.2$Linux_X86_64 LibreOffice_project/00m0$Build-2</Application>
  <Words>464</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2018-11-15T15:34:54Z</dcterms:created>
  <dc:creator>sneh shrivastava</dc:creator>
  <dc:description/>
  <dc:language>en-IN</dc:language>
  <cp:lastModifiedBy/>
  <dcterms:modified xsi:type="dcterms:W3CDTF">2018-11-17T12:13:44Z</dcterms:modified>
  <cp:revision>5</cp:revision>
  <dc:subject/>
  <dc:title>SV Based Semi Fragile Watermarking for Image content Authentication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