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Sumeat tiivisteet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Soveltaminen haittaohjelma-analyysissa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434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Sumea tiivistys</a:t>
            </a:r>
            <a:endParaRPr/>
          </a:p>
        </p:txBody>
      </p:sp>
      <p:sp>
        <p:nvSpPr>
          <p:cNvPr id="116834062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Tunnistettavan syötteistä samankaltaisuuksia</a:t>
            </a:r>
            <a:endParaRPr/>
          </a:p>
          <a:p>
            <a:pPr>
              <a:defRPr/>
            </a:pPr>
            <a:r>
              <a:rPr/>
              <a:t>Ominaisuuksien valinta</a:t>
            </a:r>
            <a:endParaRPr/>
          </a:p>
          <a:p>
            <a:pPr>
              <a:defRPr/>
            </a:pPr>
            <a:r>
              <a:rPr/>
              <a:t>Tiivistetty ominaisuusjono</a:t>
            </a:r>
            <a:endParaRPr/>
          </a:p>
          <a:p>
            <a:pPr lvl="1">
              <a:defRPr/>
            </a:pPr>
            <a:r>
              <a:rPr/>
              <a:t>Syötteestä valitaan ominaisuuksia tiivistettäväksi</a:t>
            </a:r>
            <a:endParaRPr/>
          </a:p>
          <a:p>
            <a:pPr lvl="0">
              <a:defRPr/>
            </a:pPr>
            <a:r>
              <a:rPr/>
              <a:t>Tavujono</a:t>
            </a:r>
            <a:endParaRPr/>
          </a:p>
          <a:p>
            <a:pPr lvl="1">
              <a:defRPr/>
            </a:pPr>
            <a:r>
              <a:rPr/>
              <a:t>Syöte tietyn kokoisiksi lohkoiksi</a:t>
            </a:r>
            <a:endParaRPr/>
          </a:p>
          <a:p>
            <a:pPr lvl="1">
              <a:defRPr/>
            </a:pPr>
            <a:r>
              <a:rPr/>
              <a:t>Lohkoista </a:t>
            </a:r>
            <a:r>
              <a:rPr/>
              <a:t>rakennetaan tiiviste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6809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Paloittain määritelty tiiviste</a:t>
            </a:r>
            <a:endParaRPr/>
          </a:p>
        </p:txBody>
      </p:sp>
      <p:sp>
        <p:nvSpPr>
          <p:cNvPr id="89660169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Koko syöte lohkotaan</a:t>
            </a:r>
            <a:endParaRPr/>
          </a:p>
          <a:p>
            <a:pPr>
              <a:defRPr/>
            </a:pPr>
            <a:r>
              <a:rPr/>
              <a:t>Ominaisuudet syötteen lohkoja</a:t>
            </a:r>
            <a:endParaRPr/>
          </a:p>
          <a:p>
            <a:pPr>
              <a:defRPr/>
            </a:pPr>
            <a:r>
              <a:rPr/>
              <a:t>Ominaisuuksien tiivistys</a:t>
            </a:r>
            <a:endParaRPr/>
          </a:p>
          <a:p>
            <a:pPr>
              <a:defRPr/>
            </a:pPr>
            <a:r>
              <a:rPr/>
              <a:t>Tiivisteen muodostus</a:t>
            </a:r>
            <a:endParaRPr/>
          </a:p>
          <a:p>
            <a:pPr>
              <a:defRPr/>
            </a:pPr>
            <a:r>
              <a:rPr/>
              <a:t>Lohkokoko</a:t>
            </a:r>
            <a:endParaRPr/>
          </a:p>
          <a:p>
            <a:pPr lvl="1">
              <a:defRPr/>
            </a:pPr>
            <a:r>
              <a:rPr/>
              <a:t>Vakio</a:t>
            </a:r>
            <a:endParaRPr/>
          </a:p>
          <a:p>
            <a:pPr lvl="1">
              <a:defRPr/>
            </a:pPr>
            <a:r>
              <a:rPr/>
              <a:t>Kontekstista riippuva</a:t>
            </a:r>
            <a:endParaRPr/>
          </a:p>
          <a:p>
            <a:pPr lvl="0">
              <a:defRPr/>
            </a:pPr>
            <a:r>
              <a:rPr/>
              <a:t>Suorituu heikosti ohjelmistojen analysoinnissa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31508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Epätodennäköiset ominaisuudet</a:t>
            </a:r>
            <a:endParaRPr/>
          </a:p>
        </p:txBody>
      </p:sp>
      <p:sp>
        <p:nvSpPr>
          <p:cNvPr id="53457925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825624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Samankaltaisissa syötteissä samoja epätyypillisyyksiä</a:t>
            </a:r>
            <a:endParaRPr/>
          </a:p>
          <a:p>
            <a:pPr>
              <a:defRPr/>
            </a:pPr>
            <a:r>
              <a:rPr/>
              <a:t>Ominaisuudet muusta syötteestä poikkeavimpia</a:t>
            </a:r>
            <a:endParaRPr/>
          </a:p>
          <a:p>
            <a:pPr>
              <a:defRPr/>
            </a:pPr>
            <a:r>
              <a:rPr/>
              <a:t>Vertailussa etsitään toisesta syötteestä näitä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Sopii katkelmien löytämiseen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Esim. tietyn koodinpätkän sisältävän ohjelman tunnistus</a:t>
            </a:r>
            <a:endParaRPr sz="2800"/>
          </a:p>
          <a:p>
            <a:pPr>
              <a:defRPr/>
            </a:pPr>
            <a:r>
              <a:rPr/>
              <a:t>Vajaa syötekattavuus</a:t>
            </a:r>
            <a:endParaRPr/>
          </a:p>
          <a:p>
            <a:pPr lvl="1">
              <a:defRPr/>
            </a:pPr>
            <a:r>
              <a:rPr/>
              <a:t>Ei hyvä kokonaisten tiedostojen vertailussa</a:t>
            </a:r>
            <a:endParaRPr/>
          </a:p>
          <a:p>
            <a:pPr lvl="1">
              <a:defRPr/>
            </a:pPr>
            <a:r>
              <a:rPr/>
              <a:t>Mahdollistaa tietynlaisia hyökkäyksiä</a:t>
            </a:r>
            <a:endParaRPr/>
          </a:p>
          <a:p>
            <a:pPr>
              <a:defRPr/>
            </a:pPr>
            <a:r>
              <a:rPr/>
              <a:t>Sdhash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5822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Enemmistö</a:t>
            </a:r>
            <a:endParaRPr/>
          </a:p>
        </p:txBody>
      </p:sp>
      <p:sp>
        <p:nvSpPr>
          <p:cNvPr id="888833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Enemmistö ei muutu pienistä muutoksista</a:t>
            </a:r>
            <a:endParaRPr/>
          </a:p>
          <a:p>
            <a:pPr>
              <a:defRPr/>
            </a:pPr>
            <a:r>
              <a:rPr/>
              <a:t>Jaetaan syöte lohkoihin</a:t>
            </a:r>
            <a:endParaRPr/>
          </a:p>
          <a:p>
            <a:pPr>
              <a:defRPr/>
            </a:pPr>
            <a:r>
              <a:rPr/>
              <a:t>Arvo alkioiden enemmistön perusteella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 mahdollista suurta määrää hyökkäystapoja</a:t>
            </a:r>
            <a:endParaRPr sz="2800"/>
          </a:p>
          <a:p>
            <a:pPr>
              <a:defRPr/>
            </a:pPr>
            <a:r>
              <a:rPr/>
              <a:t>Mvhash-b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8075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Ohjelmistot</a:t>
            </a:r>
            <a:endParaRPr/>
          </a:p>
        </p:txBody>
      </p:sp>
      <p:sp>
        <p:nvSpPr>
          <p:cNvPr id="38614425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Ssdeep</a:t>
            </a:r>
            <a:endParaRPr/>
          </a:p>
          <a:p>
            <a:pPr lvl="1">
              <a:defRPr/>
            </a:pPr>
            <a:r>
              <a:rPr/>
              <a:t>Palottain määritelty, kontekstiriippuvainen</a:t>
            </a:r>
            <a:endParaRPr/>
          </a:p>
          <a:p>
            <a:pPr lvl="1">
              <a:defRPr/>
            </a:pPr>
            <a:r>
              <a:rPr/>
              <a:t>Tunnistaa heikoimmin haitallista sisältöä</a:t>
            </a:r>
            <a:endParaRPr/>
          </a:p>
          <a:p>
            <a:pPr lvl="1">
              <a:defRPr/>
            </a:pPr>
            <a:r>
              <a:rPr/>
              <a:t>Asteikko 0-100</a:t>
            </a:r>
            <a:endParaRPr/>
          </a:p>
          <a:p>
            <a:pPr lvl="0">
              <a:defRPr/>
            </a:pPr>
            <a:r>
              <a:rPr/>
              <a:t>Sdhash</a:t>
            </a:r>
            <a:endParaRPr/>
          </a:p>
          <a:p>
            <a:pPr lvl="1">
              <a:defRPr/>
            </a:pPr>
            <a:r>
              <a:rPr/>
              <a:t>Epätyypilliset ominaisuudet</a:t>
            </a:r>
            <a:endParaRPr/>
          </a:p>
          <a:p>
            <a:pPr lvl="1">
              <a:defRPr/>
            </a:pPr>
            <a:r>
              <a:rPr/>
              <a:t>Ominaisuudet 64 tavun merkkijonoja</a:t>
            </a:r>
            <a:endParaRPr/>
          </a:p>
          <a:p>
            <a:pPr lvl="1">
              <a:defRPr/>
            </a:pPr>
            <a:r>
              <a:rPr/>
              <a:t>Soveltuu haittaohjelma-analyysiin</a:t>
            </a:r>
            <a:endParaRPr/>
          </a:p>
          <a:p>
            <a:pPr lvl="1">
              <a:defRPr/>
            </a:pPr>
            <a:r>
              <a:rPr/>
              <a:t>Asteikko 0-100</a:t>
            </a:r>
            <a:endParaRPr/>
          </a:p>
          <a:p>
            <a:pPr lvl="0">
              <a:defRPr/>
            </a:pPr>
            <a:r>
              <a:rPr/>
              <a:t>Mvhash-b</a:t>
            </a:r>
            <a:endParaRPr/>
          </a:p>
          <a:p>
            <a:pPr lvl="1">
              <a:defRPr/>
            </a:pPr>
            <a:r>
              <a:rPr/>
              <a:t>Lohkon alkioiden enemmistö </a:t>
            </a:r>
            <a:r>
              <a:rPr/>
              <a:t>skaalattuna arvoon 0 tai 255</a:t>
            </a:r>
            <a:endParaRPr/>
          </a:p>
          <a:p>
            <a:pPr lvl="1">
              <a:defRPr/>
            </a:pPr>
            <a:r>
              <a:rPr/>
              <a:t>Suorituskykyinen</a:t>
            </a:r>
            <a:endParaRPr/>
          </a:p>
          <a:p>
            <a:pPr lvl="1">
              <a:defRPr/>
            </a:pPr>
            <a:r>
              <a:rPr/>
              <a:t>Asteikko 0-100, käänteinen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7139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Haittaohjelma-analyysi sumein tiivistein</a:t>
            </a:r>
            <a:endParaRPr/>
          </a:p>
        </p:txBody>
      </p:sp>
      <p:sp>
        <p:nvSpPr>
          <p:cNvPr id="19899970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Käytössä staattisessa analyysissa</a:t>
            </a:r>
            <a:endParaRPr/>
          </a:p>
          <a:p>
            <a:pPr lvl="1">
              <a:defRPr/>
            </a:pPr>
            <a:r>
              <a:rPr/>
              <a:t>Kryptografiset tiivisteet soveltuvat heikosti</a:t>
            </a:r>
            <a:endParaRPr/>
          </a:p>
          <a:p>
            <a:pPr lvl="0">
              <a:defRPr/>
            </a:pPr>
            <a:r>
              <a:rPr/>
              <a:t>Ohjelmisto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Verrataan tiivisteindeksiin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Osuma?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/>
              <a:t>Katkelma</a:t>
            </a:r>
            <a:endParaRPr/>
          </a:p>
          <a:p>
            <a:pPr lvl="1">
              <a:defRPr/>
            </a:pPr>
            <a:r>
              <a:rPr/>
              <a:t>Etsitään tiettyjä piirteitä sisältävä ohjelmisto</a:t>
            </a:r>
            <a:endParaRPr/>
          </a:p>
          <a:p>
            <a:pPr lvl="1">
              <a:defRPr/>
            </a:pPr>
            <a:r>
              <a:rPr/>
              <a:t>Tietty versio, kirjasto, koodinpätkä ym.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5865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Harhauttaminen</a:t>
            </a:r>
            <a:endParaRPr/>
          </a:p>
        </p:txBody>
      </p:sp>
      <p:sp>
        <p:nvSpPr>
          <p:cNvPr id="13481300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Haittaohjelman naamiointi</a:t>
            </a:r>
            <a:endParaRPr/>
          </a:p>
          <a:p>
            <a:pPr lvl="1">
              <a:defRPr/>
            </a:pPr>
            <a:r>
              <a:rPr/>
              <a:t>Lähdekoodin muuttaminen</a:t>
            </a:r>
            <a:endParaRPr/>
          </a:p>
          <a:p>
            <a:pPr lvl="1">
              <a:defRPr/>
            </a:pPr>
            <a:r>
              <a:rPr/>
              <a:t>Käännös ja linkitys</a:t>
            </a:r>
            <a:endParaRPr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Aiheettomat osumat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Muutetaan merkityksetöntä dataa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Tiiviste samankaltainen kuin haittaohjelman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Kuluttaa tutkintaresursseja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Ohjelmistot reagoivat eri tavoin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Osa alttiimpia tietynlaisille hyökkäyksille</a:t>
            </a:r>
            <a:endParaRPr lang="en-US"/>
          </a:p>
        </p:txBody>
      </p:sp>
      <p:sp>
        <p:nvSpPr>
          <p:cNvPr id="239587964" name="" hidden="0"/>
          <p:cNvSpPr/>
          <p:nvPr isPhoto="0" userDrawn="0"/>
        </p:nvSpPr>
        <p:spPr bwMode="auto">
          <a:xfrm flipH="0" flipV="0">
            <a:off x="6061969" y="3403977"/>
            <a:ext cx="68096" cy="1415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72672779" name="" hidden="0"/>
          <p:cNvSpPr/>
          <p:nvPr isPhoto="0" userDrawn="0"/>
        </p:nvSpPr>
        <p:spPr bwMode="auto">
          <a:xfrm flipH="0" flipV="0">
            <a:off x="8859224" y="1926356"/>
            <a:ext cx="138501" cy="8037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0783028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832957" y="748713"/>
            <a:ext cx="3698803" cy="1863412"/>
          </a:xfrm>
          <a:prstGeom prst="rect">
            <a:avLst/>
          </a:prstGeom>
        </p:spPr>
      </p:pic>
      <p:sp>
        <p:nvSpPr>
          <p:cNvPr id="751325739" name="" hidden="0"/>
          <p:cNvSpPr/>
          <p:nvPr isPhoto="0" userDrawn="0"/>
        </p:nvSpPr>
        <p:spPr bwMode="auto">
          <a:xfrm flipH="0" flipV="0">
            <a:off x="11531761" y="3836638"/>
            <a:ext cx="105503" cy="12307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9236682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717479" y="2832653"/>
            <a:ext cx="2286530" cy="2007968"/>
          </a:xfrm>
          <a:prstGeom prst="rect">
            <a:avLst/>
          </a:prstGeom>
        </p:spPr>
      </p:pic>
      <p:sp>
        <p:nvSpPr>
          <p:cNvPr id="798999779" name="" hidden="0"/>
          <p:cNvSpPr txBox="1"/>
          <p:nvPr isPhoto="0" userDrawn="0"/>
        </p:nvSpPr>
        <p:spPr bwMode="auto">
          <a:xfrm flipH="0" flipV="0">
            <a:off x="8982349" y="5213465"/>
            <a:ext cx="1904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55272107" name="" hidden="0"/>
          <p:cNvSpPr txBox="1"/>
          <p:nvPr isPhoto="0" userDrawn="0"/>
        </p:nvSpPr>
        <p:spPr bwMode="auto">
          <a:xfrm flipH="0" flipV="0">
            <a:off x="7832957" y="4963702"/>
            <a:ext cx="3759242" cy="704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Esimerkki naamioidusta roskapostista (Oliver, Forman ja Cheng, 2014)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0214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Haasteet	</a:t>
            </a:r>
            <a:endParaRPr/>
          </a:p>
        </p:txBody>
      </p:sp>
      <p:sp>
        <p:nvSpPr>
          <p:cNvPr id="3918337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Semanttista merkitystä ei tulkita</a:t>
            </a:r>
            <a:endParaRPr/>
          </a:p>
          <a:p>
            <a:pPr>
              <a:defRPr/>
            </a:pPr>
            <a:r>
              <a:rPr/>
              <a:t>Käyttö ja tulkinta haastavaa</a:t>
            </a:r>
            <a:endParaRPr/>
          </a:p>
          <a:p>
            <a:pPr>
              <a:defRPr/>
            </a:pPr>
            <a:r>
              <a:rPr/>
              <a:t>Johdettavissa harhaan</a:t>
            </a:r>
            <a:endParaRPr/>
          </a:p>
          <a:p>
            <a:pPr>
              <a:defRPr/>
            </a:pPr>
            <a:r>
              <a:rPr/>
              <a:t>Dataa on helppo naamioida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Pakattua dataa ei voi vertailla</a:t>
            </a:r>
            <a:endParaRPr sz="2800"/>
          </a:p>
          <a:p>
            <a:pPr>
              <a:defRPr/>
            </a:pPr>
            <a:r>
              <a:rPr/>
              <a:t>Ohjelmistojen erot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2023-01-03T23:06:38Z</dcterms:modified>
  <cp:category/>
  <cp:contentStatus/>
  <cp:version/>
</cp:coreProperties>
</file>