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7" r:id="rId4"/>
    <p:sldId id="259" r:id="rId5"/>
    <p:sldId id="260" r:id="rId6"/>
    <p:sldId id="261" r:id="rId7"/>
    <p:sldId id="262" r:id="rId8"/>
    <p:sldId id="274" r:id="rId9"/>
    <p:sldId id="264" r:id="rId10"/>
    <p:sldId id="275"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34580"/>
    <p:restoredTop sz="86410"/>
  </p:normalViewPr>
  <p:slideViewPr>
    <p:cSldViewPr>
      <p:cViewPr>
        <p:scale>
          <a:sx n="80" d="100"/>
          <a:sy n="80" d="100"/>
        </p:scale>
        <p:origin x="-1122" y="246"/>
      </p:cViewPr>
      <p:guideLst>
        <p:guide orient="horz" pos="2160"/>
        <p:guide pos="2880"/>
      </p:guideLst>
    </p:cSldViewPr>
  </p:slideViewPr>
  <p:outlineViewPr>
    <p:cViewPr>
      <p:scale>
        <a:sx n="33" d="100"/>
        <a:sy n="33" d="100"/>
      </p:scale>
      <p:origin x="246" y="18736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2E8B5-8F9B-4573-8ACA-1A4E338346C1}" type="datetimeFigureOut">
              <a:rPr lang="en-US" smtClean="0"/>
              <a:pPr/>
              <a:t>4/13/2023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026179-0A38-481B-8BDB-897B9EA6CEE3}"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0026179-0A38-481B-8BDB-897B9EA6CEE3}" type="slidenum">
              <a:rPr lang="en-GB" smtClean="0"/>
              <a:pPr/>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613E939-7542-4F31-AADE-A5D3FB8025D3}" type="datetimeFigureOut">
              <a:rPr lang="en-US" smtClean="0"/>
              <a:pPr/>
              <a:t>4/13/2023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812022-FB68-44F3-B689-5404F58743C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13E939-7542-4F31-AADE-A5D3FB8025D3}" type="datetimeFigureOut">
              <a:rPr lang="en-US" smtClean="0"/>
              <a:pPr/>
              <a:t>4/13/2023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812022-FB68-44F3-B689-5404F58743C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13E939-7542-4F31-AADE-A5D3FB8025D3}" type="datetimeFigureOut">
              <a:rPr lang="en-US" smtClean="0"/>
              <a:pPr/>
              <a:t>4/13/2023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812022-FB68-44F3-B689-5404F58743C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613E939-7542-4F31-AADE-A5D3FB8025D3}" type="datetimeFigureOut">
              <a:rPr lang="en-US" smtClean="0"/>
              <a:pPr/>
              <a:t>4/13/2023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812022-FB68-44F3-B689-5404F58743C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13E939-7542-4F31-AADE-A5D3FB8025D3}" type="datetimeFigureOut">
              <a:rPr lang="en-US" smtClean="0"/>
              <a:pPr/>
              <a:t>4/13/2023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812022-FB68-44F3-B689-5404F58743C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613E939-7542-4F31-AADE-A5D3FB8025D3}" type="datetimeFigureOut">
              <a:rPr lang="en-US" smtClean="0"/>
              <a:pPr/>
              <a:t>4/13/2023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812022-FB68-44F3-B689-5404F58743C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613E939-7542-4F31-AADE-A5D3FB8025D3}" type="datetimeFigureOut">
              <a:rPr lang="en-US" smtClean="0"/>
              <a:pPr/>
              <a:t>4/13/2023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812022-FB68-44F3-B689-5404F58743C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613E939-7542-4F31-AADE-A5D3FB8025D3}" type="datetimeFigureOut">
              <a:rPr lang="en-US" smtClean="0"/>
              <a:pPr/>
              <a:t>4/13/2023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812022-FB68-44F3-B689-5404F58743C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3E939-7542-4F31-AADE-A5D3FB8025D3}" type="datetimeFigureOut">
              <a:rPr lang="en-US" smtClean="0"/>
              <a:pPr/>
              <a:t>4/13/2023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812022-FB68-44F3-B689-5404F58743C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3E939-7542-4F31-AADE-A5D3FB8025D3}" type="datetimeFigureOut">
              <a:rPr lang="en-US" smtClean="0"/>
              <a:pPr/>
              <a:t>4/13/2023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812022-FB68-44F3-B689-5404F58743C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13E939-7542-4F31-AADE-A5D3FB8025D3}" type="datetimeFigureOut">
              <a:rPr lang="en-US" smtClean="0"/>
              <a:pPr/>
              <a:t>4/13/2023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812022-FB68-44F3-B689-5404F58743C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13E939-7542-4F31-AADE-A5D3FB8025D3}" type="datetimeFigureOut">
              <a:rPr lang="en-US" smtClean="0"/>
              <a:pPr/>
              <a:t>4/13/2023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12022-FB68-44F3-B689-5404F58743C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railblazer.me/id/rishi743" TargetMode="External"/><Relationship Id="rId2" Type="http://schemas.openxmlformats.org/officeDocument/2006/relationships/hyperlink" Target="https://trailblazer.me/id/snekm2" TargetMode="External"/><Relationship Id="rId1" Type="http://schemas.openxmlformats.org/officeDocument/2006/relationships/slideLayout" Target="../slideLayouts/slideLayout2.xml"/><Relationship Id="rId5" Type="http://schemas.openxmlformats.org/officeDocument/2006/relationships/hyperlink" Target="https://trailblazer.me/id/mbala308" TargetMode="External"/><Relationship Id="rId4" Type="http://schemas.openxmlformats.org/officeDocument/2006/relationships/hyperlink" Target="https://trailblazer.me/id/msanthiya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PROPERTY MANAGEMENT APPLICATION USING SALESFORCE</a:t>
            </a:r>
            <a:endParaRPr lang="en-GB" dirty="0"/>
          </a:p>
        </p:txBody>
      </p:sp>
      <p:sp>
        <p:nvSpPr>
          <p:cNvPr id="3" name="Subtitle 2"/>
          <p:cNvSpPr>
            <a:spLocks noGrp="1"/>
          </p:cNvSpPr>
          <p:nvPr>
            <p:ph type="subTitle" idx="1"/>
          </p:nvPr>
        </p:nvSpPr>
        <p:spPr>
          <a:xfrm>
            <a:off x="928662" y="3886200"/>
            <a:ext cx="6843738" cy="2971800"/>
          </a:xfrm>
        </p:spPr>
        <p:txBody>
          <a:bodyPr/>
          <a:lstStyle/>
          <a:p>
            <a:r>
              <a:rPr lang="en-IN" dirty="0" smtClean="0"/>
              <a:t>Team lead: M. Sneka</a:t>
            </a:r>
          </a:p>
          <a:p>
            <a:r>
              <a:rPr lang="en-IN" dirty="0" smtClean="0"/>
              <a:t>Team member 1:V.Risha</a:t>
            </a:r>
          </a:p>
          <a:p>
            <a:r>
              <a:rPr lang="en-IN" dirty="0" smtClean="0"/>
              <a:t>Team member 2:V.Santhiya</a:t>
            </a:r>
          </a:p>
          <a:p>
            <a:r>
              <a:rPr lang="en-IN" dirty="0" smtClean="0"/>
              <a:t>Team member 3:S.Manobala</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a:t>
            </a:r>
            <a:endParaRPr lang="en-GB" dirty="0"/>
          </a:p>
        </p:txBody>
      </p:sp>
      <p:pic>
        <p:nvPicPr>
          <p:cNvPr id="1026" name="Picture 2"/>
          <p:cNvPicPr>
            <a:picLocks noGrp="1" noChangeAspect="1" noChangeArrowheads="1"/>
          </p:cNvPicPr>
          <p:nvPr>
            <p:ph idx="1"/>
          </p:nvPr>
        </p:nvPicPr>
        <p:blipFill>
          <a:blip r:embed="rId2"/>
          <a:srcRect/>
          <a:stretch>
            <a:fillRect/>
          </a:stretch>
        </p:blipFill>
        <p:spPr bwMode="auto">
          <a:xfrm>
            <a:off x="457200" y="2290761"/>
            <a:ext cx="8229600" cy="3144840"/>
          </a:xfrm>
          <a:prstGeom prst="rect">
            <a:avLst/>
          </a:prstGeom>
          <a:noFill/>
          <a:ln w="9525">
            <a:noFill/>
            <a:miter lim="800000"/>
            <a:headEnd/>
            <a:tailEnd/>
          </a:ln>
          <a:effectLst/>
        </p:spPr>
      </p:pic>
      <p:sp>
        <p:nvSpPr>
          <p:cNvPr id="9" name="TextBox 8"/>
          <p:cNvSpPr txBox="1"/>
          <p:nvPr/>
        </p:nvSpPr>
        <p:spPr>
          <a:xfrm>
            <a:off x="857224" y="5643578"/>
            <a:ext cx="8001056" cy="646331"/>
          </a:xfrm>
          <a:prstGeom prst="rect">
            <a:avLst/>
          </a:prstGeom>
          <a:noFill/>
        </p:spPr>
        <p:txBody>
          <a:bodyPr wrap="square" rtlCol="0">
            <a:spAutoFit/>
          </a:bodyPr>
          <a:lstStyle/>
          <a:p>
            <a:r>
              <a:rPr lang="en-IN" dirty="0" smtClean="0"/>
              <a:t>A tab is like a user interface that is used to build records for objects and  to view the records in the objects.</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LIGHTNING APP</a:t>
            </a:r>
            <a:endParaRPr lang="en-GB" dirty="0"/>
          </a:p>
        </p:txBody>
      </p:sp>
      <p:pic>
        <p:nvPicPr>
          <p:cNvPr id="4" name="Content Placeholder 3" descr="lightning app.png"/>
          <p:cNvPicPr>
            <a:picLocks noGrp="1" noChangeAspect="1"/>
          </p:cNvPicPr>
          <p:nvPr>
            <p:ph idx="1"/>
          </p:nvPr>
        </p:nvPicPr>
        <p:blipFill>
          <a:blip r:embed="rId2"/>
          <a:stretch>
            <a:fillRect/>
          </a:stretch>
        </p:blipFill>
        <p:spPr>
          <a:xfrm>
            <a:off x="457200" y="2246985"/>
            <a:ext cx="8229600" cy="3232393"/>
          </a:xfrm>
        </p:spPr>
      </p:pic>
      <p:sp>
        <p:nvSpPr>
          <p:cNvPr id="5" name="TextBox 4"/>
          <p:cNvSpPr txBox="1"/>
          <p:nvPr/>
        </p:nvSpPr>
        <p:spPr>
          <a:xfrm>
            <a:off x="500034" y="5786454"/>
            <a:ext cx="8286808" cy="369332"/>
          </a:xfrm>
          <a:prstGeom prst="rect">
            <a:avLst/>
          </a:prstGeom>
          <a:noFill/>
        </p:spPr>
        <p:txBody>
          <a:bodyPr wrap="square" rtlCol="0">
            <a:spAutoFit/>
          </a:bodyPr>
          <a:lstStyle/>
          <a:p>
            <a:r>
              <a:rPr lang="en-IN" dirty="0" smtClean="0"/>
              <a:t>An app is a collection of items that work together to serve a particular function.</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USERS</a:t>
            </a:r>
            <a:endParaRPr lang="en-GB" dirty="0"/>
          </a:p>
        </p:txBody>
      </p:sp>
      <p:pic>
        <p:nvPicPr>
          <p:cNvPr id="4" name="Content Placeholder 3" descr="user.png"/>
          <p:cNvPicPr>
            <a:picLocks noGrp="1" noChangeAspect="1"/>
          </p:cNvPicPr>
          <p:nvPr>
            <p:ph idx="1"/>
          </p:nvPr>
        </p:nvPicPr>
        <p:blipFill>
          <a:blip r:embed="rId2"/>
          <a:stretch>
            <a:fillRect/>
          </a:stretch>
        </p:blipFill>
        <p:spPr>
          <a:xfrm>
            <a:off x="457200" y="2131917"/>
            <a:ext cx="8229600" cy="3462528"/>
          </a:xfrm>
        </p:spPr>
      </p:pic>
      <p:sp>
        <p:nvSpPr>
          <p:cNvPr id="5" name="TextBox 4"/>
          <p:cNvSpPr txBox="1"/>
          <p:nvPr/>
        </p:nvSpPr>
        <p:spPr>
          <a:xfrm>
            <a:off x="714348" y="5643578"/>
            <a:ext cx="8001056" cy="923330"/>
          </a:xfrm>
          <a:prstGeom prst="rect">
            <a:avLst/>
          </a:prstGeom>
          <a:noFill/>
        </p:spPr>
        <p:txBody>
          <a:bodyPr wrap="square" rtlCol="0">
            <a:spAutoFit/>
          </a:bodyPr>
          <a:lstStyle/>
          <a:p>
            <a:r>
              <a:rPr lang="en-IN" dirty="0" smtClean="0"/>
              <a:t>A user is anyone who logs into sales force.  Users are employees at your company, such as sales reps, managers, and IT specialists, who need access to the company’s records.</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REPORTS</a:t>
            </a:r>
            <a:endParaRPr lang="en-GB" dirty="0"/>
          </a:p>
        </p:txBody>
      </p:sp>
      <p:pic>
        <p:nvPicPr>
          <p:cNvPr id="4" name="Content Placeholder 3" descr="report.png"/>
          <p:cNvPicPr>
            <a:picLocks noGrp="1" noChangeAspect="1"/>
          </p:cNvPicPr>
          <p:nvPr>
            <p:ph idx="1"/>
          </p:nvPr>
        </p:nvPicPr>
        <p:blipFill>
          <a:blip r:embed="rId3"/>
          <a:stretch>
            <a:fillRect/>
          </a:stretch>
        </p:blipFill>
        <p:spPr>
          <a:xfrm>
            <a:off x="457200" y="2325885"/>
            <a:ext cx="8229600" cy="3074593"/>
          </a:xfrm>
        </p:spPr>
      </p:pic>
      <p:sp>
        <p:nvSpPr>
          <p:cNvPr id="6" name="TextBox 5"/>
          <p:cNvSpPr txBox="1"/>
          <p:nvPr/>
        </p:nvSpPr>
        <p:spPr>
          <a:xfrm>
            <a:off x="928662" y="5715016"/>
            <a:ext cx="6786610" cy="369332"/>
          </a:xfrm>
          <a:prstGeom prst="rect">
            <a:avLst/>
          </a:prstGeom>
          <a:noFill/>
        </p:spPr>
        <p:txBody>
          <a:bodyPr wrap="square" rtlCol="0">
            <a:spAutoFit/>
          </a:bodyPr>
          <a:lstStyle/>
          <a:p>
            <a:r>
              <a:rPr lang="en-IN" dirty="0" smtClean="0"/>
              <a:t>Reports give you access to your Salesforce data.</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TRAILHEAD PROFILE</a:t>
            </a:r>
            <a:endParaRPr lang="en-GB" dirty="0"/>
          </a:p>
        </p:txBody>
      </p:sp>
      <p:sp>
        <p:nvSpPr>
          <p:cNvPr id="3" name="Content Placeholder 2"/>
          <p:cNvSpPr>
            <a:spLocks noGrp="1"/>
          </p:cNvSpPr>
          <p:nvPr>
            <p:ph idx="1"/>
          </p:nvPr>
        </p:nvSpPr>
        <p:spPr/>
        <p:txBody>
          <a:bodyPr/>
          <a:lstStyle/>
          <a:p>
            <a:r>
              <a:rPr lang="en-IN" dirty="0" smtClean="0"/>
              <a:t>  Team lead- </a:t>
            </a:r>
            <a:r>
              <a:rPr lang="en-IN" dirty="0" smtClean="0">
                <a:hlinkClick r:id="rId2"/>
              </a:rPr>
              <a:t>https://trailblazer.me/id/snekm2</a:t>
            </a:r>
            <a:r>
              <a:rPr lang="en-IN" dirty="0" smtClean="0"/>
              <a:t> </a:t>
            </a:r>
          </a:p>
          <a:p>
            <a:r>
              <a:rPr lang="en-IN" dirty="0" smtClean="0"/>
              <a:t>   Team members:</a:t>
            </a:r>
          </a:p>
          <a:p>
            <a:pPr>
              <a:buNone/>
            </a:pPr>
            <a:r>
              <a:rPr lang="en-IN" dirty="0" smtClean="0"/>
              <a:t>       </a:t>
            </a:r>
            <a:r>
              <a:rPr lang="en-IN" dirty="0" smtClean="0">
                <a:hlinkClick r:id="rId3"/>
              </a:rPr>
              <a:t>https://trailblazer.me/id/rishi743</a:t>
            </a:r>
            <a:r>
              <a:rPr lang="en-IN" dirty="0" smtClean="0"/>
              <a:t> </a:t>
            </a:r>
          </a:p>
          <a:p>
            <a:pPr>
              <a:buNone/>
            </a:pPr>
            <a:r>
              <a:rPr lang="en-IN" dirty="0" smtClean="0"/>
              <a:t>       </a:t>
            </a:r>
            <a:r>
              <a:rPr lang="en-IN" dirty="0" smtClean="0">
                <a:hlinkClick r:id="rId4"/>
              </a:rPr>
              <a:t>https://trailblazer.me/id/msanthiya2</a:t>
            </a:r>
            <a:r>
              <a:rPr lang="en-IN" dirty="0" smtClean="0"/>
              <a:t> </a:t>
            </a:r>
          </a:p>
          <a:p>
            <a:pPr>
              <a:buNone/>
            </a:pPr>
            <a:r>
              <a:rPr lang="en-IN" dirty="0" smtClean="0"/>
              <a:t>       </a:t>
            </a:r>
            <a:r>
              <a:rPr lang="en-IN" dirty="0" smtClean="0">
                <a:hlinkClick r:id="rId5"/>
              </a:rPr>
              <a:t>https://trailblazer.me/id/mbala308</a:t>
            </a:r>
            <a:r>
              <a:rPr lang="en-IN" dirty="0"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GB" dirty="0"/>
          </a:p>
        </p:txBody>
      </p:sp>
      <p:sp>
        <p:nvSpPr>
          <p:cNvPr id="3" name="Content Placeholder 2"/>
          <p:cNvSpPr>
            <a:spLocks noGrp="1"/>
          </p:cNvSpPr>
          <p:nvPr>
            <p:ph idx="1"/>
          </p:nvPr>
        </p:nvSpPr>
        <p:spPr/>
        <p:txBody>
          <a:bodyPr/>
          <a:lstStyle/>
          <a:p>
            <a:r>
              <a:rPr lang="en-IN" dirty="0" smtClean="0"/>
              <a:t>Greater efficiency.</a:t>
            </a:r>
          </a:p>
          <a:p>
            <a:r>
              <a:rPr lang="en-IN" dirty="0" smtClean="0"/>
              <a:t>Better service.</a:t>
            </a:r>
          </a:p>
          <a:p>
            <a:r>
              <a:rPr lang="en-IN" dirty="0" smtClean="0"/>
              <a:t>Minimum time required.</a:t>
            </a:r>
          </a:p>
          <a:p>
            <a:r>
              <a:rPr lang="en-IN" dirty="0" smtClean="0"/>
              <a:t>Security of data.</a:t>
            </a:r>
          </a:p>
          <a:p>
            <a:r>
              <a:rPr lang="en-IN" dirty="0" smtClean="0"/>
              <a:t>Manual work has to be reduced.</a:t>
            </a:r>
          </a:p>
          <a:p>
            <a:r>
              <a:rPr lang="en-IN" dirty="0" smtClean="0"/>
              <a:t>Application of less manpower.</a:t>
            </a:r>
          </a:p>
          <a:p>
            <a:r>
              <a:rPr lang="en-IN" dirty="0" smtClean="0"/>
              <a:t>Result to be received very quickly.</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GB" dirty="0"/>
          </a:p>
        </p:txBody>
      </p:sp>
      <p:sp>
        <p:nvSpPr>
          <p:cNvPr id="3" name="Content Placeholder 2"/>
          <p:cNvSpPr>
            <a:spLocks noGrp="1"/>
          </p:cNvSpPr>
          <p:nvPr>
            <p:ph idx="1"/>
          </p:nvPr>
        </p:nvSpPr>
        <p:spPr/>
        <p:txBody>
          <a:bodyPr>
            <a:normAutofit lnSpcReduction="10000"/>
          </a:bodyPr>
          <a:lstStyle/>
          <a:p>
            <a:r>
              <a:rPr lang="en-IN" dirty="0" smtClean="0"/>
              <a:t>   Tourism Management system is implement in Manual, so the response is very slow.</a:t>
            </a:r>
          </a:p>
          <a:p>
            <a:r>
              <a:rPr lang="en-IN" dirty="0" smtClean="0"/>
              <a:t>Tourism Management system is  the transaction reports of the system can be retried as and when required. Thus, there is no delay in the availability of any information.</a:t>
            </a:r>
          </a:p>
          <a:p>
            <a:r>
              <a:rPr lang="en-IN" dirty="0" smtClean="0"/>
              <a:t>The existing Tourism Management system only provides text-friendly as Graphical user Interface.</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a:t>
            </a:r>
            <a:endParaRPr lang="en-GB" dirty="0"/>
          </a:p>
        </p:txBody>
      </p:sp>
      <p:sp>
        <p:nvSpPr>
          <p:cNvPr id="3" name="Content Placeholder 2"/>
          <p:cNvSpPr>
            <a:spLocks noGrp="1"/>
          </p:cNvSpPr>
          <p:nvPr>
            <p:ph idx="1"/>
          </p:nvPr>
        </p:nvSpPr>
        <p:spPr/>
        <p:txBody>
          <a:bodyPr>
            <a:normAutofit fontScale="85000" lnSpcReduction="20000"/>
          </a:bodyPr>
          <a:lstStyle/>
          <a:p>
            <a:r>
              <a:rPr lang="en-IN" dirty="0" smtClean="0"/>
              <a:t>Develop an App for the Property Management where Buyer can order his Requirements and get the Appropriate Details of the Property. According to his interest just provide him with some discounts up to what extent he can get the discount.  Also Track Whether he is Interested in taking the loan  available for so just calculate how much loan Amount user can get it. Provide the Security for two different profiles like for marketing and sales team. Then Finally Create the reports and dashboard so there will be clear view just get the reports on the count to loan passed getting the property purchased close the deal</a:t>
            </a:r>
          </a:p>
          <a:p>
            <a:pPr>
              <a:buNone/>
            </a:pP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GB"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          In conclusion, Property Management System (PMS) software very crucial for all the Hotels. Especially Opera PMS constitutes the most appropriate PMS software for Hilton Athens. It is user friendly, connected with Central Reservation System (CRS) , Point of Sale (POS) etc. And provides all the tools the hotel needs in  order to operate effectively. The disadvantages of the Opera PMS can be improved easily and as it was mentioned before a recommendation  is the upgrade of Opera V5 to Opera 9.</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GB" dirty="0"/>
          </a:p>
        </p:txBody>
      </p:sp>
      <p:sp>
        <p:nvSpPr>
          <p:cNvPr id="3" name="Content Placeholder 2"/>
          <p:cNvSpPr>
            <a:spLocks noGrp="1"/>
          </p:cNvSpPr>
          <p:nvPr>
            <p:ph idx="1"/>
          </p:nvPr>
        </p:nvSpPr>
        <p:spPr/>
        <p:txBody>
          <a:bodyPr/>
          <a:lstStyle/>
          <a:p>
            <a:r>
              <a:rPr lang="en-IN" dirty="0" smtClean="0"/>
              <a:t>Project manager.</a:t>
            </a:r>
          </a:p>
          <a:p>
            <a:r>
              <a:rPr lang="en-IN" dirty="0" smtClean="0"/>
              <a:t>System developer...</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92D050"/>
                </a:solidFill>
              </a:rPr>
              <a:t/>
            </a:r>
            <a:br>
              <a:rPr lang="en-IN" dirty="0" smtClean="0">
                <a:solidFill>
                  <a:srgbClr val="92D050"/>
                </a:solidFill>
              </a:rPr>
            </a:br>
            <a:r>
              <a:rPr lang="en-IN" dirty="0" smtClean="0">
                <a:solidFill>
                  <a:srgbClr val="92D050"/>
                </a:solidFill>
              </a:rPr>
              <a:t>INTRODUCTION</a:t>
            </a:r>
            <a:br>
              <a:rPr lang="en-IN" dirty="0" smtClean="0">
                <a:solidFill>
                  <a:srgbClr val="92D050"/>
                </a:solidFill>
              </a:rPr>
            </a:br>
            <a:endParaRPr lang="en-GB" dirty="0">
              <a:solidFill>
                <a:srgbClr val="92D050"/>
              </a:solidFill>
            </a:endParaRPr>
          </a:p>
        </p:txBody>
      </p:sp>
      <p:sp>
        <p:nvSpPr>
          <p:cNvPr id="3" name="Content Placeholder 2"/>
          <p:cNvSpPr>
            <a:spLocks noGrp="1"/>
          </p:cNvSpPr>
          <p:nvPr>
            <p:ph idx="1"/>
          </p:nvPr>
        </p:nvSpPr>
        <p:spPr/>
        <p:txBody>
          <a:bodyPr>
            <a:normAutofit fontScale="77500" lnSpcReduction="20000"/>
          </a:bodyPr>
          <a:lstStyle/>
          <a:p>
            <a:r>
              <a:rPr lang="en-IN" dirty="0" smtClean="0"/>
              <a:t>             A property management system[PMS]</a:t>
            </a:r>
          </a:p>
          <a:p>
            <a:pPr>
              <a:buNone/>
            </a:pPr>
            <a:r>
              <a:rPr lang="en-IN" dirty="0" smtClean="0"/>
              <a:t>is a software that facilitates </a:t>
            </a:r>
            <a:r>
              <a:rPr lang="en-IN" smtClean="0"/>
              <a:t>a hotel’s reservation</a:t>
            </a:r>
            <a:endParaRPr lang="en-IN" dirty="0" smtClean="0"/>
          </a:p>
          <a:p>
            <a:pPr>
              <a:buNone/>
            </a:pPr>
            <a:r>
              <a:rPr lang="en-IN" dirty="0" smtClean="0"/>
              <a:t>Management and administrative tasks.</a:t>
            </a:r>
          </a:p>
          <a:p>
            <a:pPr>
              <a:buNone/>
            </a:pPr>
            <a:r>
              <a:rPr lang="en-IN" dirty="0" smtClean="0"/>
              <a:t>       The most important functions are include:</a:t>
            </a:r>
          </a:p>
          <a:p>
            <a:pPr>
              <a:buFont typeface="Wingdings" pitchFamily="2" charset="2"/>
              <a:buChar char="Ø"/>
            </a:pPr>
            <a:r>
              <a:rPr lang="en-IN" dirty="0" smtClean="0"/>
              <a:t> </a:t>
            </a:r>
            <a:r>
              <a:rPr lang="en-IN" dirty="0" smtClean="0">
                <a:solidFill>
                  <a:srgbClr val="92D050"/>
                </a:solidFill>
              </a:rPr>
              <a:t>Front desk operations</a:t>
            </a:r>
          </a:p>
          <a:p>
            <a:pPr>
              <a:buFont typeface="Wingdings" pitchFamily="2" charset="2"/>
              <a:buChar char="Ø"/>
            </a:pPr>
            <a:r>
              <a:rPr lang="en-IN" dirty="0" smtClean="0">
                <a:solidFill>
                  <a:srgbClr val="92D050"/>
                </a:solidFill>
              </a:rPr>
              <a:t>Channel management</a:t>
            </a:r>
          </a:p>
          <a:p>
            <a:pPr>
              <a:buFont typeface="Wingdings" pitchFamily="2" charset="2"/>
              <a:buChar char="Ø"/>
            </a:pPr>
            <a:r>
              <a:rPr lang="en-IN" dirty="0" smtClean="0">
                <a:solidFill>
                  <a:srgbClr val="92D050"/>
                </a:solidFill>
              </a:rPr>
              <a:t> House keeping</a:t>
            </a:r>
          </a:p>
          <a:p>
            <a:pPr>
              <a:buFont typeface="Wingdings" pitchFamily="2" charset="2"/>
              <a:buChar char="Ø"/>
            </a:pPr>
            <a:r>
              <a:rPr lang="en-IN" dirty="0" smtClean="0">
                <a:solidFill>
                  <a:srgbClr val="92D050"/>
                </a:solidFill>
              </a:rPr>
              <a:t> Reservations</a:t>
            </a:r>
          </a:p>
          <a:p>
            <a:pPr>
              <a:buFont typeface="Wingdings" pitchFamily="2" charset="2"/>
              <a:buChar char="Ø"/>
            </a:pPr>
            <a:r>
              <a:rPr lang="en-IN" dirty="0" smtClean="0">
                <a:solidFill>
                  <a:srgbClr val="92D050"/>
                </a:solidFill>
              </a:rPr>
              <a:t> Rate and occupancy management</a:t>
            </a:r>
          </a:p>
          <a:p>
            <a:pPr>
              <a:buFont typeface="Wingdings" pitchFamily="2" charset="2"/>
              <a:buChar char="Ø"/>
            </a:pPr>
            <a:r>
              <a:rPr lang="en-IN" dirty="0" smtClean="0">
                <a:solidFill>
                  <a:srgbClr val="92D050"/>
                </a:solidFill>
              </a:rPr>
              <a:t> Payment processing</a:t>
            </a:r>
          </a:p>
          <a:p>
            <a:pPr>
              <a:buNone/>
            </a:pPr>
            <a:r>
              <a:rPr lang="en-IN" dirty="0" smtClean="0">
                <a:solidFill>
                  <a:srgbClr val="92D050"/>
                </a:solidFill>
              </a:rPr>
              <a:t>           etc..</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PURPOSE</a:t>
            </a:r>
            <a:endParaRPr lang="en-GB" dirty="0"/>
          </a:p>
        </p:txBody>
      </p:sp>
      <p:sp>
        <p:nvSpPr>
          <p:cNvPr id="5" name="Content Placeholder 4"/>
          <p:cNvSpPr>
            <a:spLocks noGrp="1"/>
          </p:cNvSpPr>
          <p:nvPr>
            <p:ph idx="1"/>
          </p:nvPr>
        </p:nvSpPr>
        <p:spPr/>
        <p:txBody>
          <a:bodyPr/>
          <a:lstStyle/>
          <a:p>
            <a:endParaRPr lang="en-IN" dirty="0" smtClean="0"/>
          </a:p>
          <a:p>
            <a:r>
              <a:rPr lang="en-IN" dirty="0" smtClean="0"/>
              <a:t>The use of this project.</a:t>
            </a:r>
          </a:p>
          <a:p>
            <a:r>
              <a:rPr lang="en-IN" dirty="0" smtClean="0"/>
              <a:t>The main use of this project is save our time.</a:t>
            </a:r>
          </a:p>
          <a:p>
            <a:r>
              <a:rPr lang="en-IN" dirty="0" smtClean="0"/>
              <a:t>To reduce paper misplacement.</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EMPATHY MAP</a:t>
            </a:r>
            <a:endParaRPr lang="en-GB" dirty="0"/>
          </a:p>
        </p:txBody>
      </p:sp>
      <p:pic>
        <p:nvPicPr>
          <p:cNvPr id="4" name="Content Placeholder 3" descr="Empathy map.png"/>
          <p:cNvPicPr>
            <a:picLocks noGrp="1" noChangeAspect="1"/>
          </p:cNvPicPr>
          <p:nvPr>
            <p:ph idx="1"/>
          </p:nvPr>
        </p:nvPicPr>
        <p:blipFill>
          <a:blip r:embed="rId2"/>
          <a:stretch>
            <a:fillRect/>
          </a:stretch>
        </p:blipFill>
        <p:spPr>
          <a:xfrm>
            <a:off x="1669917" y="1600200"/>
            <a:ext cx="5804165"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BRAINSTORMING</a:t>
            </a:r>
            <a:endParaRPr lang="en-GB" dirty="0"/>
          </a:p>
        </p:txBody>
      </p:sp>
      <p:pic>
        <p:nvPicPr>
          <p:cNvPr id="4" name="Content Placeholder 3" descr="brain 2.png"/>
          <p:cNvPicPr>
            <a:picLocks noGrp="1" noChangeAspect="1"/>
          </p:cNvPicPr>
          <p:nvPr>
            <p:ph idx="1"/>
          </p:nvPr>
        </p:nvPicPr>
        <p:blipFill>
          <a:blip r:embed="rId2"/>
          <a:stretch>
            <a:fillRect/>
          </a:stretch>
        </p:blipFill>
        <p:spPr>
          <a:xfrm>
            <a:off x="457200" y="2118629"/>
            <a:ext cx="8229600" cy="348910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a:t>
            </a:r>
            <a:endParaRPr lang="en-GB" dirty="0"/>
          </a:p>
        </p:txBody>
      </p:sp>
      <p:pic>
        <p:nvPicPr>
          <p:cNvPr id="4" name="Content Placeholder 3" descr="brain storm.png"/>
          <p:cNvPicPr>
            <a:picLocks noGrp="1" noChangeAspect="1"/>
          </p:cNvPicPr>
          <p:nvPr>
            <p:ph idx="1"/>
          </p:nvPr>
        </p:nvPicPr>
        <p:blipFill>
          <a:blip r:embed="rId2"/>
          <a:stretch>
            <a:fillRect/>
          </a:stretch>
        </p:blipFill>
        <p:spPr>
          <a:xfrm>
            <a:off x="457200" y="1714488"/>
            <a:ext cx="8229600" cy="393813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BRAIN STORMING</a:t>
            </a:r>
            <a:endParaRPr lang="en-GB" dirty="0"/>
          </a:p>
        </p:txBody>
      </p:sp>
      <p:pic>
        <p:nvPicPr>
          <p:cNvPr id="4" name="Content Placeholder 3" descr="BRAIN 3.png"/>
          <p:cNvPicPr>
            <a:picLocks noGrp="1" noChangeAspect="1"/>
          </p:cNvPicPr>
          <p:nvPr>
            <p:ph idx="1"/>
          </p:nvPr>
        </p:nvPicPr>
        <p:blipFill>
          <a:blip r:embed="rId2"/>
          <a:stretch>
            <a:fillRect/>
          </a:stretch>
        </p:blipFill>
        <p:spPr>
          <a:xfrm>
            <a:off x="1680759" y="2872443"/>
            <a:ext cx="5782482" cy="198147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GB" dirty="0"/>
          </a:p>
        </p:txBody>
      </p:sp>
      <p:graphicFrame>
        <p:nvGraphicFramePr>
          <p:cNvPr id="4" name="Content Placeholder 3"/>
          <p:cNvGraphicFramePr>
            <a:graphicFrameLocks noGrp="1"/>
          </p:cNvGraphicFramePr>
          <p:nvPr>
            <p:ph idx="1"/>
          </p:nvPr>
        </p:nvGraphicFramePr>
        <p:xfrm>
          <a:off x="457200" y="1600200"/>
          <a:ext cx="8229600" cy="3125146"/>
        </p:xfrm>
        <a:graphic>
          <a:graphicData uri="http://schemas.openxmlformats.org/drawingml/2006/table">
            <a:tbl>
              <a:tblPr firstRow="1" bandRow="1">
                <a:tableStyleId>{5C22544A-7EE6-4342-B048-85BDC9FD1C3A}</a:tableStyleId>
              </a:tblPr>
              <a:tblGrid>
                <a:gridCol w="2743200"/>
                <a:gridCol w="2743200"/>
                <a:gridCol w="2743200"/>
              </a:tblGrid>
              <a:tr h="900106">
                <a:tc>
                  <a:txBody>
                    <a:bodyPr/>
                    <a:lstStyle/>
                    <a:p>
                      <a:endParaRPr lang="en-IN" dirty="0" smtClean="0"/>
                    </a:p>
                    <a:p>
                      <a:r>
                        <a:rPr lang="en-IN" baseline="0" dirty="0" smtClean="0"/>
                        <a:t>          </a:t>
                      </a:r>
                      <a:r>
                        <a:rPr lang="en-IN" dirty="0" smtClean="0"/>
                        <a:t>OBJECT NAME</a:t>
                      </a:r>
                      <a:endParaRPr lang="en-GB" dirty="0"/>
                    </a:p>
                  </a:txBody>
                  <a:tcPr/>
                </a:tc>
                <a:tc gridSpan="2">
                  <a:txBody>
                    <a:bodyPr/>
                    <a:lstStyle/>
                    <a:p>
                      <a:r>
                        <a:rPr lang="en-IN" dirty="0" smtClean="0"/>
                        <a:t>   </a:t>
                      </a:r>
                    </a:p>
                    <a:p>
                      <a:r>
                        <a:rPr lang="en-IN" dirty="0" smtClean="0"/>
                        <a:t>                           FIELDS</a:t>
                      </a:r>
                      <a:r>
                        <a:rPr lang="en-IN" baseline="0" dirty="0" smtClean="0"/>
                        <a:t> IN THE OBJECT</a:t>
                      </a:r>
                      <a:endParaRPr lang="en-GB" dirty="0"/>
                    </a:p>
                  </a:txBody>
                  <a:tcPr/>
                </a:tc>
                <a:tc hMerge="1">
                  <a:txBody>
                    <a:bodyPr/>
                    <a:lstStyle/>
                    <a:p>
                      <a:endParaRPr lang="en-GB" dirty="0"/>
                    </a:p>
                  </a:txBody>
                  <a:tcPr/>
                </a:tc>
              </a:tr>
              <a:tr h="370840">
                <a:tc>
                  <a:txBody>
                    <a:bodyPr/>
                    <a:lstStyle/>
                    <a:p>
                      <a:endParaRPr lang="en-GB" dirty="0"/>
                    </a:p>
                  </a:txBody>
                  <a:tcPr/>
                </a:tc>
                <a:tc>
                  <a:txBody>
                    <a:bodyPr/>
                    <a:lstStyle/>
                    <a:p>
                      <a:r>
                        <a:rPr lang="en-IN" dirty="0" smtClean="0"/>
                        <a:t>FIELD LABEL                               </a:t>
                      </a:r>
                      <a:endParaRPr lang="en-GB" dirty="0"/>
                    </a:p>
                  </a:txBody>
                  <a:tcPr/>
                </a:tc>
                <a:tc>
                  <a:txBody>
                    <a:bodyPr/>
                    <a:lstStyle/>
                    <a:p>
                      <a:r>
                        <a:rPr lang="en-IN" dirty="0" smtClean="0"/>
                        <a:t>DATA</a:t>
                      </a:r>
                      <a:r>
                        <a:rPr lang="en-IN" baseline="0" dirty="0" smtClean="0"/>
                        <a:t> TYPE</a:t>
                      </a:r>
                      <a:endParaRPr lang="en-GB" dirty="0"/>
                    </a:p>
                  </a:txBody>
                  <a:tcPr/>
                </a:tc>
              </a:tr>
              <a:tr h="370840">
                <a:tc>
                  <a:txBody>
                    <a:bodyPr/>
                    <a:lstStyle/>
                    <a:p>
                      <a:r>
                        <a:rPr lang="en-IN" dirty="0" smtClean="0"/>
                        <a:t>1. Standard</a:t>
                      </a:r>
                      <a:r>
                        <a:rPr lang="en-IN" baseline="0" dirty="0" smtClean="0"/>
                        <a:t> Object</a:t>
                      </a:r>
                      <a:endParaRPr lang="en-GB" dirty="0"/>
                    </a:p>
                  </a:txBody>
                  <a:tcPr/>
                </a:tc>
                <a:tc>
                  <a:txBody>
                    <a:bodyPr/>
                    <a:lstStyle/>
                    <a:p>
                      <a:r>
                        <a:rPr lang="en-IN" dirty="0" smtClean="0"/>
                        <a:t>Loan</a:t>
                      </a:r>
                      <a:r>
                        <a:rPr lang="en-IN" baseline="0" dirty="0" smtClean="0"/>
                        <a:t> Amount</a:t>
                      </a:r>
                      <a:endParaRPr lang="en-GB" dirty="0"/>
                    </a:p>
                  </a:txBody>
                  <a:tcPr/>
                </a:tc>
                <a:tc>
                  <a:txBody>
                    <a:bodyPr/>
                    <a:lstStyle/>
                    <a:p>
                      <a:r>
                        <a:rPr lang="en-IN" dirty="0" smtClean="0"/>
                        <a:t>Formula</a:t>
                      </a:r>
                      <a:r>
                        <a:rPr lang="en-IN" baseline="0" dirty="0" smtClean="0"/>
                        <a:t> </a:t>
                      </a:r>
                      <a:endParaRPr lang="en-IN" dirty="0" smtClean="0"/>
                    </a:p>
                  </a:txBody>
                  <a:tcPr/>
                </a:tc>
              </a:tr>
              <a:tr h="370840">
                <a:tc>
                  <a:txBody>
                    <a:bodyPr/>
                    <a:lstStyle/>
                    <a:p>
                      <a:endParaRPr lang="en-GB" dirty="0"/>
                    </a:p>
                  </a:txBody>
                  <a:tcPr/>
                </a:tc>
                <a:tc>
                  <a:txBody>
                    <a:bodyPr/>
                    <a:lstStyle/>
                    <a:p>
                      <a:r>
                        <a:rPr lang="en-IN" dirty="0" smtClean="0"/>
                        <a:t>Discount</a:t>
                      </a:r>
                      <a:endParaRPr lang="en-GB" dirty="0"/>
                    </a:p>
                  </a:txBody>
                  <a:tcPr/>
                </a:tc>
                <a:tc>
                  <a:txBody>
                    <a:bodyPr/>
                    <a:lstStyle/>
                    <a:p>
                      <a:r>
                        <a:rPr lang="en-IN" dirty="0" smtClean="0"/>
                        <a:t>Percentage</a:t>
                      </a:r>
                      <a:endParaRPr lang="en-GB" dirty="0"/>
                    </a:p>
                  </a:txBody>
                  <a:tcPr/>
                </a:tc>
              </a:tr>
              <a:tr h="370840">
                <a:tc>
                  <a:txBody>
                    <a:bodyPr/>
                    <a:lstStyle/>
                    <a:p>
                      <a:r>
                        <a:rPr lang="en-IN" dirty="0" smtClean="0"/>
                        <a:t>2. Custom</a:t>
                      </a:r>
                      <a:r>
                        <a:rPr lang="en-IN" baseline="0" dirty="0" smtClean="0"/>
                        <a:t> Object</a:t>
                      </a:r>
                      <a:endParaRPr lang="en-GB" dirty="0"/>
                    </a:p>
                  </a:txBody>
                  <a:tcPr/>
                </a:tc>
                <a:tc>
                  <a:txBody>
                    <a:bodyPr/>
                    <a:lstStyle/>
                    <a:p>
                      <a:r>
                        <a:rPr lang="en-IN" dirty="0" smtClean="0"/>
                        <a:t>Rental City</a:t>
                      </a:r>
                      <a:endParaRPr lang="en-GB" dirty="0"/>
                    </a:p>
                  </a:txBody>
                  <a:tcPr/>
                </a:tc>
                <a:tc>
                  <a:txBody>
                    <a:bodyPr/>
                    <a:lstStyle/>
                    <a:p>
                      <a:r>
                        <a:rPr lang="en-IN" dirty="0" smtClean="0"/>
                        <a:t>Text</a:t>
                      </a:r>
                      <a:endParaRPr lang="en-GB" dirty="0"/>
                    </a:p>
                  </a:txBody>
                  <a:tcPr/>
                </a:tc>
              </a:tr>
              <a:tr h="370840">
                <a:tc>
                  <a:txBody>
                    <a:bodyPr/>
                    <a:lstStyle/>
                    <a:p>
                      <a:endParaRPr lang="en-GB"/>
                    </a:p>
                  </a:txBody>
                  <a:tcPr/>
                </a:tc>
                <a:tc>
                  <a:txBody>
                    <a:bodyPr/>
                    <a:lstStyle/>
                    <a:p>
                      <a:r>
                        <a:rPr lang="en-IN" dirty="0" smtClean="0"/>
                        <a:t>Rent</a:t>
                      </a:r>
                      <a:r>
                        <a:rPr lang="en-IN" baseline="0" dirty="0" smtClean="0"/>
                        <a:t> </a:t>
                      </a:r>
                      <a:endParaRPr lang="en-GB" dirty="0"/>
                    </a:p>
                  </a:txBody>
                  <a:tcPr/>
                </a:tc>
                <a:tc>
                  <a:txBody>
                    <a:bodyPr/>
                    <a:lstStyle/>
                    <a:p>
                      <a:r>
                        <a:rPr lang="en-IN" dirty="0" smtClean="0"/>
                        <a:t>Auto Number</a:t>
                      </a:r>
                      <a:endParaRPr lang="en-GB" dirty="0"/>
                    </a:p>
                  </a:txBody>
                  <a:tcPr/>
                </a:tc>
              </a:tr>
              <a:tr h="370840">
                <a:tc>
                  <a:txBody>
                    <a:bodyPr/>
                    <a:lstStyle/>
                    <a:p>
                      <a:endParaRPr lang="en-GB"/>
                    </a:p>
                  </a:txBody>
                  <a:tcPr/>
                </a:tc>
                <a:tc>
                  <a:txBody>
                    <a:bodyPr/>
                    <a:lstStyle/>
                    <a:p>
                      <a:r>
                        <a:rPr lang="en-IN" dirty="0" smtClean="0"/>
                        <a:t>Term </a:t>
                      </a:r>
                      <a:endParaRPr lang="en-GB" dirty="0"/>
                    </a:p>
                  </a:txBody>
                  <a:tcPr/>
                </a:tc>
                <a:tc>
                  <a:txBody>
                    <a:bodyPr/>
                    <a:lstStyle/>
                    <a:p>
                      <a:r>
                        <a:rPr lang="en-IN" dirty="0" smtClean="0"/>
                        <a:t>Number</a:t>
                      </a:r>
                      <a:endParaRPr lang="en-GB"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GB" dirty="0"/>
          </a:p>
        </p:txBody>
      </p:sp>
      <p:pic>
        <p:nvPicPr>
          <p:cNvPr id="4" name="Content Placeholder 3" descr="OBJECt.png"/>
          <p:cNvPicPr>
            <a:picLocks noGrp="1" noChangeAspect="1"/>
          </p:cNvPicPr>
          <p:nvPr>
            <p:ph idx="1"/>
          </p:nvPr>
        </p:nvPicPr>
        <p:blipFill>
          <a:blip r:embed="rId3"/>
          <a:stretch>
            <a:fillRect/>
          </a:stretch>
        </p:blipFill>
        <p:spPr>
          <a:xfrm>
            <a:off x="457200" y="2132715"/>
            <a:ext cx="8229600" cy="3460933"/>
          </a:xfrm>
        </p:spPr>
      </p:pic>
      <p:sp>
        <p:nvSpPr>
          <p:cNvPr id="5" name="TextBox 4"/>
          <p:cNvSpPr txBox="1"/>
          <p:nvPr/>
        </p:nvSpPr>
        <p:spPr>
          <a:xfrm>
            <a:off x="714348" y="5715016"/>
            <a:ext cx="8072494" cy="646331"/>
          </a:xfrm>
          <a:prstGeom prst="rect">
            <a:avLst/>
          </a:prstGeom>
          <a:noFill/>
        </p:spPr>
        <p:txBody>
          <a:bodyPr wrap="square" rtlCol="0">
            <a:spAutoFit/>
          </a:bodyPr>
          <a:lstStyle/>
          <a:p>
            <a:r>
              <a:rPr lang="en-IN" dirty="0" smtClean="0"/>
              <a:t>Salesforce objects are database tables that permit you to store data that is specific to an organization.</a:t>
            </a:r>
            <a:endParaRPr lang="en-GB" dirty="0"/>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237</TotalTime>
  <Words>577</Words>
  <Application>Microsoft Office PowerPoint</Application>
  <PresentationFormat>On-screen Show (4:3)</PresentationFormat>
  <Paragraphs>81</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PROPERTY MANAGEMENT APPLICATION USING SALESFORCE</vt:lpstr>
      <vt:lpstr> INTRODUCTION </vt:lpstr>
      <vt:lpstr>PURPOSE</vt:lpstr>
      <vt:lpstr>EMPATHY MAP</vt:lpstr>
      <vt:lpstr>BRAINSTORMING</vt:lpstr>
      <vt:lpstr>MAP</vt:lpstr>
      <vt:lpstr>BRAIN STORMING</vt:lpstr>
      <vt:lpstr>RESULT</vt:lpstr>
      <vt:lpstr>OBJECT</vt:lpstr>
      <vt:lpstr>Tab</vt:lpstr>
      <vt:lpstr>LIGHTNING APP</vt:lpstr>
      <vt:lpstr>USERS</vt:lpstr>
      <vt:lpstr>REPORTS</vt:lpstr>
      <vt:lpstr>TRAILHEAD PROFILE</vt:lpstr>
      <vt:lpstr>ADVANTAGES</vt:lpstr>
      <vt:lpstr>DISADVANTAGES</vt:lpstr>
      <vt:lpstr>APPLICATION</vt:lpstr>
      <vt:lpstr>CONCLUSION</vt:lpstr>
      <vt:lpstr>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MANAGEMENT APPLICATION USING SALESFORCE</dc:title>
  <dc:creator>ELCOT</dc:creator>
  <cp:lastModifiedBy>ELCOT</cp:lastModifiedBy>
  <cp:revision>39</cp:revision>
  <dcterms:created xsi:type="dcterms:W3CDTF">2023-04-12T06:20:43Z</dcterms:created>
  <dcterms:modified xsi:type="dcterms:W3CDTF">2023-04-13T05:58:14Z</dcterms:modified>
</cp:coreProperties>
</file>