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9" r:id="rId5"/>
    <p:sldId id="262" r:id="rId6"/>
    <p:sldId id="279" r:id="rId7"/>
    <p:sldId id="264" r:id="rId8"/>
    <p:sldId id="265" r:id="rId9"/>
    <p:sldId id="266" r:id="rId10"/>
    <p:sldId id="267" r:id="rId11"/>
    <p:sldId id="268" r:id="rId12"/>
    <p:sldId id="274" r:id="rId13"/>
    <p:sldId id="275" r:id="rId14"/>
    <p:sldId id="276" r:id="rId15"/>
    <p:sldId id="277" r:id="rId16"/>
    <p:sldId id="269" r:id="rId17"/>
    <p:sldId id="270" r:id="rId18"/>
    <p:sldId id="271" r:id="rId19"/>
    <p:sldId id="272"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D92524-629C-4288-97B0-03B6946185A3}" v="84" dt="2023-05-07T16:37:46.1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13E4-96A8-8203-C939-052E085506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90E5E6-0479-2803-29F2-DD1B892EC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439C170-A98E-ACE7-6FED-56C50DC54D90}"/>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5" name="Footer Placeholder 4">
            <a:extLst>
              <a:ext uri="{FF2B5EF4-FFF2-40B4-BE49-F238E27FC236}">
                <a16:creationId xmlns:a16="http://schemas.microsoft.com/office/drawing/2014/main" id="{AE902A65-8624-6FBF-8D30-E65A40FDB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FDA4E-1AFB-8998-6742-098305EBB54B}"/>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121229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8751-59CD-E5A8-D2C2-C59416A6BF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C3776F-EB73-9A5D-DEBA-0BB2EBB9F2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D3670-7652-A345-1D49-C77FA0CBDCCD}"/>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5" name="Footer Placeholder 4">
            <a:extLst>
              <a:ext uri="{FF2B5EF4-FFF2-40B4-BE49-F238E27FC236}">
                <a16:creationId xmlns:a16="http://schemas.microsoft.com/office/drawing/2014/main" id="{36E66D77-46C5-B2A4-1C41-ACB38A961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818496-9B99-BEB8-8F39-2AEA01450818}"/>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3837200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45EDE0-6DC2-14F1-F0C0-A5945C23E9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97491E-0C22-35C4-5835-3A17610449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A897FC-7A01-9A3B-28D0-77B9D07D3477}"/>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5" name="Footer Placeholder 4">
            <a:extLst>
              <a:ext uri="{FF2B5EF4-FFF2-40B4-BE49-F238E27FC236}">
                <a16:creationId xmlns:a16="http://schemas.microsoft.com/office/drawing/2014/main" id="{606C8622-BADE-7AC4-E220-9E1FA3DEC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C15244-0D3D-85BB-1962-AFA411D8FA99}"/>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1343248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B7A9F-B7C1-DD29-F1B2-FC1DA42ED2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779BD-E39F-6B88-ABAE-9A31B1EBD1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FFE9A-D289-717F-DE7B-C00A75B29BF8}"/>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5" name="Footer Placeholder 4">
            <a:extLst>
              <a:ext uri="{FF2B5EF4-FFF2-40B4-BE49-F238E27FC236}">
                <a16:creationId xmlns:a16="http://schemas.microsoft.com/office/drawing/2014/main" id="{2AA4929F-0AAA-BEE9-9C1C-B68283FA38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FABAA-7147-6CA8-A3FD-66A03722CD1D}"/>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3376836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D324-8D5E-5B0C-2AFE-9F268703A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C373557-A5CA-76DB-9B35-FDDCA348D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2D1BF9-4C3E-639F-ECA5-D46F7F82BE12}"/>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5" name="Footer Placeholder 4">
            <a:extLst>
              <a:ext uri="{FF2B5EF4-FFF2-40B4-BE49-F238E27FC236}">
                <a16:creationId xmlns:a16="http://schemas.microsoft.com/office/drawing/2014/main" id="{3C320698-D6A2-09F5-75A7-1A2110B688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07817-39A4-1339-548C-32E95F57D48C}"/>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183933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4198-C831-2D9D-3942-25BE9AEAB5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2480C9-5B81-518F-CA45-294531A505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4E908A-840E-F1B2-E6E2-6596138273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E5FFE3-2E22-4306-48AF-F034F42A63B7}"/>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6" name="Footer Placeholder 5">
            <a:extLst>
              <a:ext uri="{FF2B5EF4-FFF2-40B4-BE49-F238E27FC236}">
                <a16:creationId xmlns:a16="http://schemas.microsoft.com/office/drawing/2014/main" id="{88E05C33-9F4B-30D4-0CDE-4FB4365325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E5F751-C2DC-45B1-0F58-9C9E487BF679}"/>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38598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36DFA-29FD-D8FB-595C-C9E1BE9DAE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10F76E-D64C-39D6-41D2-328068EFA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92B7D7-424A-7A47-845D-5DC16336C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0161F4-6D23-952B-DF1E-38D430C9BD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06EBDE-5F54-7899-F1B5-7B1A72FEED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B117BF-2E12-B91A-6590-F95EDE82CEA4}"/>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8" name="Footer Placeholder 7">
            <a:extLst>
              <a:ext uri="{FF2B5EF4-FFF2-40B4-BE49-F238E27FC236}">
                <a16:creationId xmlns:a16="http://schemas.microsoft.com/office/drawing/2014/main" id="{12ADD851-782F-1242-AE0A-5DCB66EB5B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B46A74-B962-9AA9-1BCB-7C6C43D1F83A}"/>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1750558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89B0-F0DE-6DC2-FBD6-FDC711ACC1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3EEDE1-2BBC-1B21-CF82-E01EA4C4C99E}"/>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4" name="Footer Placeholder 3">
            <a:extLst>
              <a:ext uri="{FF2B5EF4-FFF2-40B4-BE49-F238E27FC236}">
                <a16:creationId xmlns:a16="http://schemas.microsoft.com/office/drawing/2014/main" id="{33989300-D905-A412-43DF-94AFED86BF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8B7F0EF-FBD8-2AF9-A849-297126539D0F}"/>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2549123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6B172-5BF9-13B4-B797-92519A05B2C2}"/>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3" name="Footer Placeholder 2">
            <a:extLst>
              <a:ext uri="{FF2B5EF4-FFF2-40B4-BE49-F238E27FC236}">
                <a16:creationId xmlns:a16="http://schemas.microsoft.com/office/drawing/2014/main" id="{33E99758-C852-551C-C08B-608F332DB8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3A055C3-488F-4540-E181-4C79D530FE30}"/>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1466760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D87C-C288-9ECD-ED3A-06E8001624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FE09CD-7152-F254-74CF-21CC6C462C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0AAD16-8733-26AA-94AB-53C55CA1C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F7820-E077-47D8-F358-3146CEA4618D}"/>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6" name="Footer Placeholder 5">
            <a:extLst>
              <a:ext uri="{FF2B5EF4-FFF2-40B4-BE49-F238E27FC236}">
                <a16:creationId xmlns:a16="http://schemas.microsoft.com/office/drawing/2014/main" id="{856D7E2F-9BF3-05EB-165B-F9C44E8442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E2EA69-7085-23FA-EC6D-16B01CCA42F2}"/>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2001384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1BA6-E98E-5513-B69E-1FB6D9EFBD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F11C9E-0872-E232-D53A-873F288AC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D2D197-FA93-CC9B-F970-878194B3F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F1694-383D-8F40-4E74-5CE117F75540}"/>
              </a:ext>
            </a:extLst>
          </p:cNvPr>
          <p:cNvSpPr>
            <a:spLocks noGrp="1"/>
          </p:cNvSpPr>
          <p:nvPr>
            <p:ph type="dt" sz="half" idx="10"/>
          </p:nvPr>
        </p:nvSpPr>
        <p:spPr/>
        <p:txBody>
          <a:bodyPr/>
          <a:lstStyle/>
          <a:p>
            <a:fld id="{9FC6B2F7-9A08-43FB-8E43-C3821E9A966A}" type="datetimeFigureOut">
              <a:rPr lang="en-IN" smtClean="0"/>
              <a:t>02-08-2023</a:t>
            </a:fld>
            <a:endParaRPr lang="en-IN"/>
          </a:p>
        </p:txBody>
      </p:sp>
      <p:sp>
        <p:nvSpPr>
          <p:cNvPr id="6" name="Footer Placeholder 5">
            <a:extLst>
              <a:ext uri="{FF2B5EF4-FFF2-40B4-BE49-F238E27FC236}">
                <a16:creationId xmlns:a16="http://schemas.microsoft.com/office/drawing/2014/main" id="{C86F4DA6-68F1-03AE-F6A7-CE997E459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7F9673-895B-D859-E146-CA969E3DB2C8}"/>
              </a:ext>
            </a:extLst>
          </p:cNvPr>
          <p:cNvSpPr>
            <a:spLocks noGrp="1"/>
          </p:cNvSpPr>
          <p:nvPr>
            <p:ph type="sldNum" sz="quarter" idx="12"/>
          </p:nvPr>
        </p:nvSpPr>
        <p:spPr/>
        <p:txBody>
          <a:bodyPr/>
          <a:lstStyle/>
          <a:p>
            <a:fld id="{483B0743-7103-4A06-B114-4E0F5A7CB353}" type="slidenum">
              <a:rPr lang="en-IN" smtClean="0"/>
              <a:t>‹#›</a:t>
            </a:fld>
            <a:endParaRPr lang="en-IN"/>
          </a:p>
        </p:txBody>
      </p:sp>
    </p:spTree>
    <p:extLst>
      <p:ext uri="{BB962C8B-B14F-4D97-AF65-F5344CB8AC3E}">
        <p14:creationId xmlns:p14="http://schemas.microsoft.com/office/powerpoint/2010/main" val="2747612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E26B15-E74E-AFA2-A6A8-04579FCE3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B3FF87-889E-B440-F911-A3300F1B9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3F135-D381-4B5A-DF57-E452490421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C6B2F7-9A08-43FB-8E43-C3821E9A966A}" type="datetimeFigureOut">
              <a:rPr lang="en-IN" smtClean="0"/>
              <a:t>02-08-2023</a:t>
            </a:fld>
            <a:endParaRPr lang="en-IN"/>
          </a:p>
        </p:txBody>
      </p:sp>
      <p:sp>
        <p:nvSpPr>
          <p:cNvPr id="5" name="Footer Placeholder 4">
            <a:extLst>
              <a:ext uri="{FF2B5EF4-FFF2-40B4-BE49-F238E27FC236}">
                <a16:creationId xmlns:a16="http://schemas.microsoft.com/office/drawing/2014/main" id="{3FEA0C8C-51A8-7AB4-898D-3E1623520A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7583C3-9302-8ACF-F7CF-3D91086C5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B0743-7103-4A06-B114-4E0F5A7CB353}" type="slidenum">
              <a:rPr lang="en-IN" smtClean="0"/>
              <a:t>‹#›</a:t>
            </a:fld>
            <a:endParaRPr lang="en-IN"/>
          </a:p>
        </p:txBody>
      </p:sp>
    </p:spTree>
    <p:extLst>
      <p:ext uri="{BB962C8B-B14F-4D97-AF65-F5344CB8AC3E}">
        <p14:creationId xmlns:p14="http://schemas.microsoft.com/office/powerpoint/2010/main" val="6172676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B57EE0-3248-D443-0B7C-C822A821FE1D}"/>
              </a:ext>
            </a:extLst>
          </p:cNvPr>
          <p:cNvSpPr/>
          <p:nvPr/>
        </p:nvSpPr>
        <p:spPr>
          <a:xfrm>
            <a:off x="241040" y="228599"/>
            <a:ext cx="11709918" cy="634481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400"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47DC2F63-9899-8776-C553-CDCC2B7577F0}"/>
              </a:ext>
            </a:extLst>
          </p:cNvPr>
          <p:cNvSpPr/>
          <p:nvPr/>
        </p:nvSpPr>
        <p:spPr>
          <a:xfrm>
            <a:off x="1306286" y="653139"/>
            <a:ext cx="2528597" cy="24632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2A5FD70-54FB-F4A5-DA5B-B79CC57DAE6F}"/>
              </a:ext>
            </a:extLst>
          </p:cNvPr>
          <p:cNvSpPr/>
          <p:nvPr/>
        </p:nvSpPr>
        <p:spPr>
          <a:xfrm>
            <a:off x="3536303" y="1278291"/>
            <a:ext cx="7436498" cy="121297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DRIVER DROWSINESS DETECTION</a:t>
            </a:r>
          </a:p>
          <a:p>
            <a:pPr algn="ctr"/>
            <a:r>
              <a:rPr lang="en-US" sz="3200" dirty="0">
                <a:solidFill>
                  <a:schemeClr val="tx1"/>
                </a:solidFill>
                <a:latin typeface="Times New Roman" panose="02020603050405020304" pitchFamily="18" charset="0"/>
                <a:cs typeface="Times New Roman" panose="02020603050405020304" pitchFamily="18" charset="0"/>
              </a:rPr>
              <a:t>SYSTEM</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D02980E6-779A-3C56-FA28-CADD2C3BD08A}"/>
              </a:ext>
              <a:ext uri="{C183D7F6-B498-43B3-948B-1728B52AA6E4}">
                <adec:decorative xmlns:adec="http://schemas.microsoft.com/office/drawing/2017/decorative" val="0"/>
              </a:ext>
            </a:extLst>
          </p:cNvPr>
          <p:cNvSpPr/>
          <p:nvPr/>
        </p:nvSpPr>
        <p:spPr>
          <a:xfrm>
            <a:off x="1306286" y="653139"/>
            <a:ext cx="2528597" cy="2463285"/>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a:extLst>
              <a:ext uri="{FF2B5EF4-FFF2-40B4-BE49-F238E27FC236}">
                <a16:creationId xmlns:a16="http://schemas.microsoft.com/office/drawing/2014/main" id="{16FAC695-7728-C077-0CFC-9DAAF20AD3B3}"/>
              </a:ext>
            </a:extLst>
          </p:cNvPr>
          <p:cNvPicPr>
            <a:picLocks noChangeAspect="1"/>
          </p:cNvPicPr>
          <p:nvPr/>
        </p:nvPicPr>
        <p:blipFill rotWithShape="1">
          <a:blip r:embed="rId3">
            <a:extLst>
              <a:ext uri="{28A0092B-C50C-407E-A947-70E740481C1C}">
                <a14:useLocalDpi xmlns:a14="http://schemas.microsoft.com/office/drawing/2010/main" val="0"/>
              </a:ext>
            </a:extLst>
          </a:blip>
          <a:srcRect l="173841" t="69881" r="-173841" b="-69881"/>
          <a:stretch/>
        </p:blipFill>
        <p:spPr>
          <a:xfrm>
            <a:off x="5062537" y="2324100"/>
            <a:ext cx="2066925" cy="2209800"/>
          </a:xfrm>
          <a:prstGeom prst="rect">
            <a:avLst/>
          </a:prstGeom>
        </p:spPr>
      </p:pic>
      <p:sp>
        <p:nvSpPr>
          <p:cNvPr id="26" name="TextBox 25">
            <a:extLst>
              <a:ext uri="{FF2B5EF4-FFF2-40B4-BE49-F238E27FC236}">
                <a16:creationId xmlns:a16="http://schemas.microsoft.com/office/drawing/2014/main" id="{82EECB8E-E0F9-C0CC-3E83-5DCBEEB191D2}"/>
              </a:ext>
            </a:extLst>
          </p:cNvPr>
          <p:cNvSpPr txBox="1"/>
          <p:nvPr/>
        </p:nvSpPr>
        <p:spPr>
          <a:xfrm>
            <a:off x="6988629" y="4349234"/>
            <a:ext cx="4593771"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MEMBERS:</a:t>
            </a:r>
          </a:p>
          <a:p>
            <a:r>
              <a:rPr lang="en-US" sz="2400" dirty="0" err="1">
                <a:latin typeface="Times New Roman" panose="02020603050405020304" pitchFamily="18" charset="0"/>
                <a:cs typeface="Times New Roman" panose="02020603050405020304" pitchFamily="18" charset="0"/>
              </a:rPr>
              <a:t>Sridharshini</a:t>
            </a:r>
            <a:r>
              <a:rPr lang="en-US" sz="2400" dirty="0">
                <a:latin typeface="Times New Roman" panose="02020603050405020304" pitchFamily="18" charset="0"/>
                <a:cs typeface="Times New Roman" panose="02020603050405020304" pitchFamily="18" charset="0"/>
              </a:rPr>
              <a:t> A (8115U21CS106)</a:t>
            </a:r>
          </a:p>
          <a:p>
            <a:r>
              <a:rPr lang="en-US" sz="2400" dirty="0" err="1">
                <a:latin typeface="Times New Roman" panose="02020603050405020304" pitchFamily="18" charset="0"/>
                <a:cs typeface="Times New Roman" panose="02020603050405020304" pitchFamily="18" charset="0"/>
              </a:rPr>
              <a:t>Limena</a:t>
            </a:r>
            <a:r>
              <a:rPr lang="en-US" sz="2400" dirty="0">
                <a:latin typeface="Times New Roman" panose="02020603050405020304" pitchFamily="18" charset="0"/>
                <a:cs typeface="Times New Roman" panose="02020603050405020304" pitchFamily="18" charset="0"/>
              </a:rPr>
              <a:t> A         (8115U21CS066)</a:t>
            </a:r>
          </a:p>
          <a:p>
            <a:r>
              <a:rPr lang="en-US" sz="2400" dirty="0">
                <a:latin typeface="Times New Roman" panose="02020603050405020304" pitchFamily="18" charset="0"/>
                <a:cs typeface="Times New Roman" panose="02020603050405020304" pitchFamily="18" charset="0"/>
              </a:rPr>
              <a:t>Swetha V         (8115U21CS115)</a:t>
            </a:r>
          </a:p>
          <a:p>
            <a:r>
              <a:rPr lang="en-US" sz="2400" dirty="0">
                <a:latin typeface="Times New Roman" panose="02020603050405020304" pitchFamily="18" charset="0"/>
                <a:cs typeface="Times New Roman" panose="02020603050405020304" pitchFamily="18" charset="0"/>
              </a:rPr>
              <a:t>Sneka R           (8115U21CS105)</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F4C5A85-B510-757A-100A-47F0284A9784}"/>
              </a:ext>
            </a:extLst>
          </p:cNvPr>
          <p:cNvSpPr txBox="1"/>
          <p:nvPr/>
        </p:nvSpPr>
        <p:spPr>
          <a:xfrm>
            <a:off x="1236744" y="4349234"/>
            <a:ext cx="2667680"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GUIDE NAME:</a:t>
            </a:r>
          </a:p>
          <a:p>
            <a:r>
              <a:rPr lang="en-IN" sz="2400" dirty="0" err="1">
                <a:latin typeface="Times New Roman" panose="02020603050405020304" pitchFamily="18" charset="0"/>
                <a:cs typeface="Times New Roman" panose="02020603050405020304" pitchFamily="18" charset="0"/>
              </a:rPr>
              <a:t>Dr.R.Sheeba</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ASP /CSE</a:t>
            </a:r>
          </a:p>
        </p:txBody>
      </p:sp>
    </p:spTree>
    <p:extLst>
      <p:ext uri="{BB962C8B-B14F-4D97-AF65-F5344CB8AC3E}">
        <p14:creationId xmlns:p14="http://schemas.microsoft.com/office/powerpoint/2010/main" val="2406144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8C002C1-A0A0-6564-4AC1-8EC1BC39F190}"/>
              </a:ext>
            </a:extLst>
          </p:cNvPr>
          <p:cNvSpPr/>
          <p:nvPr/>
        </p:nvSpPr>
        <p:spPr>
          <a:xfrm>
            <a:off x="2995127" y="485192"/>
            <a:ext cx="5850294" cy="94239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SYSTEM ARCHITECTURE</a:t>
            </a: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385E74-9B3E-7375-ADF1-CD45D47546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275" y="1733684"/>
            <a:ext cx="7940728" cy="4732430"/>
          </a:xfrm>
          <a:prstGeom prst="rect">
            <a:avLst/>
          </a:prstGeom>
        </p:spPr>
      </p:pic>
      <p:sp>
        <p:nvSpPr>
          <p:cNvPr id="3" name="Rectangle 2">
            <a:extLst>
              <a:ext uri="{FF2B5EF4-FFF2-40B4-BE49-F238E27FC236}">
                <a16:creationId xmlns:a16="http://schemas.microsoft.com/office/drawing/2014/main" id="{E2CC7381-F5E6-74BB-7823-F80CE2BFD8BE}"/>
              </a:ext>
            </a:extLst>
          </p:cNvPr>
          <p:cNvSpPr/>
          <p:nvPr/>
        </p:nvSpPr>
        <p:spPr>
          <a:xfrm>
            <a:off x="8845421" y="4630809"/>
            <a:ext cx="1118304" cy="559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Alert</a:t>
            </a:r>
          </a:p>
        </p:txBody>
      </p:sp>
      <p:sp>
        <p:nvSpPr>
          <p:cNvPr id="13" name="Isosceles Triangle 12">
            <a:extLst>
              <a:ext uri="{FF2B5EF4-FFF2-40B4-BE49-F238E27FC236}">
                <a16:creationId xmlns:a16="http://schemas.microsoft.com/office/drawing/2014/main" id="{1A06715D-496B-41E5-D13F-E7E7A5EC2FAF}"/>
              </a:ext>
            </a:extLst>
          </p:cNvPr>
          <p:cNvSpPr/>
          <p:nvPr/>
        </p:nvSpPr>
        <p:spPr>
          <a:xfrm flipV="1">
            <a:off x="9365297" y="4533284"/>
            <a:ext cx="124269" cy="10917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075BFC03-4808-4DBE-E8F1-4DAA46F8D2A9}"/>
              </a:ext>
            </a:extLst>
          </p:cNvPr>
          <p:cNvSpPr/>
          <p:nvPr/>
        </p:nvSpPr>
        <p:spPr>
          <a:xfrm>
            <a:off x="9404571" y="4099899"/>
            <a:ext cx="45719" cy="5309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8341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65FBA5A-DE51-1BC8-34C9-F3F38D08956F}"/>
              </a:ext>
            </a:extLst>
          </p:cNvPr>
          <p:cNvSpPr/>
          <p:nvPr/>
        </p:nvSpPr>
        <p:spPr>
          <a:xfrm>
            <a:off x="3806891" y="503148"/>
            <a:ext cx="4823926"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LIST  MODULES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6B12E3E-96F6-6A15-1FAB-DEC33C8A64E8}"/>
              </a:ext>
            </a:extLst>
          </p:cNvPr>
          <p:cNvSpPr txBox="1"/>
          <p:nvPr/>
        </p:nvSpPr>
        <p:spPr>
          <a:xfrm>
            <a:off x="1119673" y="2451128"/>
            <a:ext cx="7744409" cy="1938992"/>
          </a:xfrm>
          <a:prstGeom prst="rect">
            <a:avLst/>
          </a:prstGeom>
          <a:noFill/>
        </p:spPr>
        <p:txBody>
          <a:bodyPr wrap="square" rtlCol="0">
            <a:spAutoFit/>
          </a:bodyPr>
          <a:lstStyle/>
          <a:p>
            <a:pPr algn="just"/>
            <a:r>
              <a:rPr lang="en-US" sz="2400" b="1" u="sng" dirty="0">
                <a:latin typeface="Times New Roman" panose="02020603050405020304" pitchFamily="18" charset="0"/>
                <a:cs typeface="Times New Roman" panose="02020603050405020304" pitchFamily="18" charset="0"/>
              </a:rPr>
              <a:t>Take Image as Input from a Camera </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With a webcam, we will take images as input. We use the method provided by OpenCV to access the camera and set the capture object.</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334095-608F-6280-22F8-637B33DBE4EF}"/>
              </a:ext>
            </a:extLst>
          </p:cNvPr>
          <p:cNvSpPr txBox="1"/>
          <p:nvPr/>
        </p:nvSpPr>
        <p:spPr>
          <a:xfrm>
            <a:off x="1119673" y="1695148"/>
            <a:ext cx="285516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MODULE 1:</a:t>
            </a:r>
            <a:endParaRPr lang="en-IN"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8B9836B-D76E-6930-C8B0-B3A1E1E5FEDA}"/>
              </a:ext>
            </a:extLst>
          </p:cNvPr>
          <p:cNvSpPr/>
          <p:nvPr/>
        </p:nvSpPr>
        <p:spPr>
          <a:xfrm>
            <a:off x="9209314" y="2948474"/>
            <a:ext cx="1828799" cy="2071396"/>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86764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5D1418-4246-30BB-6418-2560D02255B7}"/>
              </a:ext>
            </a:extLst>
          </p:cNvPr>
          <p:cNvSpPr txBox="1"/>
          <p:nvPr/>
        </p:nvSpPr>
        <p:spPr>
          <a:xfrm>
            <a:off x="1206760" y="727788"/>
            <a:ext cx="305111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MODULE 2:</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AE3C05A-0BCD-C9F3-F006-661FA87CFE69}"/>
              </a:ext>
            </a:extLst>
          </p:cNvPr>
          <p:cNvSpPr txBox="1"/>
          <p:nvPr/>
        </p:nvSpPr>
        <p:spPr>
          <a:xfrm>
            <a:off x="1206761" y="1810138"/>
            <a:ext cx="8217158" cy="3046988"/>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Detect Face in the Image and Create a Region of Interest (ROI):</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To detect the face in the image, we need to first convert the image into grayscale as the OpenCV algorithm for object detection takes gray images in the input. We will be using haar cascade classifier to detect faces. Now we can iterate over the faces and draw boundary boxes for each face.</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3B0D3CF-2B93-D84C-2657-88425B76F70D}"/>
              </a:ext>
            </a:extLst>
          </p:cNvPr>
          <p:cNvSpPr/>
          <p:nvPr/>
        </p:nvSpPr>
        <p:spPr>
          <a:xfrm>
            <a:off x="9629191" y="3060440"/>
            <a:ext cx="1670181" cy="219269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9422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09078F-E104-A8E4-6F48-7B15E38172AA}"/>
              </a:ext>
            </a:extLst>
          </p:cNvPr>
          <p:cNvSpPr txBox="1"/>
          <p:nvPr/>
        </p:nvSpPr>
        <p:spPr>
          <a:xfrm>
            <a:off x="1203647" y="839784"/>
            <a:ext cx="292981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MODULE 3:</a:t>
            </a:r>
            <a:endParaRPr lang="en-IN"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4F78568-C80E-E71F-EB01-12288F42F707}"/>
              </a:ext>
            </a:extLst>
          </p:cNvPr>
          <p:cNvSpPr txBox="1"/>
          <p:nvPr/>
        </p:nvSpPr>
        <p:spPr>
          <a:xfrm>
            <a:off x="1203647" y="1909398"/>
            <a:ext cx="8612155" cy="3046988"/>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Detect the eyes from ROI and feed it to the classifier:</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same procedure to detect faces is used to detect eyes. First, we set the cascade classifier for eyes in left eye and right eye respectively. Now we need to extract only the eyes data from the full </a:t>
            </a:r>
            <a:r>
              <a:rPr lang="en-US" sz="2400" dirty="0" err="1">
                <a:latin typeface="Times New Roman" panose="02020603050405020304" pitchFamily="18" charset="0"/>
                <a:cs typeface="Times New Roman" panose="02020603050405020304" pitchFamily="18" charset="0"/>
              </a:rPr>
              <a:t>image.This</a:t>
            </a:r>
            <a:r>
              <a:rPr lang="en-US" sz="2400" dirty="0">
                <a:latin typeface="Times New Roman" panose="02020603050405020304" pitchFamily="18" charset="0"/>
                <a:cs typeface="Times New Roman" panose="02020603050405020304" pitchFamily="18" charset="0"/>
              </a:rPr>
              <a:t> will be fed into our CNN classifier which will predict if eyes are open or closed. Similarly, we will be extracting the right eye.</a:t>
            </a:r>
            <a:endParaRPr lang="en-IN" sz="24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EF31CEA-6896-80F9-71F1-884FB45E02AB}"/>
              </a:ext>
            </a:extLst>
          </p:cNvPr>
          <p:cNvSpPr/>
          <p:nvPr/>
        </p:nvSpPr>
        <p:spPr>
          <a:xfrm>
            <a:off x="9983755" y="2593910"/>
            <a:ext cx="1296955" cy="2435289"/>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59974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ADD872-B99B-9564-D8CA-D592D60F3307}"/>
              </a:ext>
            </a:extLst>
          </p:cNvPr>
          <p:cNvSpPr txBox="1"/>
          <p:nvPr/>
        </p:nvSpPr>
        <p:spPr>
          <a:xfrm>
            <a:off x="961054" y="699796"/>
            <a:ext cx="336835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MODULE 4:</a:t>
            </a:r>
            <a:endParaRPr lang="en-IN" sz="36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255308-3DA8-C4B2-3BDA-89DAB9B371F8}"/>
              </a:ext>
            </a:extLst>
          </p:cNvPr>
          <p:cNvSpPr txBox="1"/>
          <p:nvPr/>
        </p:nvSpPr>
        <p:spPr>
          <a:xfrm>
            <a:off x="1516226" y="1536174"/>
            <a:ext cx="9839130" cy="2677656"/>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Classifier will Categorize whether Eyes are Open or Closed:</a:t>
            </a:r>
          </a:p>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are using CNN classifier for predicting the eye status. To feed our image into the </a:t>
            </a:r>
            <a:r>
              <a:rPr lang="en-US" sz="2400" dirty="0" err="1">
                <a:latin typeface="Times New Roman" panose="02020603050405020304" pitchFamily="18" charset="0"/>
                <a:cs typeface="Times New Roman" panose="02020603050405020304" pitchFamily="18" charset="0"/>
              </a:rPr>
              <a:t>model.Then</a:t>
            </a:r>
            <a:r>
              <a:rPr lang="en-US" sz="2400" dirty="0">
                <a:latin typeface="Times New Roman" panose="02020603050405020304" pitchFamily="18" charset="0"/>
                <a:cs typeface="Times New Roman" panose="02020603050405020304" pitchFamily="18" charset="0"/>
              </a:rPr>
              <a:t>, we resize the image to as our model was trained on 24-24 pixel </a:t>
            </a:r>
            <a:r>
              <a:rPr lang="en-US" sz="2400" dirty="0" err="1">
                <a:latin typeface="Times New Roman" panose="02020603050405020304" pitchFamily="18" charset="0"/>
                <a:cs typeface="Times New Roman" panose="02020603050405020304" pitchFamily="18" charset="0"/>
              </a:rPr>
              <a:t>images.We</a:t>
            </a:r>
            <a:r>
              <a:rPr lang="en-US" sz="2400" dirty="0">
                <a:latin typeface="Times New Roman" panose="02020603050405020304" pitchFamily="18" charset="0"/>
                <a:cs typeface="Times New Roman" panose="02020603050405020304" pitchFamily="18" charset="0"/>
              </a:rPr>
              <a:t> loaded our model. Now predict each eye with our model using predict classes, if the value of </a:t>
            </a:r>
            <a:r>
              <a:rPr lang="en-US" sz="2400" dirty="0" err="1">
                <a:latin typeface="Times New Roman" panose="02020603050405020304" pitchFamily="18" charset="0"/>
                <a:cs typeface="Times New Roman" panose="02020603050405020304" pitchFamily="18" charset="0"/>
              </a:rPr>
              <a:t>Ipred</a:t>
            </a:r>
            <a:r>
              <a:rPr lang="en-US" sz="2400" dirty="0">
                <a:latin typeface="Times New Roman" panose="02020603050405020304" pitchFamily="18" charset="0"/>
                <a:cs typeface="Times New Roman" panose="02020603050405020304" pitchFamily="18" charset="0"/>
              </a:rPr>
              <a:t>[0]=1 then, it states that eyes are open, if value of </a:t>
            </a:r>
            <a:r>
              <a:rPr lang="en-US" sz="2400" dirty="0" err="1">
                <a:latin typeface="Times New Roman" panose="02020603050405020304" pitchFamily="18" charset="0"/>
                <a:cs typeface="Times New Roman" panose="02020603050405020304" pitchFamily="18" charset="0"/>
              </a:rPr>
              <a:t>Ipred</a:t>
            </a:r>
            <a:r>
              <a:rPr lang="en-US" sz="2400" dirty="0">
                <a:latin typeface="Times New Roman" panose="02020603050405020304" pitchFamily="18" charset="0"/>
                <a:cs typeface="Times New Roman" panose="02020603050405020304" pitchFamily="18" charset="0"/>
              </a:rPr>
              <a:t>[0]=0 then, it states that eyes are closed.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460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196F78-23F5-31A0-DE12-1DE2200BDB58}"/>
              </a:ext>
            </a:extLst>
          </p:cNvPr>
          <p:cNvSpPr txBox="1"/>
          <p:nvPr/>
        </p:nvSpPr>
        <p:spPr>
          <a:xfrm>
            <a:off x="2202024" y="1536174"/>
            <a:ext cx="8957387" cy="3046988"/>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Calculate Score to Check whether Person is Drowsy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score is basically a value we will use to determine how long the person has closed his eyes. So, if both eyes are closed, we will keep on increasing score and when eyes are open, we decrease the score. A threshold is defined for example if score becomes greater than 15 that means the person's eyes are closed for a long period of time. Then the alarm will be raised.</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8D55D43-6CB1-DF52-072E-306D17FB6D1A}"/>
              </a:ext>
            </a:extLst>
          </p:cNvPr>
          <p:cNvSpPr txBox="1"/>
          <p:nvPr/>
        </p:nvSpPr>
        <p:spPr>
          <a:xfrm>
            <a:off x="1436913" y="494522"/>
            <a:ext cx="287382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MODULE 5:</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39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BD7341-0059-B402-35EF-FC990C598592}"/>
              </a:ext>
            </a:extLst>
          </p:cNvPr>
          <p:cNvSpPr/>
          <p:nvPr/>
        </p:nvSpPr>
        <p:spPr>
          <a:xfrm>
            <a:off x="603379" y="255036"/>
            <a:ext cx="10985241" cy="62546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617041F7-5423-F6A9-4674-1EAF650DE928}"/>
              </a:ext>
            </a:extLst>
          </p:cNvPr>
          <p:cNvSpPr/>
          <p:nvPr/>
        </p:nvSpPr>
        <p:spPr>
          <a:xfrm>
            <a:off x="3191070" y="643812"/>
            <a:ext cx="5225143" cy="92373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ADVANTAGES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B7AAF5A-B6A3-1096-1BB8-E32892C76DB7}"/>
              </a:ext>
            </a:extLst>
          </p:cNvPr>
          <p:cNvSpPr>
            <a:spLocks noChangeArrowheads="1"/>
          </p:cNvSpPr>
          <p:nvPr/>
        </p:nvSpPr>
        <p:spPr bwMode="auto">
          <a:xfrm>
            <a:off x="3528060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5AA87ECA-B61C-DEE2-02ED-C8D72D14000A}"/>
              </a:ext>
            </a:extLst>
          </p:cNvPr>
          <p:cNvSpPr>
            <a:spLocks noChangeArrowheads="1"/>
          </p:cNvSpPr>
          <p:nvPr/>
        </p:nvSpPr>
        <p:spPr bwMode="auto">
          <a:xfrm>
            <a:off x="354330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4AE32B74-4AD6-4B35-C843-FF7A0A164A74}"/>
              </a:ext>
            </a:extLst>
          </p:cNvPr>
          <p:cNvSpPr txBox="1"/>
          <p:nvPr/>
        </p:nvSpPr>
        <p:spPr>
          <a:xfrm>
            <a:off x="2267339" y="2258008"/>
            <a:ext cx="8313575" cy="3046988"/>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OpenCV based machine learning techniques are used for automatic detection of drowsiness.</a:t>
            </a:r>
          </a:p>
          <a:p>
            <a:pPr marL="285750" indent="-285750" algn="just">
              <a:buFont typeface="Arial" panose="020B0604020202020204" pitchFamily="34" charset="0"/>
              <a:buChar char="•"/>
            </a:pPr>
            <a:endParaRPr lang="en-US" sz="2400" i="0" dirty="0">
              <a:solidFill>
                <a:srgbClr val="333333"/>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400" i="0" dirty="0">
                <a:solidFill>
                  <a:srgbClr val="333333"/>
                </a:solidFill>
                <a:effectLst/>
                <a:latin typeface="Times New Roman" panose="02020603050405020304" pitchFamily="18" charset="0"/>
                <a:cs typeface="Times New Roman" panose="02020603050405020304" pitchFamily="18" charset="0"/>
              </a:rPr>
              <a:t>  Bounding box creation and tracking.</a:t>
            </a:r>
          </a:p>
          <a:p>
            <a:pPr algn="just" fontAlgn="base">
              <a:buFont typeface="Arial" panose="020B0604020202020204" pitchFamily="34" charset="0"/>
              <a:buChar char="•"/>
            </a:pPr>
            <a:endParaRPr lang="en-US" sz="240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Region of interest is clear to identify.</a:t>
            </a:r>
          </a:p>
          <a:p>
            <a:pPr marL="28575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47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454CB8-A3CE-BCDD-F7B2-2B2D7888736C}"/>
              </a:ext>
            </a:extLst>
          </p:cNvPr>
          <p:cNvSpPr/>
          <p:nvPr/>
        </p:nvSpPr>
        <p:spPr>
          <a:xfrm>
            <a:off x="765110" y="317242"/>
            <a:ext cx="10655559" cy="625151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08129A61-C09D-820A-DD3F-DA8F738ADE36}"/>
              </a:ext>
            </a:extLst>
          </p:cNvPr>
          <p:cNvSpPr/>
          <p:nvPr/>
        </p:nvSpPr>
        <p:spPr>
          <a:xfrm>
            <a:off x="3256383" y="587828"/>
            <a:ext cx="5038531" cy="8397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CONCLUSION</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BEBA078-3A20-7342-A572-14C660967742}"/>
              </a:ext>
            </a:extLst>
          </p:cNvPr>
          <p:cNvSpPr txBox="1"/>
          <p:nvPr/>
        </p:nvSpPr>
        <p:spPr>
          <a:xfrm>
            <a:off x="1477346" y="1940768"/>
            <a:ext cx="9237307" cy="2751522"/>
          </a:xfrm>
          <a:prstGeom prst="rect">
            <a:avLst/>
          </a:prstGeom>
          <a:noFill/>
        </p:spPr>
        <p:txBody>
          <a:bodyPr wrap="square" rtlCol="0">
            <a:spAutoFit/>
          </a:bodyPr>
          <a:lstStyle/>
          <a:p>
            <a:pPr marL="342900" indent="-342900" algn="just">
              <a:lnSpc>
                <a:spcPct val="90000"/>
              </a:lnSpc>
              <a:buFont typeface="Arial" panose="020B0604020202020204" pitchFamily="34" charset="0"/>
              <a:buChar char="•"/>
            </a:pPr>
            <a:r>
              <a:rPr lang="en-US" sz="2400" i="0" dirty="0">
                <a:solidFill>
                  <a:srgbClr val="333333"/>
                </a:solidFill>
                <a:effectLst/>
                <a:latin typeface="Times New Roman" panose="02020603050405020304" pitchFamily="18" charset="0"/>
                <a:cs typeface="Times New Roman" panose="02020603050405020304" pitchFamily="18" charset="0"/>
              </a:rPr>
              <a:t>The driver abnormality monitoring system developed is capable of detecting drowsiness, drunken and reckless </a:t>
            </a:r>
            <a:r>
              <a:rPr lang="en-US" sz="2400" i="0" dirty="0" err="1">
                <a:solidFill>
                  <a:srgbClr val="333333"/>
                </a:solidFill>
                <a:effectLst/>
                <a:latin typeface="Times New Roman" panose="02020603050405020304" pitchFamily="18" charset="0"/>
                <a:cs typeface="Times New Roman" panose="02020603050405020304" pitchFamily="18" charset="0"/>
              </a:rPr>
              <a:t>behaviour</a:t>
            </a:r>
            <a:r>
              <a:rPr lang="en-US" sz="2400" i="0" dirty="0">
                <a:solidFill>
                  <a:srgbClr val="333333"/>
                </a:solidFill>
                <a:effectLst/>
                <a:latin typeface="Times New Roman" panose="02020603050405020304" pitchFamily="18" charset="0"/>
                <a:cs typeface="Times New Roman" panose="02020603050405020304" pitchFamily="18" charset="0"/>
              </a:rPr>
              <a:t> of driver in a short time. </a:t>
            </a:r>
          </a:p>
          <a:p>
            <a:pPr marL="342900" indent="-342900" algn="just">
              <a:lnSpc>
                <a:spcPct val="90000"/>
              </a:lnSpc>
              <a:buFont typeface="Arial" panose="020B0604020202020204" pitchFamily="34" charset="0"/>
              <a:buChar char="•"/>
            </a:pPr>
            <a:endParaRPr lang="en-US" sz="240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r>
              <a:rPr lang="en-US" sz="2400" i="0" dirty="0">
                <a:solidFill>
                  <a:srgbClr val="333333"/>
                </a:solidFill>
                <a:effectLst/>
                <a:latin typeface="Times New Roman" panose="02020603050405020304" pitchFamily="18" charset="0"/>
                <a:cs typeface="Times New Roman" panose="02020603050405020304" pitchFamily="18" charset="0"/>
              </a:rPr>
              <a:t>Driver monit</a:t>
            </a:r>
            <a:r>
              <a:rPr lang="en-US" sz="2400" dirty="0">
                <a:solidFill>
                  <a:srgbClr val="333333"/>
                </a:solidFill>
                <a:latin typeface="Times New Roman" panose="02020603050405020304" pitchFamily="18" charset="0"/>
                <a:cs typeface="Times New Roman" panose="02020603050405020304" pitchFamily="18" charset="0"/>
              </a:rPr>
              <a:t>oring</a:t>
            </a:r>
            <a:r>
              <a:rPr lang="en-US" sz="2400" i="0" dirty="0">
                <a:solidFill>
                  <a:srgbClr val="333333"/>
                </a:solidFill>
                <a:effectLst/>
                <a:latin typeface="Times New Roman" panose="02020603050405020304" pitchFamily="18" charset="0"/>
                <a:cs typeface="Times New Roman" panose="02020603050405020304" pitchFamily="18" charset="0"/>
              </a:rPr>
              <a:t> system works well even in case of drivers wearing spectacles and even under low light conditions if the camera delivers better </a:t>
            </a:r>
            <a:r>
              <a:rPr lang="en-US" sz="2400" i="0">
                <a:solidFill>
                  <a:srgbClr val="333333"/>
                </a:solidFill>
                <a:effectLst/>
                <a:latin typeface="Times New Roman" panose="02020603050405020304" pitchFamily="18" charset="0"/>
                <a:cs typeface="Times New Roman" panose="02020603050405020304" pitchFamily="18" charset="0"/>
              </a:rPr>
              <a:t>output. </a:t>
            </a:r>
            <a:endParaRPr lang="en-US" sz="240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lnSpc>
                <a:spcPct val="90000"/>
              </a:lnSpc>
              <a:buFont typeface="Arial" panose="020B0604020202020204" pitchFamily="34" charset="0"/>
              <a:buChar char="•"/>
            </a:pPr>
            <a:endParaRPr lang="en-US" sz="240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644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4AB96F-6F7C-9205-F10A-3A82891B738E}"/>
              </a:ext>
            </a:extLst>
          </p:cNvPr>
          <p:cNvSpPr/>
          <p:nvPr/>
        </p:nvSpPr>
        <p:spPr>
          <a:xfrm>
            <a:off x="681135" y="279918"/>
            <a:ext cx="10786187" cy="62048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016D40B6-EC6C-A763-EAB4-B42AD1EF2CB4}"/>
              </a:ext>
            </a:extLst>
          </p:cNvPr>
          <p:cNvSpPr/>
          <p:nvPr/>
        </p:nvSpPr>
        <p:spPr>
          <a:xfrm>
            <a:off x="3433665" y="559837"/>
            <a:ext cx="5514392" cy="8490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FUTURE WORK</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60768B-DCA9-67FD-3922-AC2E0180BB59}"/>
              </a:ext>
            </a:extLst>
          </p:cNvPr>
          <p:cNvSpPr txBox="1"/>
          <p:nvPr/>
        </p:nvSpPr>
        <p:spPr>
          <a:xfrm>
            <a:off x="2052736" y="2090057"/>
            <a:ext cx="8360228" cy="3046988"/>
          </a:xfrm>
          <a:prstGeom prst="rect">
            <a:avLst/>
          </a:prstGeom>
          <a:noFill/>
        </p:spPr>
        <p:txBody>
          <a:bodyPr wrap="square" rtlCol="0">
            <a:spAutoFit/>
          </a:bodyPr>
          <a:lstStyle/>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future works may focus on the utilization of outer factors such as vehicle states, sleeping hours, weather conditions, mechanical data, </a:t>
            </a:r>
            <a:r>
              <a:rPr lang="en-US" sz="2400" dirty="0" err="1">
                <a:latin typeface="Times New Roman" panose="02020603050405020304" pitchFamily="18" charset="0"/>
                <a:cs typeface="Times New Roman" panose="02020603050405020304" pitchFamily="18" charset="0"/>
              </a:rPr>
              <a:t>etc</a:t>
            </a:r>
            <a:r>
              <a:rPr lang="en-US" sz="2400" dirty="0">
                <a:latin typeface="Times New Roman" panose="02020603050405020304" pitchFamily="18" charset="0"/>
                <a:cs typeface="Times New Roman" panose="02020603050405020304" pitchFamily="18" charset="0"/>
              </a:rPr>
              <a:t>… for fatigue measurement.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Currently there is not adjustment in zoom or direction of the camera during operation.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work may be to automatically zoom in on the eyes once they are localized.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035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1DD9381-7DCF-0C03-CE4C-F2A31B77FBA8}"/>
              </a:ext>
            </a:extLst>
          </p:cNvPr>
          <p:cNvSpPr/>
          <p:nvPr/>
        </p:nvSpPr>
        <p:spPr>
          <a:xfrm>
            <a:off x="3646714" y="559837"/>
            <a:ext cx="4898571" cy="87707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REFERENCES</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E784E2F-5F47-10EE-F908-DD8BDFF53F57}"/>
              </a:ext>
            </a:extLst>
          </p:cNvPr>
          <p:cNvSpPr txBox="1"/>
          <p:nvPr/>
        </p:nvSpPr>
        <p:spPr>
          <a:xfrm>
            <a:off x="1556655" y="2015413"/>
            <a:ext cx="9724055" cy="3785652"/>
          </a:xfrm>
          <a:prstGeom prst="rect">
            <a:avLst/>
          </a:prstGeom>
          <a:noFill/>
        </p:spPr>
        <p:txBody>
          <a:bodyPr wrap="square" rtlCol="0">
            <a:spAutoFit/>
          </a:bodyPr>
          <a:lstStyle/>
          <a:p>
            <a:pPr marL="342900" indent="-342900" algn="just">
              <a:buAutoNum type="arabicPeriod"/>
            </a:pPr>
            <a:endParaRPr lang="en-US" sz="2400" dirty="0">
              <a:effectLst/>
              <a:latin typeface="Times New Roman" panose="02020603050405020304" pitchFamily="18" charset="0"/>
              <a:ea typeface="Times New Roman" panose="02020603050405020304" pitchFamily="18" charset="0"/>
            </a:endParaRPr>
          </a:p>
          <a:p>
            <a:pPr marL="342900" indent="-342900" algn="just">
              <a:buAutoNum type="arabicPeriod"/>
            </a:pPr>
            <a:r>
              <a:rPr lang="en-US" sz="2400" dirty="0">
                <a:effectLst/>
                <a:latin typeface="Times New Roman" panose="02020603050405020304" pitchFamily="18" charset="0"/>
                <a:ea typeface="Times New Roman" panose="02020603050405020304" pitchFamily="18" charset="0"/>
              </a:rPr>
              <a:t>Garcia, S. Bronte, L. M. </a:t>
            </a:r>
            <a:r>
              <a:rPr lang="en-US" sz="2400" dirty="0" err="1">
                <a:effectLst/>
                <a:latin typeface="Times New Roman" panose="02020603050405020304" pitchFamily="18" charset="0"/>
                <a:ea typeface="Times New Roman" panose="02020603050405020304" pitchFamily="18" charset="0"/>
              </a:rPr>
              <a:t>Bergasa</a:t>
            </a:r>
            <a:r>
              <a:rPr lang="en-US" sz="2400" dirty="0">
                <a:effectLst/>
                <a:latin typeface="Times New Roman" panose="02020603050405020304" pitchFamily="18" charset="0"/>
                <a:ea typeface="Times New Roman" panose="02020603050405020304" pitchFamily="18" charset="0"/>
              </a:rPr>
              <a:t>, J. </a:t>
            </a:r>
            <a:r>
              <a:rPr lang="en-US" sz="2400" dirty="0" err="1">
                <a:effectLst/>
                <a:latin typeface="Times New Roman" panose="02020603050405020304" pitchFamily="18" charset="0"/>
                <a:ea typeface="Times New Roman" panose="02020603050405020304" pitchFamily="18" charset="0"/>
              </a:rPr>
              <a:t>Almazan</a:t>
            </a:r>
            <a:r>
              <a:rPr lang="en-US" sz="2400" dirty="0">
                <a:effectLst/>
                <a:latin typeface="Times New Roman" panose="02020603050405020304" pitchFamily="18" charset="0"/>
                <a:ea typeface="Times New Roman" panose="02020603050405020304" pitchFamily="18" charset="0"/>
              </a:rPr>
              <a:t>, and J. </a:t>
            </a:r>
            <a:r>
              <a:rPr lang="en-US" sz="2400" dirty="0" err="1">
                <a:effectLst/>
                <a:latin typeface="Times New Roman" panose="02020603050405020304" pitchFamily="18" charset="0"/>
                <a:ea typeface="Times New Roman" panose="02020603050405020304" pitchFamily="18" charset="0"/>
              </a:rPr>
              <a:t>Yebes</a:t>
            </a:r>
            <a:r>
              <a:rPr lang="en-US" sz="2400" dirty="0">
                <a:effectLst/>
                <a:latin typeface="Times New Roman" panose="02020603050405020304" pitchFamily="18" charset="0"/>
                <a:ea typeface="Times New Roman" panose="02020603050405020304" pitchFamily="18" charset="0"/>
              </a:rPr>
              <a:t>, (2020). “Vision-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based drowsiness detector for real driving conditions,” IEEE Intelligent Vehicles</a:t>
            </a:r>
            <a:r>
              <a:rPr lang="en-US" sz="2400" spc="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Symposium,Proceedings</a:t>
            </a:r>
            <a:r>
              <a:rPr lang="en-US" sz="2400" dirty="0">
                <a:effectLst/>
                <a:latin typeface="Times New Roman" panose="02020603050405020304" pitchFamily="18" charset="0"/>
                <a:ea typeface="Times New Roman" panose="02020603050405020304" pitchFamily="18" charset="0"/>
              </a:rPr>
              <a:t>.</a:t>
            </a:r>
          </a:p>
          <a:p>
            <a:pPr marL="342900" indent="-342900" algn="just">
              <a:buFontTx/>
              <a:buAutoNum type="arabicPeriod"/>
            </a:pPr>
            <a:r>
              <a:rPr lang="en-US" sz="2400" spc="0" dirty="0" err="1">
                <a:effectLst/>
                <a:latin typeface="Times New Roman" panose="02020603050405020304" pitchFamily="18" charset="0"/>
                <a:ea typeface="Times New Roman" panose="02020603050405020304" pitchFamily="18" charset="0"/>
              </a:rPr>
              <a:t>Sukrit</a:t>
            </a:r>
            <a:r>
              <a:rPr lang="en-US" sz="2400" spc="0" dirty="0">
                <a:effectLst/>
                <a:latin typeface="Times New Roman" panose="02020603050405020304" pitchFamily="18" charset="0"/>
                <a:ea typeface="Times New Roman" panose="02020603050405020304" pitchFamily="18" charset="0"/>
              </a:rPr>
              <a:t> Mehta, Sharad Dadhich, Sahil </a:t>
            </a:r>
            <a:r>
              <a:rPr lang="en-US" sz="2400" spc="0" dirty="0" err="1">
                <a:effectLst/>
                <a:latin typeface="Times New Roman" panose="02020603050405020304" pitchFamily="18" charset="0"/>
                <a:ea typeface="Times New Roman" panose="02020603050405020304" pitchFamily="18" charset="0"/>
              </a:rPr>
              <a:t>Gumber</a:t>
            </a:r>
            <a:r>
              <a:rPr lang="en-US" sz="2400" spc="0" dirty="0">
                <a:effectLst/>
                <a:latin typeface="Times New Roman" panose="02020603050405020304" pitchFamily="18" charset="0"/>
                <a:ea typeface="Times New Roman" panose="02020603050405020304" pitchFamily="18" charset="0"/>
              </a:rPr>
              <a:t>, Arpita Jadhav Bhatt (2020). Real-</a:t>
            </a:r>
            <a:r>
              <a:rPr lang="en-US" sz="2400" spc="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Time Driver Drowsiness Detection System Using Eye Aspect Ratio and Eye</a:t>
            </a:r>
            <a:r>
              <a:rPr lang="en-US" sz="2400" spc="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Closure Ratio International Conference on Sustainable Computing in Science,</a:t>
            </a:r>
            <a:r>
              <a:rPr lang="en-US" sz="2400" spc="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Technology</a:t>
            </a:r>
            <a:r>
              <a:rPr lang="en-US" sz="2400" spc="-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and</a:t>
            </a:r>
            <a:r>
              <a:rPr lang="en-US" sz="2400" spc="-25" dirty="0">
                <a:effectLst/>
                <a:latin typeface="Times New Roman" panose="02020603050405020304" pitchFamily="18" charset="0"/>
                <a:ea typeface="Times New Roman" panose="02020603050405020304" pitchFamily="18" charset="0"/>
              </a:rPr>
              <a:t> </a:t>
            </a:r>
            <a:r>
              <a:rPr lang="en-US" sz="2400" spc="0" dirty="0">
                <a:effectLst/>
                <a:latin typeface="Times New Roman" panose="02020603050405020304" pitchFamily="18" charset="0"/>
                <a:ea typeface="Times New Roman" panose="02020603050405020304" pitchFamily="18" charset="0"/>
              </a:rPr>
              <a:t>Management.</a:t>
            </a:r>
            <a:endParaRPr lang="en-US" sz="2400" dirty="0">
              <a:effectLst/>
              <a:latin typeface="Times New Roman" panose="02020603050405020304" pitchFamily="18" charset="0"/>
              <a:ea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http://dlib.net/face_landmark_detection_ex.cpp.html.</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https://en.wikipedia.org/wiki/Driver_drowsiness_detection.</a:t>
            </a:r>
          </a:p>
        </p:txBody>
      </p:sp>
    </p:spTree>
    <p:extLst>
      <p:ext uri="{BB962C8B-B14F-4D97-AF65-F5344CB8AC3E}">
        <p14:creationId xmlns:p14="http://schemas.microsoft.com/office/powerpoint/2010/main" val="31108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90CCAF-B4BC-C048-D926-5DED13196C32}"/>
              </a:ext>
            </a:extLst>
          </p:cNvPr>
          <p:cNvSpPr/>
          <p:nvPr/>
        </p:nvSpPr>
        <p:spPr>
          <a:xfrm>
            <a:off x="362339" y="223934"/>
            <a:ext cx="11467322" cy="6410131"/>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36A3C883-980F-F6A7-077C-2B5112125616}"/>
              </a:ext>
            </a:extLst>
          </p:cNvPr>
          <p:cNvSpPr/>
          <p:nvPr/>
        </p:nvSpPr>
        <p:spPr>
          <a:xfrm>
            <a:off x="3069772" y="681134"/>
            <a:ext cx="6811347" cy="9423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BASE PAPER</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5E920F9-6DA1-FCD7-CADC-E5D0D8B1FA20}"/>
              </a:ext>
            </a:extLst>
          </p:cNvPr>
          <p:cNvSpPr txBox="1"/>
          <p:nvPr/>
        </p:nvSpPr>
        <p:spPr>
          <a:xfrm>
            <a:off x="2939143" y="2649894"/>
            <a:ext cx="7016621" cy="2677656"/>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Topic:</a:t>
            </a:r>
            <a:r>
              <a:rPr lang="en-US" sz="2400" dirty="0">
                <a:effectLst/>
                <a:latin typeface="Times New Roman" panose="02020603050405020304" pitchFamily="18" charset="0"/>
                <a:ea typeface="Times New Roman" panose="02020603050405020304" pitchFamily="18" charset="0"/>
              </a:rPr>
              <a:t>Detecting Driver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Drowsiness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Wireless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Wearables.</a:t>
            </a:r>
            <a:endParaRPr lang="en-IN" sz="2400" dirty="0">
              <a:latin typeface="Times New Roman" panose="02020603050405020304" pitchFamily="18" charset="0"/>
              <a:cs typeface="Times New Roman" panose="02020603050405020304" pitchFamily="18" charset="0"/>
            </a:endParaRPr>
          </a:p>
          <a:p>
            <a:r>
              <a:rPr lang="en-IN" sz="2400" b="1" dirty="0">
                <a:solidFill>
                  <a:srgbClr val="000000"/>
                </a:solidFill>
                <a:effectLst/>
                <a:latin typeface="Times New Roman" panose="02020603050405020304" pitchFamily="18" charset="0"/>
                <a:cs typeface="Times New Roman" panose="02020603050405020304" pitchFamily="18" charset="0"/>
              </a:rPr>
              <a:t>Author Name:</a:t>
            </a:r>
            <a:r>
              <a:rPr lang="en-US" sz="2400" dirty="0">
                <a:effectLst/>
                <a:latin typeface="Times New Roman" panose="02020603050405020304" pitchFamily="18" charset="0"/>
                <a:ea typeface="Times New Roman" panose="02020603050405020304" pitchFamily="18" charset="0"/>
              </a:rPr>
              <a:t>Warwick B, Symons N, Chen X &amp; Xiong.</a:t>
            </a:r>
            <a:r>
              <a:rPr lang="en-US" sz="2400" spc="5" dirty="0">
                <a:effectLst/>
                <a:latin typeface="Times New Roman" panose="02020603050405020304" pitchFamily="18" charset="0"/>
                <a:ea typeface="Times New Roman" panose="02020603050405020304" pitchFamily="18" charset="0"/>
              </a:rPr>
              <a:t> </a:t>
            </a:r>
            <a:endParaRPr lang="en-IN" sz="2400" dirty="0">
              <a:solidFill>
                <a:srgbClr val="000000"/>
              </a:solidFill>
              <a:effectLst/>
              <a:latin typeface="Times New Roman" panose="02020603050405020304" pitchFamily="18" charset="0"/>
              <a:cs typeface="Times New Roman" panose="02020603050405020304" pitchFamily="18" charset="0"/>
            </a:endParaRPr>
          </a:p>
          <a:p>
            <a:r>
              <a:rPr lang="en-IN" sz="2400" b="1" dirty="0" err="1">
                <a:solidFill>
                  <a:srgbClr val="000000"/>
                </a:solidFill>
                <a:effectLst/>
                <a:latin typeface="Times New Roman" panose="02020603050405020304" pitchFamily="18" charset="0"/>
                <a:cs typeface="Times New Roman" panose="02020603050405020304" pitchFamily="18" charset="0"/>
              </a:rPr>
              <a:t>Reference:</a:t>
            </a:r>
            <a:r>
              <a:rPr lang="en-IN" sz="2400" dirty="0" err="1">
                <a:solidFill>
                  <a:srgbClr val="000000"/>
                </a:solidFill>
                <a:effectLst/>
                <a:latin typeface="Times New Roman" panose="02020603050405020304" pitchFamily="18" charset="0"/>
                <a:cs typeface="Times New Roman" panose="02020603050405020304" pitchFamily="18" charset="0"/>
              </a:rPr>
              <a:t>IEEE</a:t>
            </a:r>
            <a:endParaRPr lang="en-IN" sz="2400" dirty="0">
              <a:solidFill>
                <a:srgbClr val="000000"/>
              </a:solidFill>
              <a:latin typeface="Times New Roman" panose="02020603050405020304" pitchFamily="18" charset="0"/>
              <a:cs typeface="Times New Roman" panose="02020603050405020304" pitchFamily="18" charset="0"/>
            </a:endParaRPr>
          </a:p>
          <a:p>
            <a:r>
              <a:rPr lang="en-IN" sz="2400" b="1" dirty="0">
                <a:solidFill>
                  <a:srgbClr val="000000"/>
                </a:solidFill>
                <a:latin typeface="Times New Roman" panose="02020603050405020304" pitchFamily="18" charset="0"/>
                <a:cs typeface="Times New Roman" panose="02020603050405020304" pitchFamily="18" charset="0"/>
              </a:rPr>
              <a:t>Year:</a:t>
            </a:r>
            <a:r>
              <a:rPr lang="en-IN" sz="2400" dirty="0">
                <a:solidFill>
                  <a:srgbClr val="000000"/>
                </a:solidFill>
                <a:latin typeface="Times New Roman" panose="02020603050405020304" pitchFamily="18" charset="0"/>
                <a:cs typeface="Times New Roman" panose="02020603050405020304" pitchFamily="18" charset="0"/>
              </a:rPr>
              <a:t>2020</a:t>
            </a:r>
            <a:endParaRPr lang="en-IN" sz="2400" dirty="0">
              <a:latin typeface="Times New Roman" panose="02020603050405020304" pitchFamily="18" charset="0"/>
              <a:cs typeface="Times New Roman" panose="02020603050405020304" pitchFamily="18" charset="0"/>
            </a:endParaRPr>
          </a:p>
          <a:p>
            <a:endParaRPr lang="en-I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785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F05AE-A9EE-69BD-C177-3248EDAC407D}"/>
              </a:ext>
            </a:extLst>
          </p:cNvPr>
          <p:cNvSpPr txBox="1"/>
          <p:nvPr/>
        </p:nvSpPr>
        <p:spPr>
          <a:xfrm>
            <a:off x="4674636" y="2687216"/>
            <a:ext cx="4338735" cy="923330"/>
          </a:xfrm>
          <a:prstGeom prst="rect">
            <a:avLst/>
          </a:prstGeom>
          <a:noFill/>
        </p:spPr>
        <p:txBody>
          <a:bodyPr wrap="square" rtlCol="0">
            <a:spAutoFit/>
          </a:bodyPr>
          <a:lstStyle/>
          <a:p>
            <a:r>
              <a:rPr lang="en-US" sz="5400" dirty="0"/>
              <a:t>THANK YOU</a:t>
            </a:r>
            <a:endParaRPr lang="en-IN" sz="5400" dirty="0"/>
          </a:p>
        </p:txBody>
      </p:sp>
    </p:spTree>
    <p:extLst>
      <p:ext uri="{BB962C8B-B14F-4D97-AF65-F5344CB8AC3E}">
        <p14:creationId xmlns:p14="http://schemas.microsoft.com/office/powerpoint/2010/main" val="1724408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17100E-E0CF-E93F-5856-E20152B61131}"/>
              </a:ext>
            </a:extLst>
          </p:cNvPr>
          <p:cNvSpPr/>
          <p:nvPr/>
        </p:nvSpPr>
        <p:spPr>
          <a:xfrm>
            <a:off x="699797" y="354563"/>
            <a:ext cx="10767526" cy="605556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3425E337-5E2F-CE9E-BB89-5A05FF85C724}"/>
              </a:ext>
            </a:extLst>
          </p:cNvPr>
          <p:cNvSpPr/>
          <p:nvPr/>
        </p:nvSpPr>
        <p:spPr>
          <a:xfrm>
            <a:off x="2990460" y="731909"/>
            <a:ext cx="6403132" cy="83042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OBJECTIVE</a:t>
            </a:r>
          </a:p>
        </p:txBody>
      </p:sp>
      <p:sp>
        <p:nvSpPr>
          <p:cNvPr id="3" name="TextBox 2">
            <a:extLst>
              <a:ext uri="{FF2B5EF4-FFF2-40B4-BE49-F238E27FC236}">
                <a16:creationId xmlns:a16="http://schemas.microsoft.com/office/drawing/2014/main" id="{B209E531-BDD7-5711-6E04-1F7305478267}"/>
              </a:ext>
            </a:extLst>
          </p:cNvPr>
          <p:cNvSpPr txBox="1"/>
          <p:nvPr/>
        </p:nvSpPr>
        <p:spPr>
          <a:xfrm>
            <a:off x="2514599" y="2407299"/>
            <a:ext cx="7002626"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The purpose of the drowsiness detection system is </a:t>
            </a:r>
            <a:r>
              <a:rPr lang="en-US" sz="2400" b="0" i="0" dirty="0">
                <a:solidFill>
                  <a:srgbClr val="040C28"/>
                </a:solidFill>
                <a:effectLst/>
                <a:latin typeface="Times New Roman" panose="02020603050405020304" pitchFamily="18" charset="0"/>
                <a:cs typeface="Times New Roman" panose="02020603050405020304" pitchFamily="18" charset="0"/>
              </a:rPr>
              <a:t>to aid in the prevention of accidents passenger and commercial vehicles</a:t>
            </a:r>
            <a:r>
              <a:rPr lang="en-US" sz="2400" b="0" i="0" dirty="0">
                <a:solidFill>
                  <a:srgbClr val="202124"/>
                </a:solidFill>
                <a:effectLst/>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b="0" i="0" dirty="0">
                <a:solidFill>
                  <a:srgbClr val="202124"/>
                </a:solidFill>
                <a:effectLst/>
                <a:latin typeface="Times New Roman" panose="02020603050405020304" pitchFamily="18" charset="0"/>
                <a:cs typeface="Times New Roman" panose="02020603050405020304" pitchFamily="18" charset="0"/>
              </a:rPr>
              <a:t>The system will detect the early symptoms of drowsiness before the driver has fully lost all attentiveness and warn the driver that they are no longer capable of operating the vehicle safely.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1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4C5857-4D67-F611-07E0-96F06E45F64B}"/>
              </a:ext>
            </a:extLst>
          </p:cNvPr>
          <p:cNvSpPr/>
          <p:nvPr/>
        </p:nvSpPr>
        <p:spPr>
          <a:xfrm>
            <a:off x="511628" y="126224"/>
            <a:ext cx="11067662" cy="64287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SS</a:t>
            </a:r>
            <a:endParaRPr lang="en-IN" dirty="0"/>
          </a:p>
        </p:txBody>
      </p:sp>
      <p:sp>
        <p:nvSpPr>
          <p:cNvPr id="9" name="Rectangle: Rounded Corners 8">
            <a:extLst>
              <a:ext uri="{FF2B5EF4-FFF2-40B4-BE49-F238E27FC236}">
                <a16:creationId xmlns:a16="http://schemas.microsoft.com/office/drawing/2014/main" id="{7522101A-3FAA-8E25-5789-AAA8EFF17C91}"/>
              </a:ext>
            </a:extLst>
          </p:cNvPr>
          <p:cNvSpPr/>
          <p:nvPr/>
        </p:nvSpPr>
        <p:spPr>
          <a:xfrm>
            <a:off x="2792962" y="482990"/>
            <a:ext cx="6546982" cy="78597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    ABSTRACT</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9D4517-9F9E-090E-0977-B64D0D13EB78}"/>
              </a:ext>
            </a:extLst>
          </p:cNvPr>
          <p:cNvSpPr txBox="1"/>
          <p:nvPr/>
        </p:nvSpPr>
        <p:spPr>
          <a:xfrm>
            <a:off x="2265782" y="1726163"/>
            <a:ext cx="7511143" cy="4154984"/>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major aim of this project is to develop a drowsiness detection system by monitoring the eyes.</a:t>
            </a:r>
          </a:p>
          <a:p>
            <a:pPr marL="342900" indent="-342900"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In such a case when drowsiness is detected, a warning signal is issued to alert the driver. </a:t>
            </a:r>
          </a:p>
          <a:p>
            <a:pPr marL="342900" indent="-342900">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 The system also has additional feature of slowing down the vehicle if driver fails to respond to the alarm and ultimately stops the vehicle</a:t>
            </a:r>
            <a:r>
              <a:rPr lang="en-US" b="0" i="0" dirty="0">
                <a:solidFill>
                  <a:srgbClr val="333333"/>
                </a:solidFill>
                <a:effectLst/>
                <a:latin typeface="HelveticaNeue Regular"/>
              </a:rPr>
              <a:t>. </a:t>
            </a:r>
          </a:p>
          <a:p>
            <a:pPr marL="342900" indent="-3429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We propose an algorithm to locate, track, and analyze both the drivers face and eyes to measure PERCLOS, a scientifically supported measure of drowsiness associated with slow eye closure</a:t>
            </a:r>
            <a:r>
              <a:rPr lang="en-US" b="0" i="0" dirty="0">
                <a:solidFill>
                  <a:srgbClr val="333333"/>
                </a:solidFill>
                <a:effectLst/>
                <a:latin typeface="HelveticaNeue Regular"/>
              </a:rPr>
              <a:t>.</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69921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C9F092-3414-CA24-A0E6-E7499B939E1C}"/>
              </a:ext>
            </a:extLst>
          </p:cNvPr>
          <p:cNvSpPr/>
          <p:nvPr/>
        </p:nvSpPr>
        <p:spPr>
          <a:xfrm>
            <a:off x="740229" y="485192"/>
            <a:ext cx="10711542" cy="5887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17FCBC96-72A4-57BE-59ED-AA9B1388FB3D}"/>
              </a:ext>
            </a:extLst>
          </p:cNvPr>
          <p:cNvSpPr/>
          <p:nvPr/>
        </p:nvSpPr>
        <p:spPr>
          <a:xfrm>
            <a:off x="2976465" y="783771"/>
            <a:ext cx="6382139" cy="85841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C66A0D5D-6014-10CA-A088-A0126681E98A}"/>
              </a:ext>
            </a:extLst>
          </p:cNvPr>
          <p:cNvSpPr txBox="1"/>
          <p:nvPr/>
        </p:nvSpPr>
        <p:spPr>
          <a:xfrm>
            <a:off x="1897225" y="2155370"/>
            <a:ext cx="9150220"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i="0" dirty="0">
                <a:solidFill>
                  <a:srgbClr val="202124"/>
                </a:solidFill>
                <a:effectLst/>
                <a:latin typeface="Times New Roman" panose="02020603050405020304" pitchFamily="18" charset="0"/>
                <a:cs typeface="Times New Roman" panose="02020603050405020304" pitchFamily="18" charset="0"/>
              </a:rPr>
              <a:t>Machine learning (ML) is a branch of artificial intelligence (AI) that enables computers to “self-learn” from training data and improve over time, without being explicitly programmed. Machine learning algorithms are able to detect patterns in data and learn from them, in order to make their own predictions.</a:t>
            </a:r>
          </a:p>
          <a:p>
            <a:pPr marL="342900" indent="-342900" algn="just">
              <a:buFont typeface="Arial" panose="020B0604020202020204" pitchFamily="34" charset="0"/>
              <a:buChar char="•"/>
            </a:pPr>
            <a:r>
              <a:rPr lang="en-US" sz="2400" i="0" dirty="0">
                <a:solidFill>
                  <a:srgbClr val="202122"/>
                </a:solidFill>
                <a:effectLst/>
                <a:latin typeface="Times New Roman" panose="02020603050405020304" pitchFamily="18" charset="0"/>
                <a:cs typeface="Times New Roman" panose="02020603050405020304" pitchFamily="18" charset="0"/>
              </a:rPr>
              <a:t>Driver drowsiness detection </a:t>
            </a:r>
            <a:r>
              <a:rPr lang="en-US" sz="2400" b="0" i="0" dirty="0">
                <a:solidFill>
                  <a:srgbClr val="202122"/>
                </a:solidFill>
                <a:effectLst/>
                <a:latin typeface="Times New Roman" panose="02020603050405020304" pitchFamily="18" charset="0"/>
                <a:cs typeface="Times New Roman" panose="02020603050405020304" pitchFamily="18" charset="0"/>
              </a:rPr>
              <a:t>is a </a:t>
            </a:r>
            <a:r>
              <a:rPr lang="en-US" sz="2400" dirty="0">
                <a:latin typeface="Times New Roman" panose="02020603050405020304" pitchFamily="18" charset="0"/>
                <a:cs typeface="Times New Roman" panose="02020603050405020304" pitchFamily="18" charset="0"/>
              </a:rPr>
              <a:t>car safety</a:t>
            </a:r>
            <a:r>
              <a:rPr lang="en-US" sz="2400" i="0" dirty="0">
                <a:effectLst/>
                <a:latin typeface="Times New Roman" panose="02020603050405020304" pitchFamily="18" charset="0"/>
                <a:cs typeface="Times New Roman" panose="02020603050405020304" pitchFamily="18" charset="0"/>
              </a:rPr>
              <a:t> </a:t>
            </a:r>
            <a:r>
              <a:rPr lang="en-US" sz="2400" b="0" i="0" dirty="0">
                <a:solidFill>
                  <a:srgbClr val="202122"/>
                </a:solidFill>
                <a:effectLst/>
                <a:latin typeface="Times New Roman" panose="02020603050405020304" pitchFamily="18" charset="0"/>
                <a:cs typeface="Times New Roman" panose="02020603050405020304" pitchFamily="18" charset="0"/>
              </a:rPr>
              <a:t>technology which helps prevent accidents caused by the driver getting drowsy. Various studies have suggested that around 20% of all road accidents are fatigue-related, up to 50% on certain roads.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90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46256492-EE87-771A-9AF3-E2638A0FE7DA}"/>
              </a:ext>
            </a:extLst>
          </p:cNvPr>
          <p:cNvGraphicFramePr>
            <a:graphicFrameLocks noGrp="1"/>
          </p:cNvGraphicFramePr>
          <p:nvPr>
            <p:extLst>
              <p:ext uri="{D42A27DB-BD31-4B8C-83A1-F6EECF244321}">
                <p14:modId xmlns:p14="http://schemas.microsoft.com/office/powerpoint/2010/main" val="4215275916"/>
              </p:ext>
            </p:extLst>
          </p:nvPr>
        </p:nvGraphicFramePr>
        <p:xfrm>
          <a:off x="1380930" y="1632857"/>
          <a:ext cx="9745304" cy="4784159"/>
        </p:xfrm>
        <a:graphic>
          <a:graphicData uri="http://schemas.openxmlformats.org/drawingml/2006/table">
            <a:tbl>
              <a:tblPr firstRow="1" bandRow="1">
                <a:tableStyleId>{5940675A-B579-460E-94D1-54222C63F5DA}</a:tableStyleId>
              </a:tblPr>
              <a:tblGrid>
                <a:gridCol w="675406">
                  <a:extLst>
                    <a:ext uri="{9D8B030D-6E8A-4147-A177-3AD203B41FA5}">
                      <a16:colId xmlns:a16="http://schemas.microsoft.com/office/drawing/2014/main" val="36058599"/>
                    </a:ext>
                  </a:extLst>
                </a:gridCol>
                <a:gridCol w="1769376">
                  <a:extLst>
                    <a:ext uri="{9D8B030D-6E8A-4147-A177-3AD203B41FA5}">
                      <a16:colId xmlns:a16="http://schemas.microsoft.com/office/drawing/2014/main" val="1731146259"/>
                    </a:ext>
                  </a:extLst>
                </a:gridCol>
                <a:gridCol w="1246173">
                  <a:extLst>
                    <a:ext uri="{9D8B030D-6E8A-4147-A177-3AD203B41FA5}">
                      <a16:colId xmlns:a16="http://schemas.microsoft.com/office/drawing/2014/main" val="1651889282"/>
                    </a:ext>
                  </a:extLst>
                </a:gridCol>
                <a:gridCol w="1888751">
                  <a:extLst>
                    <a:ext uri="{9D8B030D-6E8A-4147-A177-3AD203B41FA5}">
                      <a16:colId xmlns:a16="http://schemas.microsoft.com/office/drawing/2014/main" val="2937289132"/>
                    </a:ext>
                  </a:extLst>
                </a:gridCol>
                <a:gridCol w="2229089">
                  <a:extLst>
                    <a:ext uri="{9D8B030D-6E8A-4147-A177-3AD203B41FA5}">
                      <a16:colId xmlns:a16="http://schemas.microsoft.com/office/drawing/2014/main" val="1028028539"/>
                    </a:ext>
                  </a:extLst>
                </a:gridCol>
                <a:gridCol w="1936509">
                  <a:extLst>
                    <a:ext uri="{9D8B030D-6E8A-4147-A177-3AD203B41FA5}">
                      <a16:colId xmlns:a16="http://schemas.microsoft.com/office/drawing/2014/main" val="2632469625"/>
                    </a:ext>
                  </a:extLst>
                </a:gridCol>
              </a:tblGrid>
              <a:tr h="382554">
                <a:tc>
                  <a:txBody>
                    <a:bodyPr/>
                    <a:lstStyle/>
                    <a:p>
                      <a:r>
                        <a:rPr lang="en-IN" dirty="0"/>
                        <a:t>S.NO</a:t>
                      </a:r>
                    </a:p>
                  </a:txBody>
                  <a:tcPr/>
                </a:tc>
                <a:tc>
                  <a:txBody>
                    <a:bodyPr/>
                    <a:lstStyle/>
                    <a:p>
                      <a:r>
                        <a:rPr lang="en-IN" dirty="0"/>
                        <a:t>   AUTHOR</a:t>
                      </a:r>
                    </a:p>
                  </a:txBody>
                  <a:tcPr/>
                </a:tc>
                <a:tc>
                  <a:txBody>
                    <a:bodyPr/>
                    <a:lstStyle/>
                    <a:p>
                      <a:r>
                        <a:rPr lang="en-IN" dirty="0"/>
                        <a:t>   JOURNAL</a:t>
                      </a:r>
                    </a:p>
                  </a:txBody>
                  <a:tcPr/>
                </a:tc>
                <a:tc>
                  <a:txBody>
                    <a:bodyPr/>
                    <a:lstStyle/>
                    <a:p>
                      <a:r>
                        <a:rPr lang="en-IN" dirty="0"/>
                        <a:t>  DESCRIPTION</a:t>
                      </a:r>
                    </a:p>
                  </a:txBody>
                  <a:tcPr/>
                </a:tc>
                <a:tc>
                  <a:txBody>
                    <a:bodyPr/>
                    <a:lstStyle/>
                    <a:p>
                      <a:r>
                        <a:rPr lang="en-IN" dirty="0"/>
                        <a:t> ADVANTAGES</a:t>
                      </a:r>
                    </a:p>
                  </a:txBody>
                  <a:tcPr/>
                </a:tc>
                <a:tc>
                  <a:txBody>
                    <a:bodyPr/>
                    <a:lstStyle/>
                    <a:p>
                      <a:r>
                        <a:rPr lang="en-IN" dirty="0"/>
                        <a:t>DISADVANTAGES</a:t>
                      </a:r>
                    </a:p>
                  </a:txBody>
                  <a:tcPr/>
                </a:tc>
                <a:extLst>
                  <a:ext uri="{0D108BD9-81ED-4DB2-BD59-A6C34878D82A}">
                    <a16:rowId xmlns:a16="http://schemas.microsoft.com/office/drawing/2014/main" val="724357754"/>
                  </a:ext>
                </a:extLst>
              </a:tr>
              <a:tr h="505290">
                <a:tc>
                  <a:txBody>
                    <a:bodyPr/>
                    <a:lstStyle/>
                    <a:p>
                      <a:r>
                        <a:rPr lang="en-IN" dirty="0"/>
                        <a:t>1</a:t>
                      </a:r>
                    </a:p>
                  </a:txBody>
                  <a:tcPr/>
                </a:tc>
                <a:tc>
                  <a:txBody>
                    <a:bodyPr/>
                    <a:lstStyle/>
                    <a:p>
                      <a:r>
                        <a:rPr lang="en-IN" dirty="0"/>
                        <a:t>D. </a:t>
                      </a:r>
                      <a:r>
                        <a:rPr lang="en-IN" dirty="0" err="1"/>
                        <a:t>Taherkhani</a:t>
                      </a:r>
                      <a:endParaRPr lang="en-IN" dirty="0"/>
                    </a:p>
                  </a:txBody>
                  <a:tcPr/>
                </a:tc>
                <a:tc>
                  <a:txBody>
                    <a:bodyPr/>
                    <a:lstStyle/>
                    <a:p>
                      <a:r>
                        <a:rPr lang="en-IN" dirty="0"/>
                        <a:t>     IEEE</a:t>
                      </a:r>
                    </a:p>
                  </a:txBody>
                  <a:tcPr/>
                </a:tc>
                <a:tc>
                  <a:txBody>
                    <a:bodyPr/>
                    <a:lstStyle/>
                    <a:p>
                      <a:r>
                        <a:rPr lang="en-US" dirty="0"/>
                        <a:t>An Accurate Morphological Drowsy Detection</a:t>
                      </a:r>
                      <a:endParaRPr lang="en-IN" dirty="0"/>
                    </a:p>
                  </a:txBody>
                  <a:tcPr/>
                </a:tc>
                <a:tc>
                  <a:txBody>
                    <a:bodyPr/>
                    <a:lstStyle/>
                    <a:p>
                      <a:r>
                        <a:rPr lang="en-IN" dirty="0"/>
                        <a:t>Alert the driver while drowsy using sensor</a:t>
                      </a:r>
                    </a:p>
                  </a:txBody>
                  <a:tcPr/>
                </a:tc>
                <a:tc>
                  <a:txBody>
                    <a:bodyPr/>
                    <a:lstStyle/>
                    <a:p>
                      <a:r>
                        <a:rPr lang="en-IN" dirty="0"/>
                        <a:t>    </a:t>
                      </a:r>
                    </a:p>
                    <a:p>
                      <a:r>
                        <a:rPr lang="en-IN" dirty="0"/>
                        <a:t>    Low accuracy</a:t>
                      </a:r>
                    </a:p>
                  </a:txBody>
                  <a:tcPr/>
                </a:tc>
                <a:extLst>
                  <a:ext uri="{0D108BD9-81ED-4DB2-BD59-A6C34878D82A}">
                    <a16:rowId xmlns:a16="http://schemas.microsoft.com/office/drawing/2014/main" val="2286479059"/>
                  </a:ext>
                </a:extLst>
              </a:tr>
              <a:tr h="333607">
                <a:tc>
                  <a:txBody>
                    <a:bodyPr/>
                    <a:lstStyle/>
                    <a:p>
                      <a:r>
                        <a:rPr lang="en-IN" dirty="0"/>
                        <a:t>2</a:t>
                      </a:r>
                    </a:p>
                  </a:txBody>
                  <a:tcPr/>
                </a:tc>
                <a:tc>
                  <a:txBody>
                    <a:bodyPr/>
                    <a:lstStyle/>
                    <a:p>
                      <a:r>
                        <a:rPr lang="en-IN" dirty="0"/>
                        <a:t>D. Liu, P. Sun, Y. Xiao</a:t>
                      </a:r>
                    </a:p>
                  </a:txBody>
                  <a:tcPr/>
                </a:tc>
                <a:tc>
                  <a:txBody>
                    <a:bodyPr/>
                    <a:lstStyle/>
                    <a:p>
                      <a:r>
                        <a:rPr lang="en-IN" dirty="0"/>
                        <a:t>     ETCS</a:t>
                      </a:r>
                    </a:p>
                  </a:txBody>
                  <a:tcPr/>
                </a:tc>
                <a:tc>
                  <a:txBody>
                    <a:bodyPr/>
                    <a:lstStyle/>
                    <a:p>
                      <a:r>
                        <a:rPr lang="en-US" dirty="0"/>
                        <a:t>Drowsiness Detection Based on Eyelid Movement</a:t>
                      </a:r>
                      <a:endParaRPr lang="en-IN" dirty="0"/>
                    </a:p>
                  </a:txBody>
                  <a:tcPr/>
                </a:tc>
                <a:tc>
                  <a:txBody>
                    <a:bodyPr/>
                    <a:lstStyle/>
                    <a:p>
                      <a:r>
                        <a:rPr lang="en-IN" dirty="0"/>
                        <a:t>When the developed model applies with the real time camera, the drowsiness can be detected considerably</a:t>
                      </a:r>
                    </a:p>
                  </a:txBody>
                  <a:tcPr/>
                </a:tc>
                <a:tc>
                  <a:txBody>
                    <a:bodyPr/>
                    <a:lstStyle/>
                    <a:p>
                      <a:r>
                        <a:rPr lang="en-IN" dirty="0"/>
                        <a:t>As  a  result, </a:t>
                      </a:r>
                    </a:p>
                    <a:p>
                      <a:r>
                        <a:rPr lang="en-IN" dirty="0"/>
                        <a:t>they found 88% accuracy without </a:t>
                      </a:r>
                    </a:p>
                    <a:p>
                      <a:r>
                        <a:rPr lang="en-IN" dirty="0"/>
                        <a:t>glass, and a glass</a:t>
                      </a:r>
                    </a:p>
                    <a:p>
                      <a:r>
                        <a:rPr lang="en-IN" dirty="0"/>
                        <a:t>System detects 85% accuracy.</a:t>
                      </a:r>
                    </a:p>
                  </a:txBody>
                  <a:tcPr/>
                </a:tc>
                <a:extLst>
                  <a:ext uri="{0D108BD9-81ED-4DB2-BD59-A6C34878D82A}">
                    <a16:rowId xmlns:a16="http://schemas.microsoft.com/office/drawing/2014/main" val="1569389361"/>
                  </a:ext>
                </a:extLst>
              </a:tr>
              <a:tr h="1749845">
                <a:tc>
                  <a:txBody>
                    <a:bodyPr/>
                    <a:lstStyle/>
                    <a:p>
                      <a:r>
                        <a:rPr lang="en-IN" dirty="0"/>
                        <a:t>3</a:t>
                      </a:r>
                    </a:p>
                  </a:txBody>
                  <a:tcPr/>
                </a:tc>
                <a:tc>
                  <a:txBody>
                    <a:bodyPr/>
                    <a:lstStyle/>
                    <a:p>
                      <a:r>
                        <a:rPr lang="en-IN" dirty="0" err="1"/>
                        <a:t>Dr.K.S.Tiwari</a:t>
                      </a:r>
                      <a:r>
                        <a:rPr lang="en-IN" dirty="0"/>
                        <a:t> et al</a:t>
                      </a:r>
                    </a:p>
                  </a:txBody>
                  <a:tcPr/>
                </a:tc>
                <a:tc>
                  <a:txBody>
                    <a:bodyPr/>
                    <a:lstStyle/>
                    <a:p>
                      <a:r>
                        <a:rPr lang="en-IN" dirty="0"/>
                        <a:t>    IJERT</a:t>
                      </a:r>
                    </a:p>
                  </a:txBody>
                  <a:tcPr/>
                </a:tc>
                <a:tc>
                  <a:txBody>
                    <a:bodyPr/>
                    <a:lstStyle/>
                    <a:p>
                      <a:r>
                        <a:rPr lang="en-IN" dirty="0"/>
                        <a:t>A study to identify drowsiness detection with IOT technology</a:t>
                      </a:r>
                    </a:p>
                  </a:txBody>
                  <a:tcPr/>
                </a:tc>
                <a:tc>
                  <a:txBody>
                    <a:bodyPr/>
                    <a:lstStyle/>
                    <a:p>
                      <a:r>
                        <a:rPr lang="en-IN" dirty="0"/>
                        <a:t>A buzzer and camera placed with a microcontroller continuously monitor the drowsiness</a:t>
                      </a:r>
                    </a:p>
                  </a:txBody>
                  <a:tcPr/>
                </a:tc>
                <a:tc>
                  <a:txBody>
                    <a:bodyPr/>
                    <a:lstStyle/>
                    <a:p>
                      <a:r>
                        <a:rPr lang="en-IN" dirty="0"/>
                        <a:t>It is not detect with glass.</a:t>
                      </a:r>
                    </a:p>
                  </a:txBody>
                  <a:tcPr/>
                </a:tc>
                <a:extLst>
                  <a:ext uri="{0D108BD9-81ED-4DB2-BD59-A6C34878D82A}">
                    <a16:rowId xmlns:a16="http://schemas.microsoft.com/office/drawing/2014/main" val="789065666"/>
                  </a:ext>
                </a:extLst>
              </a:tr>
            </a:tbl>
          </a:graphicData>
        </a:graphic>
      </p:graphicFrame>
      <p:sp>
        <p:nvSpPr>
          <p:cNvPr id="8" name="Rectangle: Rounded Corners 7">
            <a:extLst>
              <a:ext uri="{FF2B5EF4-FFF2-40B4-BE49-F238E27FC236}">
                <a16:creationId xmlns:a16="http://schemas.microsoft.com/office/drawing/2014/main" id="{B1C2BA4D-D61D-F4EF-0A14-5E44D5BF24F7}"/>
              </a:ext>
            </a:extLst>
          </p:cNvPr>
          <p:cNvSpPr/>
          <p:nvPr/>
        </p:nvSpPr>
        <p:spPr>
          <a:xfrm>
            <a:off x="3321698" y="522514"/>
            <a:ext cx="6195527" cy="802433"/>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LITERATURE  REVIEW</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656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5311D7-A11B-E9BE-7825-4170FC780B66}"/>
              </a:ext>
            </a:extLst>
          </p:cNvPr>
          <p:cNvSpPr/>
          <p:nvPr/>
        </p:nvSpPr>
        <p:spPr>
          <a:xfrm>
            <a:off x="671805" y="279919"/>
            <a:ext cx="10823510" cy="60462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F7F6121C-94E3-0701-4C92-F0DFCCD0E739}"/>
              </a:ext>
            </a:extLst>
          </p:cNvPr>
          <p:cNvSpPr/>
          <p:nvPr/>
        </p:nvSpPr>
        <p:spPr>
          <a:xfrm>
            <a:off x="3275046" y="770890"/>
            <a:ext cx="5952930" cy="79310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ISSUES IN EXISTING SYSTEM</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6392A7D-EACC-6929-127D-11863BB3AAB5}"/>
              </a:ext>
            </a:extLst>
          </p:cNvPr>
          <p:cNvSpPr txBox="1"/>
          <p:nvPr/>
        </p:nvSpPr>
        <p:spPr>
          <a:xfrm>
            <a:off x="2444618" y="2219025"/>
            <a:ext cx="8126965"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Night driving conditions or glasses, etc is not supported.</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Real-time face recognition is not supported.</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dark condition, system is not worked properly.</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767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EE539A-7D60-8168-B412-49152AABC63E}"/>
              </a:ext>
            </a:extLst>
          </p:cNvPr>
          <p:cNvSpPr/>
          <p:nvPr/>
        </p:nvSpPr>
        <p:spPr>
          <a:xfrm>
            <a:off x="699796" y="233265"/>
            <a:ext cx="11094098" cy="62839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Rounded Corners 1">
            <a:extLst>
              <a:ext uri="{FF2B5EF4-FFF2-40B4-BE49-F238E27FC236}">
                <a16:creationId xmlns:a16="http://schemas.microsoft.com/office/drawing/2014/main" id="{798ADE38-D337-10A6-C8CF-99337EBC47EB}"/>
              </a:ext>
            </a:extLst>
          </p:cNvPr>
          <p:cNvSpPr/>
          <p:nvPr/>
        </p:nvSpPr>
        <p:spPr>
          <a:xfrm>
            <a:off x="3170853" y="606489"/>
            <a:ext cx="5991809" cy="802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PROBLEM STATEMENT</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4F1681F-FCB7-3367-E33F-1E18928EA3FF}"/>
              </a:ext>
            </a:extLst>
          </p:cNvPr>
          <p:cNvSpPr txBox="1"/>
          <p:nvPr/>
        </p:nvSpPr>
        <p:spPr>
          <a:xfrm>
            <a:off x="2125825" y="1586205"/>
            <a:ext cx="8781662"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Many of the accidents will occur due to drowsiness of the driver.</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Hence drowsiness can be detected by monitoring the driver           through continuous video stream with a camera.</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general objective is to create a model that will indicate whether a person is feeling drowsy or not.</a:t>
            </a:r>
          </a:p>
        </p:txBody>
      </p:sp>
    </p:spTree>
    <p:extLst>
      <p:ext uri="{BB962C8B-B14F-4D97-AF65-F5344CB8AC3E}">
        <p14:creationId xmlns:p14="http://schemas.microsoft.com/office/powerpoint/2010/main" val="2771999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D995C45-B145-36CF-323A-04EA31BE7169}"/>
              </a:ext>
            </a:extLst>
          </p:cNvPr>
          <p:cNvSpPr/>
          <p:nvPr/>
        </p:nvSpPr>
        <p:spPr>
          <a:xfrm>
            <a:off x="3060441" y="578499"/>
            <a:ext cx="6251510" cy="877078"/>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PROPOSED SYSTEM</a:t>
            </a: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AE55FDF-FC02-282F-128D-A1AA10F5A4FB}"/>
              </a:ext>
            </a:extLst>
          </p:cNvPr>
          <p:cNvSpPr txBox="1"/>
          <p:nvPr/>
        </p:nvSpPr>
        <p:spPr>
          <a:xfrm>
            <a:off x="651588" y="1770357"/>
            <a:ext cx="10888824" cy="5170646"/>
          </a:xfrm>
          <a:prstGeom prst="rect">
            <a:avLst/>
          </a:prstGeom>
          <a:noFill/>
        </p:spPr>
        <p:txBody>
          <a:bodyPr wrap="square" rtlCol="0">
            <a:spAutoFit/>
          </a:bodyPr>
          <a:lstStyle/>
          <a:p>
            <a:pPr marL="1066800" marR="948055" lvl="1" indent="1143000" algn="just"/>
            <a:r>
              <a:rPr lang="en-US" sz="2400" spc="5" dirty="0">
                <a:latin typeface="Times New Roman" panose="02020603050405020304" pitchFamily="18" charset="0"/>
                <a:ea typeface="Times New Roman" panose="02020603050405020304" pitchFamily="18" charset="0"/>
              </a:rPr>
              <a:t>Drowsiness detection system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architecture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detecting</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drowsiness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3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driver.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First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captures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images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through the webcam and after</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capturing it detects the face through haar cascade algorithm. It uses haar features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can</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face.</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If</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founds</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face</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it</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proceed</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for</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next phase </a:t>
            </a:r>
            <a:r>
              <a:rPr lang="en-US" sz="2400" dirty="0" err="1">
                <a:effectLst/>
                <a:latin typeface="Times New Roman" panose="02020603050405020304" pitchFamily="18" charset="0"/>
                <a:ea typeface="Times New Roman" panose="02020603050405020304" pitchFamily="18" charset="0"/>
              </a:rPr>
              <a:t>i.e</a:t>
            </a:r>
            <a:r>
              <a:rPr lang="en-US" sz="2400" dirty="0">
                <a:effectLst/>
                <a:latin typeface="Times New Roman" panose="02020603050405020304" pitchFamily="18" charset="0"/>
                <a:ea typeface="Times New Roman" panose="02020603050405020304" pitchFamily="18" charset="0"/>
              </a:rPr>
              <a:t> eye detection. The eye is also detected using haar cascade features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it is used for blink frequency. The state of eye will be detected using PERCLOS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algorithm. Through this algorithm we can find the percentage of time the eye lids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remains closed. If it found eyes in closed state then it detects driver in drowsy state</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alerts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him</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by</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alarm.</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drivers</a:t>
            </a:r>
            <a:r>
              <a:rPr lang="en-US" sz="2400" spc="1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face</a:t>
            </a:r>
            <a:r>
              <a:rPr lang="en-US" sz="2400" spc="1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1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analyzed</a:t>
            </a:r>
            <a:r>
              <a:rPr lang="en-US" sz="2400" spc="1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continuously</a:t>
            </a:r>
            <a:r>
              <a:rPr lang="en-US" sz="2400" spc="1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1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detect</a:t>
            </a:r>
            <a:r>
              <a:rPr lang="en-US" sz="2400" spc="1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any</a:t>
            </a:r>
            <a:r>
              <a:rPr lang="en-US" sz="2400" spc="-2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distraction.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If</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found then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alarm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activated by the system.</a:t>
            </a:r>
            <a:endParaRPr lang="en-IN" sz="2400" dirty="0">
              <a:effectLst/>
              <a:latin typeface="Times New Roman" panose="02020603050405020304" pitchFamily="18" charset="0"/>
              <a:ea typeface="Times New Roman" panose="02020603050405020304" pitchFamily="18" charset="0"/>
            </a:endParaRPr>
          </a:p>
          <a:p>
            <a:pPr marL="800100" lvl="1"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528934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1040</TotalTime>
  <Words>1355</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HelveticaNeue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Sneka Renganathan</dc:creator>
  <cp:lastModifiedBy>Sneka Renganathan</cp:lastModifiedBy>
  <cp:revision>7</cp:revision>
  <dcterms:created xsi:type="dcterms:W3CDTF">2023-03-22T15:36:32Z</dcterms:created>
  <dcterms:modified xsi:type="dcterms:W3CDTF">2023-08-02T05:01:12Z</dcterms:modified>
</cp:coreProperties>
</file>