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2" d="100"/>
          <a:sy n="72" d="100"/>
        </p:scale>
        <p:origin x="1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F6AE48-0B48-42E0-A92F-B5072D569C20}" type="doc">
      <dgm:prSet loTypeId="urn:microsoft.com/office/officeart/2005/8/layout/process1" loCatId="process" qsTypeId="urn:microsoft.com/office/officeart/2005/8/quickstyle/simple1" qsCatId="simple" csTypeId="urn:microsoft.com/office/officeart/2005/8/colors/accent1_2" csCatId="accent1" phldr="1"/>
      <dgm:spPr/>
    </dgm:pt>
    <dgm:pt modelId="{5326514D-81C0-4C25-9C9B-F7511056F236}">
      <dgm:prSet phldrT="[Text]"/>
      <dgm:spPr/>
      <dgm:t>
        <a:bodyPr/>
        <a:lstStyle/>
        <a:p>
          <a:r>
            <a:rPr lang="en-IN" dirty="0"/>
            <a:t>MYSQL</a:t>
          </a:r>
        </a:p>
      </dgm:t>
    </dgm:pt>
    <dgm:pt modelId="{FB047925-644E-4CB7-B727-D98B35807E09}" type="parTrans" cxnId="{655F2CA4-2AA9-4CA3-B4B6-CF10E786C724}">
      <dgm:prSet/>
      <dgm:spPr/>
      <dgm:t>
        <a:bodyPr/>
        <a:lstStyle/>
        <a:p>
          <a:endParaRPr lang="en-IN"/>
        </a:p>
      </dgm:t>
    </dgm:pt>
    <dgm:pt modelId="{7E5DCDE1-42DF-47F7-BE0C-63630437A932}" type="sibTrans" cxnId="{655F2CA4-2AA9-4CA3-B4B6-CF10E786C724}">
      <dgm:prSet/>
      <dgm:spPr/>
      <dgm:t>
        <a:bodyPr/>
        <a:lstStyle/>
        <a:p>
          <a:endParaRPr lang="en-IN"/>
        </a:p>
      </dgm:t>
    </dgm:pt>
    <dgm:pt modelId="{36A7EB1B-161C-4EDD-9090-345B64D57D24}">
      <dgm:prSet phldrT="[Text]"/>
      <dgm:spPr/>
      <dgm:t>
        <a:bodyPr/>
        <a:lstStyle/>
        <a:p>
          <a:r>
            <a:rPr lang="en-IN" dirty="0"/>
            <a:t>POWER</a:t>
          </a:r>
        </a:p>
        <a:p>
          <a:r>
            <a:rPr lang="en-IN" dirty="0"/>
            <a:t>BI</a:t>
          </a:r>
        </a:p>
      </dgm:t>
    </dgm:pt>
    <dgm:pt modelId="{12BA2810-A016-4D34-8680-FA245A6CF29A}" type="parTrans" cxnId="{3521156E-93F8-488D-B323-3191B11DEFE9}">
      <dgm:prSet/>
      <dgm:spPr/>
      <dgm:t>
        <a:bodyPr/>
        <a:lstStyle/>
        <a:p>
          <a:endParaRPr lang="en-IN"/>
        </a:p>
      </dgm:t>
    </dgm:pt>
    <dgm:pt modelId="{B48FBF3F-9EA6-44B8-8B18-BAC866BC57D6}" type="sibTrans" cxnId="{3521156E-93F8-488D-B323-3191B11DEFE9}">
      <dgm:prSet/>
      <dgm:spPr/>
      <dgm:t>
        <a:bodyPr/>
        <a:lstStyle/>
        <a:p>
          <a:endParaRPr lang="en-IN"/>
        </a:p>
      </dgm:t>
    </dgm:pt>
    <dgm:pt modelId="{279643B6-D562-4548-B020-C83E2C23D8EF}">
      <dgm:prSet phldrT="[Text]"/>
      <dgm:spPr/>
      <dgm:t>
        <a:bodyPr/>
        <a:lstStyle/>
        <a:p>
          <a:r>
            <a:rPr lang="en-IN" dirty="0"/>
            <a:t>GITHUB</a:t>
          </a:r>
        </a:p>
      </dgm:t>
    </dgm:pt>
    <dgm:pt modelId="{C0B8B83B-B05D-4D0A-90B0-1E33969BE9A4}" type="parTrans" cxnId="{70EECDF1-CCA7-4E10-A4B1-A7FEF6781ECE}">
      <dgm:prSet/>
      <dgm:spPr/>
      <dgm:t>
        <a:bodyPr/>
        <a:lstStyle/>
        <a:p>
          <a:endParaRPr lang="en-IN"/>
        </a:p>
      </dgm:t>
    </dgm:pt>
    <dgm:pt modelId="{D34CF1E1-B5B5-46BD-A4F8-663ABFAE4464}" type="sibTrans" cxnId="{70EECDF1-CCA7-4E10-A4B1-A7FEF6781ECE}">
      <dgm:prSet/>
      <dgm:spPr/>
      <dgm:t>
        <a:bodyPr/>
        <a:lstStyle/>
        <a:p>
          <a:endParaRPr lang="en-IN"/>
        </a:p>
      </dgm:t>
    </dgm:pt>
    <dgm:pt modelId="{6845E017-F9AC-4C60-B01C-789CA03FAA2F}" type="pres">
      <dgm:prSet presAssocID="{92F6AE48-0B48-42E0-A92F-B5072D569C20}" presName="Name0" presStyleCnt="0">
        <dgm:presLayoutVars>
          <dgm:dir/>
          <dgm:resizeHandles val="exact"/>
        </dgm:presLayoutVars>
      </dgm:prSet>
      <dgm:spPr/>
    </dgm:pt>
    <dgm:pt modelId="{018ED738-DB7E-4CE1-928B-DC138E844C96}" type="pres">
      <dgm:prSet presAssocID="{5326514D-81C0-4C25-9C9B-F7511056F236}" presName="node" presStyleLbl="node1" presStyleIdx="0" presStyleCnt="3">
        <dgm:presLayoutVars>
          <dgm:bulletEnabled val="1"/>
        </dgm:presLayoutVars>
      </dgm:prSet>
      <dgm:spPr/>
    </dgm:pt>
    <dgm:pt modelId="{24CBFA46-8CB9-4466-8192-1B64F66EC997}" type="pres">
      <dgm:prSet presAssocID="{7E5DCDE1-42DF-47F7-BE0C-63630437A932}" presName="sibTrans" presStyleLbl="sibTrans2D1" presStyleIdx="0" presStyleCnt="2"/>
      <dgm:spPr/>
    </dgm:pt>
    <dgm:pt modelId="{820EEF01-0AFF-4003-9F79-EC396583478E}" type="pres">
      <dgm:prSet presAssocID="{7E5DCDE1-42DF-47F7-BE0C-63630437A932}" presName="connectorText" presStyleLbl="sibTrans2D1" presStyleIdx="0" presStyleCnt="2"/>
      <dgm:spPr/>
    </dgm:pt>
    <dgm:pt modelId="{AA63E4F6-4B34-499B-B175-BB4CE9152ACE}" type="pres">
      <dgm:prSet presAssocID="{36A7EB1B-161C-4EDD-9090-345B64D57D24}" presName="node" presStyleLbl="node1" presStyleIdx="1" presStyleCnt="3">
        <dgm:presLayoutVars>
          <dgm:bulletEnabled val="1"/>
        </dgm:presLayoutVars>
      </dgm:prSet>
      <dgm:spPr/>
    </dgm:pt>
    <dgm:pt modelId="{78A5D2B5-83C7-4111-8D67-B32DC63DD511}" type="pres">
      <dgm:prSet presAssocID="{B48FBF3F-9EA6-44B8-8B18-BAC866BC57D6}" presName="sibTrans" presStyleLbl="sibTrans2D1" presStyleIdx="1" presStyleCnt="2"/>
      <dgm:spPr/>
    </dgm:pt>
    <dgm:pt modelId="{4FA4859C-176D-407B-95BC-DC56C6AF9153}" type="pres">
      <dgm:prSet presAssocID="{B48FBF3F-9EA6-44B8-8B18-BAC866BC57D6}" presName="connectorText" presStyleLbl="sibTrans2D1" presStyleIdx="1" presStyleCnt="2"/>
      <dgm:spPr/>
    </dgm:pt>
    <dgm:pt modelId="{1A4A9348-C686-47D2-938F-E0BBCA94E492}" type="pres">
      <dgm:prSet presAssocID="{279643B6-D562-4548-B020-C83E2C23D8EF}" presName="node" presStyleLbl="node1" presStyleIdx="2" presStyleCnt="3">
        <dgm:presLayoutVars>
          <dgm:bulletEnabled val="1"/>
        </dgm:presLayoutVars>
      </dgm:prSet>
      <dgm:spPr/>
    </dgm:pt>
  </dgm:ptLst>
  <dgm:cxnLst>
    <dgm:cxn modelId="{3521156E-93F8-488D-B323-3191B11DEFE9}" srcId="{92F6AE48-0B48-42E0-A92F-B5072D569C20}" destId="{36A7EB1B-161C-4EDD-9090-345B64D57D24}" srcOrd="1" destOrd="0" parTransId="{12BA2810-A016-4D34-8680-FA245A6CF29A}" sibTransId="{B48FBF3F-9EA6-44B8-8B18-BAC866BC57D6}"/>
    <dgm:cxn modelId="{FEBF0C54-9F9F-4188-BDA1-39F0CEE35195}" type="presOf" srcId="{5326514D-81C0-4C25-9C9B-F7511056F236}" destId="{018ED738-DB7E-4CE1-928B-DC138E844C96}" srcOrd="0" destOrd="0" presId="urn:microsoft.com/office/officeart/2005/8/layout/process1"/>
    <dgm:cxn modelId="{99EC4F8D-A505-4FD5-A500-83FA30846E0B}" type="presOf" srcId="{279643B6-D562-4548-B020-C83E2C23D8EF}" destId="{1A4A9348-C686-47D2-938F-E0BBCA94E492}" srcOrd="0" destOrd="0" presId="urn:microsoft.com/office/officeart/2005/8/layout/process1"/>
    <dgm:cxn modelId="{824E4192-1B1A-4E50-B38D-AB55DFDA1CC7}" type="presOf" srcId="{B48FBF3F-9EA6-44B8-8B18-BAC866BC57D6}" destId="{4FA4859C-176D-407B-95BC-DC56C6AF9153}" srcOrd="1" destOrd="0" presId="urn:microsoft.com/office/officeart/2005/8/layout/process1"/>
    <dgm:cxn modelId="{7B981293-90CB-43D8-9C83-2112E883A9A3}" type="presOf" srcId="{B48FBF3F-9EA6-44B8-8B18-BAC866BC57D6}" destId="{78A5D2B5-83C7-4111-8D67-B32DC63DD511}" srcOrd="0" destOrd="0" presId="urn:microsoft.com/office/officeart/2005/8/layout/process1"/>
    <dgm:cxn modelId="{655F2CA4-2AA9-4CA3-B4B6-CF10E786C724}" srcId="{92F6AE48-0B48-42E0-A92F-B5072D569C20}" destId="{5326514D-81C0-4C25-9C9B-F7511056F236}" srcOrd="0" destOrd="0" parTransId="{FB047925-644E-4CB7-B727-D98B35807E09}" sibTransId="{7E5DCDE1-42DF-47F7-BE0C-63630437A932}"/>
    <dgm:cxn modelId="{19FA99B7-AE38-4578-BB1A-B35645DC234E}" type="presOf" srcId="{7E5DCDE1-42DF-47F7-BE0C-63630437A932}" destId="{820EEF01-0AFF-4003-9F79-EC396583478E}" srcOrd="1" destOrd="0" presId="urn:microsoft.com/office/officeart/2005/8/layout/process1"/>
    <dgm:cxn modelId="{92D5EBC9-62D6-46FA-87AC-38AC649E7527}" type="presOf" srcId="{92F6AE48-0B48-42E0-A92F-B5072D569C20}" destId="{6845E017-F9AC-4C60-B01C-789CA03FAA2F}" srcOrd="0" destOrd="0" presId="urn:microsoft.com/office/officeart/2005/8/layout/process1"/>
    <dgm:cxn modelId="{398C5ADC-8D11-40A3-BC3D-9FA8C6185206}" type="presOf" srcId="{7E5DCDE1-42DF-47F7-BE0C-63630437A932}" destId="{24CBFA46-8CB9-4466-8192-1B64F66EC997}" srcOrd="0" destOrd="0" presId="urn:microsoft.com/office/officeart/2005/8/layout/process1"/>
    <dgm:cxn modelId="{70EECDF1-CCA7-4E10-A4B1-A7FEF6781ECE}" srcId="{92F6AE48-0B48-42E0-A92F-B5072D569C20}" destId="{279643B6-D562-4548-B020-C83E2C23D8EF}" srcOrd="2" destOrd="0" parTransId="{C0B8B83B-B05D-4D0A-90B0-1E33969BE9A4}" sibTransId="{D34CF1E1-B5B5-46BD-A4F8-663ABFAE4464}"/>
    <dgm:cxn modelId="{A52A7DF5-55AB-4B47-93EB-E2323CC0AD72}" type="presOf" srcId="{36A7EB1B-161C-4EDD-9090-345B64D57D24}" destId="{AA63E4F6-4B34-499B-B175-BB4CE9152ACE}" srcOrd="0" destOrd="0" presId="urn:microsoft.com/office/officeart/2005/8/layout/process1"/>
    <dgm:cxn modelId="{F9A982E9-DF32-4DF8-A609-B769DCEB90E3}" type="presParOf" srcId="{6845E017-F9AC-4C60-B01C-789CA03FAA2F}" destId="{018ED738-DB7E-4CE1-928B-DC138E844C96}" srcOrd="0" destOrd="0" presId="urn:microsoft.com/office/officeart/2005/8/layout/process1"/>
    <dgm:cxn modelId="{26A083FD-7F5A-46BF-8511-EA24E2ABDFAD}" type="presParOf" srcId="{6845E017-F9AC-4C60-B01C-789CA03FAA2F}" destId="{24CBFA46-8CB9-4466-8192-1B64F66EC997}" srcOrd="1" destOrd="0" presId="urn:microsoft.com/office/officeart/2005/8/layout/process1"/>
    <dgm:cxn modelId="{26335912-C49F-4946-8751-1982C828A58C}" type="presParOf" srcId="{24CBFA46-8CB9-4466-8192-1B64F66EC997}" destId="{820EEF01-0AFF-4003-9F79-EC396583478E}" srcOrd="0" destOrd="0" presId="urn:microsoft.com/office/officeart/2005/8/layout/process1"/>
    <dgm:cxn modelId="{8B385D9C-077F-4E50-8236-AEA71EF101A7}" type="presParOf" srcId="{6845E017-F9AC-4C60-B01C-789CA03FAA2F}" destId="{AA63E4F6-4B34-499B-B175-BB4CE9152ACE}" srcOrd="2" destOrd="0" presId="urn:microsoft.com/office/officeart/2005/8/layout/process1"/>
    <dgm:cxn modelId="{BCD8E7D0-37FB-4071-BA25-AB348C73425D}" type="presParOf" srcId="{6845E017-F9AC-4C60-B01C-789CA03FAA2F}" destId="{78A5D2B5-83C7-4111-8D67-B32DC63DD511}" srcOrd="3" destOrd="0" presId="urn:microsoft.com/office/officeart/2005/8/layout/process1"/>
    <dgm:cxn modelId="{E033D2E7-ED52-4F5B-84E5-880349278758}" type="presParOf" srcId="{78A5D2B5-83C7-4111-8D67-B32DC63DD511}" destId="{4FA4859C-176D-407B-95BC-DC56C6AF9153}" srcOrd="0" destOrd="0" presId="urn:microsoft.com/office/officeart/2005/8/layout/process1"/>
    <dgm:cxn modelId="{C29FDDDE-4D00-4B60-9016-9F4107EFA057}" type="presParOf" srcId="{6845E017-F9AC-4C60-B01C-789CA03FAA2F}" destId="{1A4A9348-C686-47D2-938F-E0BBCA94E49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ED738-DB7E-4CE1-928B-DC138E844C96}">
      <dsp:nvSpPr>
        <dsp:cNvPr id="0" name=""/>
        <dsp:cNvSpPr/>
      </dsp:nvSpPr>
      <dsp:spPr>
        <a:xfrm>
          <a:off x="8840"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MYSQL</a:t>
          </a:r>
        </a:p>
      </dsp:txBody>
      <dsp:txXfrm>
        <a:off x="55274" y="1134139"/>
        <a:ext cx="2549426" cy="1492508"/>
      </dsp:txXfrm>
    </dsp:sp>
    <dsp:sp modelId="{24CBFA46-8CB9-4466-8192-1B64F66EC997}">
      <dsp:nvSpPr>
        <dsp:cNvPr id="0" name=""/>
        <dsp:cNvSpPr/>
      </dsp:nvSpPr>
      <dsp:spPr>
        <a:xfrm>
          <a:off x="2915364" y="1552749"/>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2915364" y="1683807"/>
        <a:ext cx="392116" cy="393173"/>
      </dsp:txXfrm>
    </dsp:sp>
    <dsp:sp modelId="{AA63E4F6-4B34-499B-B175-BB4CE9152ACE}">
      <dsp:nvSpPr>
        <dsp:cNvPr id="0" name=""/>
        <dsp:cNvSpPr/>
      </dsp:nvSpPr>
      <dsp:spPr>
        <a:xfrm>
          <a:off x="3708052"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POWER</a:t>
          </a:r>
        </a:p>
        <a:p>
          <a:pPr marL="0" lvl="0" indent="0" algn="ctr" defTabSz="1689100">
            <a:lnSpc>
              <a:spcPct val="90000"/>
            </a:lnSpc>
            <a:spcBef>
              <a:spcPct val="0"/>
            </a:spcBef>
            <a:spcAft>
              <a:spcPct val="35000"/>
            </a:spcAft>
            <a:buNone/>
          </a:pPr>
          <a:r>
            <a:rPr lang="en-IN" sz="3800" kern="1200" dirty="0"/>
            <a:t>BI</a:t>
          </a:r>
        </a:p>
      </dsp:txBody>
      <dsp:txXfrm>
        <a:off x="3754486" y="1134139"/>
        <a:ext cx="2549426" cy="1492508"/>
      </dsp:txXfrm>
    </dsp:sp>
    <dsp:sp modelId="{78A5D2B5-83C7-4111-8D67-B32DC63DD511}">
      <dsp:nvSpPr>
        <dsp:cNvPr id="0" name=""/>
        <dsp:cNvSpPr/>
      </dsp:nvSpPr>
      <dsp:spPr>
        <a:xfrm>
          <a:off x="6614576" y="1552749"/>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6614576" y="1683807"/>
        <a:ext cx="392116" cy="393173"/>
      </dsp:txXfrm>
    </dsp:sp>
    <dsp:sp modelId="{1A4A9348-C686-47D2-938F-E0BBCA94E492}">
      <dsp:nvSpPr>
        <dsp:cNvPr id="0" name=""/>
        <dsp:cNvSpPr/>
      </dsp:nvSpPr>
      <dsp:spPr>
        <a:xfrm>
          <a:off x="7407265"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GITHUB</a:t>
          </a:r>
        </a:p>
      </dsp:txBody>
      <dsp:txXfrm>
        <a:off x="7453699" y="1134139"/>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314632" y="639097"/>
            <a:ext cx="6784257" cy="3686015"/>
          </a:xfrm>
        </p:spPr>
        <p:txBody>
          <a:bodyPr>
            <a:normAutofit/>
          </a:bodyPr>
          <a:lstStyle/>
          <a:p>
            <a:r>
              <a:rPr lang="en-US" sz="6600" dirty="0"/>
              <a:t>HR_ANALYTICS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270090" y="4672739"/>
            <a:ext cx="1632156" cy="440033"/>
          </a:xfrm>
        </p:spPr>
        <p:txBody>
          <a:bodyPr>
            <a:normAutofit fontScale="92500"/>
          </a:bodyPr>
          <a:lstStyle/>
          <a:p>
            <a:r>
              <a:rPr lang="en-US" dirty="0">
                <a:solidFill>
                  <a:schemeClr val="tx1">
                    <a:lumMod val="85000"/>
                    <a:lumOff val="15000"/>
                  </a:schemeClr>
                </a:solidFill>
              </a:rPr>
              <a:t>SNEKHA j</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270D-F08F-E818-06C7-8ABF63785156}"/>
              </a:ext>
            </a:extLst>
          </p:cNvPr>
          <p:cNvSpPr>
            <a:spLocks noGrp="1"/>
          </p:cNvSpPr>
          <p:nvPr>
            <p:ph type="title"/>
          </p:nvPr>
        </p:nvSpPr>
        <p:spPr/>
        <p:txBody>
          <a:bodyPr>
            <a:normAutofit/>
          </a:bodyPr>
          <a:lstStyle/>
          <a:p>
            <a:r>
              <a:rPr lang="en-IN" sz="3200" dirty="0"/>
              <a:t>CONCLUSION</a:t>
            </a:r>
          </a:p>
        </p:txBody>
      </p:sp>
      <p:sp>
        <p:nvSpPr>
          <p:cNvPr id="3" name="Content Placeholder 2">
            <a:extLst>
              <a:ext uri="{FF2B5EF4-FFF2-40B4-BE49-F238E27FC236}">
                <a16:creationId xmlns:a16="http://schemas.microsoft.com/office/drawing/2014/main" id="{C149A9D5-A39C-A66B-B690-79A83C577E44}"/>
              </a:ext>
            </a:extLst>
          </p:cNvPr>
          <p:cNvSpPr>
            <a:spLocks noGrp="1"/>
          </p:cNvSpPr>
          <p:nvPr>
            <p:ph idx="1"/>
          </p:nvPr>
        </p:nvSpPr>
        <p:spPr/>
        <p:txBody>
          <a:bodyPr/>
          <a:lstStyle/>
          <a:p>
            <a:r>
              <a:rPr lang="en-US" dirty="0"/>
              <a:t>From the Excel-based analysis, we discovered that employee attrition is influenced by multiple factors such as </a:t>
            </a:r>
            <a:r>
              <a:rPr lang="en-US" b="1" dirty="0"/>
              <a:t>job satisfaction, monthly income, overtime, years at the company</a:t>
            </a:r>
            <a:r>
              <a:rPr lang="en-US" dirty="0"/>
              <a:t>, and </a:t>
            </a:r>
            <a:r>
              <a:rPr lang="en-US" b="1" dirty="0"/>
              <a:t>work-life balance</a:t>
            </a:r>
            <a:r>
              <a:rPr lang="en-US" dirty="0"/>
              <a:t>. Employees with long working hours and low job satisfaction showed higher rates of leaving. The insights gained from this project can help HR teams take proactive steps such as improving workplace culture, reviewing compensation strategies, and implementing retention programs. Overall, this project highlights the power of Excel in uncovering actionable insights and emphasizes the importance of data-driven decision-making in human resource management.</a:t>
            </a:r>
          </a:p>
          <a:p>
            <a:endParaRPr lang="en-IN" dirty="0"/>
          </a:p>
        </p:txBody>
      </p:sp>
    </p:spTree>
    <p:extLst>
      <p:ext uri="{BB962C8B-B14F-4D97-AF65-F5344CB8AC3E}">
        <p14:creationId xmlns:p14="http://schemas.microsoft.com/office/powerpoint/2010/main" val="96785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7B03-B8AC-E558-307F-F25E465BE186}"/>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4A65623E-EED5-388B-A9F3-B5F991EA2FFB}"/>
              </a:ext>
            </a:extLst>
          </p:cNvPr>
          <p:cNvSpPr>
            <a:spLocks noGrp="1"/>
          </p:cNvSpPr>
          <p:nvPr>
            <p:ph idx="1"/>
          </p:nvPr>
        </p:nvSpPr>
        <p:spPr>
          <a:xfrm>
            <a:off x="6921794" y="2108202"/>
            <a:ext cx="4233885" cy="922078"/>
          </a:xfrm>
        </p:spPr>
        <p:txBody>
          <a:bodyPr/>
          <a:lstStyle/>
          <a:p>
            <a:r>
              <a:rPr lang="en-IN" dirty="0"/>
              <a:t>SNEKHA J</a:t>
            </a:r>
          </a:p>
          <a:p>
            <a:r>
              <a:rPr lang="en-IN" dirty="0"/>
              <a:t>snekhajeyachandran1206@gmail.com</a:t>
            </a:r>
          </a:p>
        </p:txBody>
      </p:sp>
    </p:spTree>
    <p:extLst>
      <p:ext uri="{BB962C8B-B14F-4D97-AF65-F5344CB8AC3E}">
        <p14:creationId xmlns:p14="http://schemas.microsoft.com/office/powerpoint/2010/main" val="90741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2330245" y="1132178"/>
            <a:ext cx="7954296" cy="853938"/>
          </a:xfrm>
        </p:spPr>
        <p:txBody>
          <a:bodyPr>
            <a:normAutofit/>
          </a:bodyPr>
          <a:lstStyle/>
          <a:p>
            <a:r>
              <a:rPr lang="en-US" sz="3200" dirty="0"/>
              <a:t>OUTLINE</a:t>
            </a:r>
          </a:p>
        </p:txBody>
      </p:sp>
      <p:sp>
        <p:nvSpPr>
          <p:cNvPr id="5" name="TextBox 4">
            <a:extLst>
              <a:ext uri="{FF2B5EF4-FFF2-40B4-BE49-F238E27FC236}">
                <a16:creationId xmlns:a16="http://schemas.microsoft.com/office/drawing/2014/main" id="{E9D723E1-D953-6145-5D16-18A17FD5D885}"/>
              </a:ext>
            </a:extLst>
          </p:cNvPr>
          <p:cNvSpPr txBox="1"/>
          <p:nvPr/>
        </p:nvSpPr>
        <p:spPr>
          <a:xfrm>
            <a:off x="2418735" y="2133600"/>
            <a:ext cx="6732885" cy="2554545"/>
          </a:xfrm>
          <a:prstGeom prst="rect">
            <a:avLst/>
          </a:prstGeom>
          <a:noFill/>
        </p:spPr>
        <p:txBody>
          <a:bodyPr wrap="square" rtlCol="0">
            <a:spAutoFit/>
          </a:bodyPr>
          <a:lstStyle/>
          <a:p>
            <a:pPr marL="342900" indent="-342900">
              <a:buFont typeface="+mj-lt"/>
              <a:buAutoNum type="arabicPeriod"/>
            </a:pPr>
            <a:r>
              <a:rPr lang="en-IN" sz="3200" dirty="0">
                <a:latin typeface="Baskerville Old Face" panose="02020602080505020303" pitchFamily="18" charset="0"/>
              </a:rPr>
              <a:t>INTRODUCTION</a:t>
            </a:r>
          </a:p>
          <a:p>
            <a:pPr marL="342900" indent="-342900">
              <a:buFont typeface="+mj-lt"/>
              <a:buAutoNum type="arabicPeriod"/>
            </a:pPr>
            <a:r>
              <a:rPr lang="en-IN" sz="3200" dirty="0">
                <a:latin typeface="Baskerville Old Face" panose="02020602080505020303" pitchFamily="18" charset="0"/>
              </a:rPr>
              <a:t>METHODOLOGY</a:t>
            </a:r>
          </a:p>
          <a:p>
            <a:pPr marL="342900" indent="-342900">
              <a:buFont typeface="+mj-lt"/>
              <a:buAutoNum type="arabicPeriod"/>
            </a:pPr>
            <a:r>
              <a:rPr lang="en-IN" sz="3200" dirty="0">
                <a:latin typeface="Baskerville Old Face" panose="02020602080505020303" pitchFamily="18" charset="0"/>
              </a:rPr>
              <a:t>TOOLS USED</a:t>
            </a:r>
          </a:p>
          <a:p>
            <a:pPr marL="342900" indent="-342900">
              <a:buFont typeface="+mj-lt"/>
              <a:buAutoNum type="arabicPeriod"/>
            </a:pPr>
            <a:r>
              <a:rPr lang="en-IN" sz="3200" dirty="0">
                <a:latin typeface="Baskerville Old Face" panose="02020602080505020303" pitchFamily="18" charset="0"/>
              </a:rPr>
              <a:t>RESULT </a:t>
            </a:r>
          </a:p>
          <a:p>
            <a:pPr marL="342900" indent="-342900">
              <a:buFont typeface="+mj-lt"/>
              <a:buAutoNum type="arabicPeriod"/>
            </a:pPr>
            <a:r>
              <a:rPr lang="en-IN" sz="3200" dirty="0">
                <a:latin typeface="Baskerville Old Face" panose="02020602080505020303" pitchFamily="18" charset="0"/>
              </a:rPr>
              <a:t>CONCLUSIONS</a:t>
            </a: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2B11-1AC5-4E12-2732-FAD8CF596F40}"/>
              </a:ext>
            </a:extLst>
          </p:cNvPr>
          <p:cNvSpPr>
            <a:spLocks noGrp="1"/>
          </p:cNvSpPr>
          <p:nvPr>
            <p:ph type="title"/>
          </p:nvPr>
        </p:nvSpPr>
        <p:spPr/>
        <p:txBody>
          <a:bodyPr>
            <a:normAutofit/>
          </a:bodyPr>
          <a:lstStyle/>
          <a:p>
            <a:r>
              <a:rPr lang="en-IN" sz="3200" dirty="0"/>
              <a:t>INTRODUCTION </a:t>
            </a:r>
          </a:p>
        </p:txBody>
      </p:sp>
      <p:sp>
        <p:nvSpPr>
          <p:cNvPr id="3" name="Content Placeholder 2">
            <a:extLst>
              <a:ext uri="{FF2B5EF4-FFF2-40B4-BE49-F238E27FC236}">
                <a16:creationId xmlns:a16="http://schemas.microsoft.com/office/drawing/2014/main" id="{9510727B-9E6B-9101-6B0A-9B4E30A7B8B3}"/>
              </a:ext>
            </a:extLst>
          </p:cNvPr>
          <p:cNvSpPr>
            <a:spLocks noGrp="1"/>
          </p:cNvSpPr>
          <p:nvPr>
            <p:ph idx="1"/>
          </p:nvPr>
        </p:nvSpPr>
        <p:spPr/>
        <p:txBody>
          <a:bodyPr/>
          <a:lstStyle/>
          <a:p>
            <a:r>
              <a:rPr lang="en-US" dirty="0"/>
              <a:t>This HR analytics project focuses on analyzing employee attrition using a structured dataset containing detailed records of over 1,400 employees. The dataset includes attributes such as age, department, job role, years at the company, job satisfaction, and whether the employee has left the organization. The goal of the project is to identify patterns and key factors contributing to attrition. Through Excel-based data cleaning, filtering and visualizations, insights are drawn to assist HR departments in making data-driven decisions to reduce turnover and improve retention strategies.</a:t>
            </a:r>
            <a:endParaRPr lang="en-IN" dirty="0"/>
          </a:p>
        </p:txBody>
      </p:sp>
    </p:spTree>
    <p:extLst>
      <p:ext uri="{BB962C8B-B14F-4D97-AF65-F5344CB8AC3E}">
        <p14:creationId xmlns:p14="http://schemas.microsoft.com/office/powerpoint/2010/main" val="140615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C0C3-E61D-DC66-78E5-B0E03C95165A}"/>
              </a:ext>
            </a:extLst>
          </p:cNvPr>
          <p:cNvSpPr>
            <a:spLocks noGrp="1"/>
          </p:cNvSpPr>
          <p:nvPr>
            <p:ph type="title"/>
          </p:nvPr>
        </p:nvSpPr>
        <p:spPr/>
        <p:txBody>
          <a:bodyPr>
            <a:normAutofit/>
          </a:bodyPr>
          <a:lstStyle/>
          <a:p>
            <a:r>
              <a:rPr lang="en-IN" sz="3200" dirty="0"/>
              <a:t>METHODOLOGY</a:t>
            </a:r>
          </a:p>
        </p:txBody>
      </p:sp>
      <p:graphicFrame>
        <p:nvGraphicFramePr>
          <p:cNvPr id="4" name="Content Placeholder 3">
            <a:extLst>
              <a:ext uri="{FF2B5EF4-FFF2-40B4-BE49-F238E27FC236}">
                <a16:creationId xmlns:a16="http://schemas.microsoft.com/office/drawing/2014/main" id="{B30293B6-C51D-E8B7-F3C3-7737ED397492}"/>
              </a:ext>
            </a:extLst>
          </p:cNvPr>
          <p:cNvGraphicFramePr>
            <a:graphicFrameLocks noGrp="1"/>
          </p:cNvGraphicFramePr>
          <p:nvPr>
            <p:ph idx="1"/>
            <p:extLst>
              <p:ext uri="{D42A27DB-BD31-4B8C-83A1-F6EECF244321}">
                <p14:modId xmlns:p14="http://schemas.microsoft.com/office/powerpoint/2010/main" val="94083535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6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A6BC-BD60-985C-314A-64EDE859F624}"/>
              </a:ext>
            </a:extLst>
          </p:cNvPr>
          <p:cNvSpPr>
            <a:spLocks noGrp="1"/>
          </p:cNvSpPr>
          <p:nvPr>
            <p:ph type="title"/>
          </p:nvPr>
        </p:nvSpPr>
        <p:spPr/>
        <p:txBody>
          <a:bodyPr>
            <a:normAutofit/>
          </a:bodyPr>
          <a:lstStyle/>
          <a:p>
            <a:r>
              <a:rPr lang="en-IN" sz="3200" dirty="0"/>
              <a:t>TOOLS USED</a:t>
            </a:r>
          </a:p>
        </p:txBody>
      </p:sp>
      <p:sp>
        <p:nvSpPr>
          <p:cNvPr id="3" name="Content Placeholder 2">
            <a:extLst>
              <a:ext uri="{FF2B5EF4-FFF2-40B4-BE49-F238E27FC236}">
                <a16:creationId xmlns:a16="http://schemas.microsoft.com/office/drawing/2014/main" id="{448BA00C-69F2-4A79-826E-02F9BA8AE94A}"/>
              </a:ext>
            </a:extLst>
          </p:cNvPr>
          <p:cNvSpPr>
            <a:spLocks noGrp="1"/>
          </p:cNvSpPr>
          <p:nvPr>
            <p:ph idx="1"/>
          </p:nvPr>
        </p:nvSpPr>
        <p:spPr/>
        <p:txBody>
          <a:bodyPr/>
          <a:lstStyle/>
          <a:p>
            <a:pPr marL="457200" indent="-457200">
              <a:buFont typeface="+mj-lt"/>
              <a:buAutoNum type="arabicPeriod"/>
            </a:pPr>
            <a:r>
              <a:rPr lang="en-IN" dirty="0"/>
              <a:t>MYSQL WORKBENCH</a:t>
            </a:r>
          </a:p>
          <a:p>
            <a:pPr marL="457200" indent="-457200">
              <a:buFont typeface="+mj-lt"/>
              <a:buAutoNum type="arabicPeriod"/>
            </a:pPr>
            <a:r>
              <a:rPr lang="en-IN" dirty="0"/>
              <a:t>POWER QUERY</a:t>
            </a:r>
          </a:p>
          <a:p>
            <a:pPr marL="457200" indent="-457200">
              <a:buFont typeface="+mj-lt"/>
              <a:buAutoNum type="arabicPeriod"/>
            </a:pPr>
            <a:r>
              <a:rPr lang="en-IN" dirty="0"/>
              <a:t>POWER BI</a:t>
            </a:r>
          </a:p>
          <a:p>
            <a:endParaRPr lang="en-IN" dirty="0"/>
          </a:p>
        </p:txBody>
      </p:sp>
    </p:spTree>
    <p:extLst>
      <p:ext uri="{BB962C8B-B14F-4D97-AF65-F5344CB8AC3E}">
        <p14:creationId xmlns:p14="http://schemas.microsoft.com/office/powerpoint/2010/main" val="295951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CBFB-254A-63A5-2B59-FB4AB4BDDBBB}"/>
              </a:ext>
            </a:extLst>
          </p:cNvPr>
          <p:cNvSpPr>
            <a:spLocks noGrp="1"/>
          </p:cNvSpPr>
          <p:nvPr>
            <p:ph type="title"/>
          </p:nvPr>
        </p:nvSpPr>
        <p:spPr/>
        <p:txBody>
          <a:bodyPr>
            <a:normAutofit/>
          </a:bodyPr>
          <a:lstStyle/>
          <a:p>
            <a:r>
              <a:rPr lang="en-IN" sz="3200" dirty="0"/>
              <a:t>RESULT</a:t>
            </a:r>
          </a:p>
        </p:txBody>
      </p:sp>
      <p:pic>
        <p:nvPicPr>
          <p:cNvPr id="10" name="Content Placeholder 9">
            <a:extLst>
              <a:ext uri="{FF2B5EF4-FFF2-40B4-BE49-F238E27FC236}">
                <a16:creationId xmlns:a16="http://schemas.microsoft.com/office/drawing/2014/main" id="{A617DD78-D902-6E8A-94F0-5F7C60B8E3ED}"/>
              </a:ext>
            </a:extLst>
          </p:cNvPr>
          <p:cNvPicPr>
            <a:picLocks noGrp="1" noChangeAspect="1"/>
          </p:cNvPicPr>
          <p:nvPr>
            <p:ph idx="1"/>
          </p:nvPr>
        </p:nvPicPr>
        <p:blipFill>
          <a:blip r:embed="rId2"/>
          <a:stretch>
            <a:fillRect/>
          </a:stretch>
        </p:blipFill>
        <p:spPr>
          <a:xfrm>
            <a:off x="5951937" y="2098867"/>
            <a:ext cx="6115227" cy="3760788"/>
          </a:xfrm>
        </p:spPr>
      </p:pic>
      <p:sp>
        <p:nvSpPr>
          <p:cNvPr id="11" name="TextBox 10">
            <a:extLst>
              <a:ext uri="{FF2B5EF4-FFF2-40B4-BE49-F238E27FC236}">
                <a16:creationId xmlns:a16="http://schemas.microsoft.com/office/drawing/2014/main" id="{6CBDD9BA-6B5B-BB88-FCF1-8BB96BF8CFCE}"/>
              </a:ext>
            </a:extLst>
          </p:cNvPr>
          <p:cNvSpPr txBox="1"/>
          <p:nvPr/>
        </p:nvSpPr>
        <p:spPr>
          <a:xfrm>
            <a:off x="364068" y="2258319"/>
            <a:ext cx="5475638" cy="2862322"/>
          </a:xfrm>
          <a:prstGeom prst="rect">
            <a:avLst/>
          </a:prstGeom>
          <a:noFill/>
        </p:spPr>
        <p:txBody>
          <a:bodyPr wrap="square" rtlCol="0">
            <a:spAutoFit/>
          </a:bodyPr>
          <a:lstStyle/>
          <a:p>
            <a:pPr marL="342900" indent="-342900" algn="just">
              <a:buAutoNum type="arabicPeriod"/>
            </a:pPr>
            <a:r>
              <a:rPr lang="en-US" b="1" dirty="0"/>
              <a:t>Business Travel by Department</a:t>
            </a:r>
          </a:p>
          <a:p>
            <a:pPr algn="just"/>
            <a:endParaRPr lang="en-US" b="1" dirty="0"/>
          </a:p>
          <a:p>
            <a:pPr algn="just"/>
            <a:r>
              <a:rPr lang="en-US" dirty="0"/>
              <a:t>This horizontal bar chart shows how many employees travel for business across departments. </a:t>
            </a:r>
          </a:p>
          <a:p>
            <a:pPr algn="just"/>
            <a:r>
              <a:rPr lang="en-US" dirty="0"/>
              <a:t>Research &amp; Development has the highest number of business travelers (961), followed by Sales (446), and Human Resources (63). This insight helps understand departmental demands for travel, which may affect job stress, work-life balance, or attrition risk.</a:t>
            </a:r>
          </a:p>
          <a:p>
            <a:pPr algn="just"/>
            <a:endParaRPr lang="en-IN" dirty="0"/>
          </a:p>
        </p:txBody>
      </p:sp>
    </p:spTree>
    <p:extLst>
      <p:ext uri="{BB962C8B-B14F-4D97-AF65-F5344CB8AC3E}">
        <p14:creationId xmlns:p14="http://schemas.microsoft.com/office/powerpoint/2010/main" val="66713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A32B0A-236E-71A8-08DA-D75A36A4B923}"/>
              </a:ext>
            </a:extLst>
          </p:cNvPr>
          <p:cNvPicPr>
            <a:picLocks noGrp="1" noChangeAspect="1"/>
          </p:cNvPicPr>
          <p:nvPr>
            <p:ph idx="1"/>
          </p:nvPr>
        </p:nvPicPr>
        <p:blipFill>
          <a:blip r:embed="rId2"/>
          <a:stretch>
            <a:fillRect/>
          </a:stretch>
        </p:blipFill>
        <p:spPr>
          <a:xfrm>
            <a:off x="276515" y="2115879"/>
            <a:ext cx="6685845" cy="3760788"/>
          </a:xfrm>
        </p:spPr>
      </p:pic>
      <p:sp>
        <p:nvSpPr>
          <p:cNvPr id="6" name="TextBox 5">
            <a:extLst>
              <a:ext uri="{FF2B5EF4-FFF2-40B4-BE49-F238E27FC236}">
                <a16:creationId xmlns:a16="http://schemas.microsoft.com/office/drawing/2014/main" id="{6E38B1C5-6FC5-A3C7-4499-84279F059EFE}"/>
              </a:ext>
            </a:extLst>
          </p:cNvPr>
          <p:cNvSpPr txBox="1"/>
          <p:nvPr/>
        </p:nvSpPr>
        <p:spPr>
          <a:xfrm>
            <a:off x="7208875" y="2115879"/>
            <a:ext cx="4706610" cy="3016210"/>
          </a:xfrm>
          <a:prstGeom prst="rect">
            <a:avLst/>
          </a:prstGeom>
          <a:noFill/>
        </p:spPr>
        <p:txBody>
          <a:bodyPr wrap="square" rtlCol="0">
            <a:spAutoFit/>
          </a:bodyPr>
          <a:lstStyle/>
          <a:p>
            <a:r>
              <a:rPr lang="en-US" b="1" dirty="0"/>
              <a:t>2. Job Role by Department &amp; Gender</a:t>
            </a:r>
          </a:p>
          <a:p>
            <a:endParaRPr lang="en-US" sz="2800" b="1" dirty="0"/>
          </a:p>
          <a:p>
            <a:r>
              <a:rPr lang="en-US" dirty="0"/>
              <a:t>The pie chart displays the gender distribution across departments. Research &amp; Development dominates with 64.46%, followed by Sales (32.14%) and Human Resources (3.4%). This visualization helps in assessing diversity and potential gender gaps in job roles within departments.</a:t>
            </a:r>
          </a:p>
          <a:p>
            <a:endParaRPr lang="en-IN" dirty="0"/>
          </a:p>
        </p:txBody>
      </p:sp>
    </p:spTree>
    <p:extLst>
      <p:ext uri="{BB962C8B-B14F-4D97-AF65-F5344CB8AC3E}">
        <p14:creationId xmlns:p14="http://schemas.microsoft.com/office/powerpoint/2010/main" val="348090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BD8F1B-2B3D-0C0B-71CA-BA99D0976C50}"/>
              </a:ext>
            </a:extLst>
          </p:cNvPr>
          <p:cNvPicPr>
            <a:picLocks noGrp="1" noChangeAspect="1"/>
          </p:cNvPicPr>
          <p:nvPr>
            <p:ph idx="1"/>
          </p:nvPr>
        </p:nvPicPr>
        <p:blipFill>
          <a:blip r:embed="rId2"/>
          <a:stretch>
            <a:fillRect/>
          </a:stretch>
        </p:blipFill>
        <p:spPr>
          <a:xfrm>
            <a:off x="5239361" y="2086935"/>
            <a:ext cx="6685845" cy="3760788"/>
          </a:xfrm>
        </p:spPr>
      </p:pic>
      <p:sp>
        <p:nvSpPr>
          <p:cNvPr id="6" name="TextBox 5">
            <a:extLst>
              <a:ext uri="{FF2B5EF4-FFF2-40B4-BE49-F238E27FC236}">
                <a16:creationId xmlns:a16="http://schemas.microsoft.com/office/drawing/2014/main" id="{0566C54E-C1CB-042B-3A06-4680A6A14227}"/>
              </a:ext>
            </a:extLst>
          </p:cNvPr>
          <p:cNvSpPr txBox="1"/>
          <p:nvPr/>
        </p:nvSpPr>
        <p:spPr>
          <a:xfrm>
            <a:off x="351854" y="2647507"/>
            <a:ext cx="4804936" cy="2862322"/>
          </a:xfrm>
          <a:prstGeom prst="rect">
            <a:avLst/>
          </a:prstGeom>
          <a:noFill/>
        </p:spPr>
        <p:txBody>
          <a:bodyPr wrap="square" rtlCol="0">
            <a:spAutoFit/>
          </a:bodyPr>
          <a:lstStyle/>
          <a:p>
            <a:r>
              <a:rPr lang="en-US" b="1" dirty="0"/>
              <a:t>3. Employee Count by Business Travel Frequency</a:t>
            </a:r>
          </a:p>
          <a:p>
            <a:endParaRPr lang="en-US" b="1" dirty="0"/>
          </a:p>
          <a:p>
            <a:r>
              <a:rPr lang="en-US" dirty="0"/>
              <a:t>This donut chart shows that 63.77% of employees travel frequently for business, while 36.23% do not. It highlights the travel load among employees, which can relate to performance, burnout, or attrition trends in the organization.</a:t>
            </a:r>
          </a:p>
          <a:p>
            <a:endParaRPr lang="en-IN" dirty="0"/>
          </a:p>
        </p:txBody>
      </p:sp>
    </p:spTree>
    <p:extLst>
      <p:ext uri="{BB962C8B-B14F-4D97-AF65-F5344CB8AC3E}">
        <p14:creationId xmlns:p14="http://schemas.microsoft.com/office/powerpoint/2010/main" val="416029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46A725-A4FE-B6E4-4679-7BB8F5BE267E}"/>
              </a:ext>
            </a:extLst>
          </p:cNvPr>
          <p:cNvPicPr>
            <a:picLocks noGrp="1" noChangeAspect="1"/>
          </p:cNvPicPr>
          <p:nvPr>
            <p:ph idx="1"/>
          </p:nvPr>
        </p:nvPicPr>
        <p:blipFill>
          <a:blip r:embed="rId2"/>
          <a:stretch>
            <a:fillRect/>
          </a:stretch>
        </p:blipFill>
        <p:spPr>
          <a:xfrm>
            <a:off x="188896" y="2118832"/>
            <a:ext cx="6685845" cy="3760788"/>
          </a:xfrm>
        </p:spPr>
      </p:pic>
      <p:sp>
        <p:nvSpPr>
          <p:cNvPr id="7" name="TextBox 6">
            <a:extLst>
              <a:ext uri="{FF2B5EF4-FFF2-40B4-BE49-F238E27FC236}">
                <a16:creationId xmlns:a16="http://schemas.microsoft.com/office/drawing/2014/main" id="{CA0F776D-F8A9-0062-1DED-546709248976}"/>
              </a:ext>
            </a:extLst>
          </p:cNvPr>
          <p:cNvSpPr txBox="1"/>
          <p:nvPr/>
        </p:nvSpPr>
        <p:spPr>
          <a:xfrm>
            <a:off x="7198243" y="2339163"/>
            <a:ext cx="4880343" cy="2585323"/>
          </a:xfrm>
          <a:prstGeom prst="rect">
            <a:avLst/>
          </a:prstGeom>
          <a:noFill/>
        </p:spPr>
        <p:txBody>
          <a:bodyPr wrap="square" rtlCol="0">
            <a:spAutoFit/>
          </a:bodyPr>
          <a:lstStyle/>
          <a:p>
            <a:r>
              <a:rPr lang="en-US" b="1" dirty="0"/>
              <a:t>4. Employee Count by Gender</a:t>
            </a:r>
          </a:p>
          <a:p>
            <a:endParaRPr lang="en-US" b="1" dirty="0"/>
          </a:p>
          <a:p>
            <a:r>
              <a:rPr lang="en-US" dirty="0"/>
              <a:t>This bar chart compares employee distribution by gender. Males (914K) outnumber females (593K), indicating a gender imbalance. Such visualizations help HR assess diversity, inclusion, and hiring practices, and plan for a more balanced workforce.</a:t>
            </a:r>
          </a:p>
          <a:p>
            <a:endParaRPr lang="en-IN" dirty="0"/>
          </a:p>
        </p:txBody>
      </p:sp>
    </p:spTree>
    <p:extLst>
      <p:ext uri="{BB962C8B-B14F-4D97-AF65-F5344CB8AC3E}">
        <p14:creationId xmlns:p14="http://schemas.microsoft.com/office/powerpoint/2010/main" val="191507914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{2D3E5AFA-EA19-4484-89B2-8BB5C49AE062}tf33845126_win32</Template>
  <TotalTime>44</TotalTime>
  <Words>453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Baskerville Old Face</vt:lpstr>
      <vt:lpstr>Bookman Old Style</vt:lpstr>
      <vt:lpstr>Calibri</vt:lpstr>
      <vt:lpstr>Franklin Gothic Book</vt:lpstr>
      <vt:lpstr>1_RetrospectVTI</vt:lpstr>
      <vt:lpstr>HR_ANALYTICS</vt:lpstr>
      <vt:lpstr>OUTLINE</vt:lpstr>
      <vt:lpstr>INTRODUCTION </vt:lpstr>
      <vt:lpstr>METHODOLOGY</vt:lpstr>
      <vt:lpstr>TOOLS USED</vt:lpstr>
      <vt:lpstr>RESULT</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SNEKHA J</dc:creator>
  <cp:lastModifiedBy>SNEKHA J</cp:lastModifiedBy>
  <cp:revision>1</cp:revision>
  <dcterms:created xsi:type="dcterms:W3CDTF">2025-07-17T17:58:19Z</dcterms:created>
  <dcterms:modified xsi:type="dcterms:W3CDTF">2025-07-17T18:43:08Z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