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3" r:id="rId1"/>
  </p:sldMasterIdLst>
  <p:notesMasterIdLst>
    <p:notesMasterId r:id="rId16"/>
  </p:notesMasterIdLst>
  <p:sldIdLst>
    <p:sldId id="256" r:id="rId2"/>
    <p:sldId id="270" r:id="rId3"/>
    <p:sldId id="272" r:id="rId4"/>
    <p:sldId id="259" r:id="rId5"/>
    <p:sldId id="260" r:id="rId6"/>
    <p:sldId id="261" r:id="rId7"/>
    <p:sldId id="262" r:id="rId8"/>
    <p:sldId id="269" r:id="rId9"/>
    <p:sldId id="263" r:id="rId10"/>
    <p:sldId id="264" r:id="rId11"/>
    <p:sldId id="265" r:id="rId12"/>
    <p:sldId id="273" r:id="rId13"/>
    <p:sldId id="274" r:id="rId14"/>
    <p:sldId id="268"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426C80-D6DE-4E10-92E8-140ACF78C387}" v="101" dt="2024-09-10T16:00:25.55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DATASET PRO.xlsx]Sheet2!PivotTable1</c:name>
    <c:fmtId val="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400" dirty="0">
                <a:latin typeface="Times New Roman" panose="02020603050405020304" pitchFamily="18" charset="0"/>
                <a:cs typeface="Times New Roman" panose="02020603050405020304" pitchFamily="18" charset="0"/>
              </a:rPr>
              <a:t>DIVISION</a:t>
            </a:r>
            <a:r>
              <a:rPr lang="en-US" sz="2400" baseline="0" dirty="0">
                <a:latin typeface="Times New Roman" panose="02020603050405020304" pitchFamily="18" charset="0"/>
                <a:cs typeface="Times New Roman" panose="02020603050405020304" pitchFamily="18" charset="0"/>
              </a:rPr>
              <a:t> OF WORKERS </a:t>
            </a:r>
            <a:endParaRPr lang="en-US" sz="2400" dirty="0">
              <a:latin typeface="Times New Roman" panose="02020603050405020304" pitchFamily="18" charset="0"/>
              <a:cs typeface="Times New Roman" panose="02020603050405020304" pitchFamily="18" charset="0"/>
            </a:endParaRPr>
          </a:p>
        </c:rich>
      </c:tx>
      <c:layout>
        <c:manualLayout>
          <c:xMode val="edge"/>
          <c:yMode val="edge"/>
          <c:x val="0.33292773403324583"/>
          <c:y val="9.7560975609756101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2">
              <a:lumMod val="60000"/>
              <a:lumOff val="40000"/>
            </a:schemeClr>
          </a:solidFill>
          <a:ln>
            <a:solidFill>
              <a:schemeClr val="tx1"/>
            </a:solidFill>
          </a:ln>
          <a:effectLst>
            <a:outerShdw blurRad="57150" dist="19050" dir="5400000" algn="ctr" rotWithShape="0">
              <a:srgbClr val="000000">
                <a:alpha val="63000"/>
              </a:srgbClr>
            </a:outerShdw>
          </a:effectLst>
          <a:scene3d>
            <a:camera prst="orthographicFront"/>
            <a:lightRig rig="threePt" dir="t"/>
          </a:scene3d>
          <a:sp3d>
            <a:bevelT/>
            <a:contourClr>
              <a:schemeClr val="tx1"/>
            </a:contourClr>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lumMod val="60000"/>
              <a:lumOff val="40000"/>
            </a:schemeClr>
          </a:solidFill>
          <a:ln>
            <a:solidFill>
              <a:schemeClr val="tx1"/>
            </a:solidFill>
          </a:ln>
          <a:effectLst>
            <a:outerShdw blurRad="57150" dist="19050" dir="5400000" algn="ctr" rotWithShape="0">
              <a:srgbClr val="000000">
                <a:alpha val="63000"/>
              </a:srgbClr>
            </a:outerShdw>
          </a:effectLst>
          <a:scene3d>
            <a:camera prst="orthographicFront"/>
            <a:lightRig rig="threePt" dir="t"/>
          </a:scene3d>
          <a:sp3d>
            <a:bevelT/>
            <a:contourClr>
              <a:schemeClr val="tx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lumMod val="60000"/>
              <a:lumOff val="40000"/>
            </a:schemeClr>
          </a:solidFill>
          <a:ln>
            <a:solidFill>
              <a:schemeClr val="tx1"/>
            </a:solidFill>
          </a:ln>
          <a:effectLst>
            <a:outerShdw blurRad="57150" dist="19050" dir="5400000" algn="ctr" rotWithShape="0">
              <a:srgbClr val="000000">
                <a:alpha val="63000"/>
              </a:srgbClr>
            </a:outerShdw>
          </a:effectLst>
          <a:scene3d>
            <a:camera prst="orthographicFront"/>
            <a:lightRig rig="threePt" dir="t"/>
          </a:scene3d>
          <a:sp3d>
            <a:bevelT/>
            <a:contourClr>
              <a:schemeClr val="tx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3803149606299209E-2"/>
          <c:y val="0.26791447944006996"/>
          <c:w val="0.78645603674540687"/>
          <c:h val="0.30987241178186059"/>
        </c:manualLayout>
      </c:layout>
      <c:bar3DChart>
        <c:barDir val="col"/>
        <c:grouping val="clustered"/>
        <c:varyColors val="0"/>
        <c:ser>
          <c:idx val="0"/>
          <c:order val="0"/>
          <c:tx>
            <c:strRef>
              <c:f>Sheet2!$B$3</c:f>
              <c:strCache>
                <c:ptCount val="1"/>
                <c:pt idx="0">
                  <c:v>Total</c:v>
                </c:pt>
              </c:strCache>
            </c:strRef>
          </c:tx>
          <c:spPr>
            <a:solidFill>
              <a:schemeClr val="accent2">
                <a:lumMod val="60000"/>
                <a:lumOff val="40000"/>
              </a:schemeClr>
            </a:solidFill>
            <a:ln>
              <a:solidFill>
                <a:schemeClr val="tx1"/>
              </a:solidFill>
            </a:ln>
            <a:effectLst>
              <a:outerShdw blurRad="57150" dist="19050" dir="5400000" algn="ctr" rotWithShape="0">
                <a:srgbClr val="000000">
                  <a:alpha val="63000"/>
                </a:srgbClr>
              </a:outerShdw>
            </a:effectLst>
            <a:scene3d>
              <a:camera prst="orthographicFront"/>
              <a:lightRig rig="threePt" dir="t"/>
            </a:scene3d>
            <a:sp3d>
              <a:bevelT/>
              <a:contourClr>
                <a:schemeClr val="tx1"/>
              </a:contourClr>
            </a:sp3d>
          </c:spPr>
          <c:invertIfNegative val="0"/>
          <c:cat>
            <c:strRef>
              <c:f>Sheet2!$A$4:$A$21</c:f>
              <c:strCache>
                <c:ptCount val="17"/>
                <c:pt idx="0">
                  <c:v>Aerial</c:v>
                </c:pt>
                <c:pt idx="1">
                  <c:v>Catv</c:v>
                </c:pt>
                <c:pt idx="2">
                  <c:v>Engineers</c:v>
                </c:pt>
                <c:pt idx="3">
                  <c:v>Executive</c:v>
                </c:pt>
                <c:pt idx="4">
                  <c:v>Field Operations</c:v>
                </c:pt>
                <c:pt idx="5">
                  <c:v>Fielders</c:v>
                </c:pt>
                <c:pt idx="6">
                  <c:v>Finance &amp; Accounting</c:v>
                </c:pt>
                <c:pt idx="7">
                  <c:v>General - Con</c:v>
                </c:pt>
                <c:pt idx="8">
                  <c:v>General - Eng</c:v>
                </c:pt>
                <c:pt idx="9">
                  <c:v>General - Sga</c:v>
                </c:pt>
                <c:pt idx="10">
                  <c:v>Project Management - Con</c:v>
                </c:pt>
                <c:pt idx="11">
                  <c:v>Project Management - Eng</c:v>
                </c:pt>
                <c:pt idx="12">
                  <c:v>Shop (Fleet)</c:v>
                </c:pt>
                <c:pt idx="13">
                  <c:v>Splicing</c:v>
                </c:pt>
                <c:pt idx="14">
                  <c:v>Wireless</c:v>
                </c:pt>
                <c:pt idx="15">
                  <c:v>Wireline Construction</c:v>
                </c:pt>
                <c:pt idx="16">
                  <c:v>Yard (Material Handling)</c:v>
                </c:pt>
              </c:strCache>
            </c:strRef>
          </c:cat>
          <c:val>
            <c:numRef>
              <c:f>Sheet2!$B$4:$B$21</c:f>
              <c:numCache>
                <c:formatCode>General</c:formatCode>
                <c:ptCount val="17"/>
                <c:pt idx="0">
                  <c:v>7</c:v>
                </c:pt>
                <c:pt idx="1">
                  <c:v>3</c:v>
                </c:pt>
                <c:pt idx="2">
                  <c:v>6</c:v>
                </c:pt>
                <c:pt idx="3">
                  <c:v>1</c:v>
                </c:pt>
                <c:pt idx="4">
                  <c:v>21</c:v>
                </c:pt>
                <c:pt idx="5">
                  <c:v>5</c:v>
                </c:pt>
                <c:pt idx="6">
                  <c:v>6</c:v>
                </c:pt>
                <c:pt idx="7">
                  <c:v>22</c:v>
                </c:pt>
                <c:pt idx="8">
                  <c:v>3</c:v>
                </c:pt>
                <c:pt idx="9">
                  <c:v>7</c:v>
                </c:pt>
                <c:pt idx="10">
                  <c:v>12</c:v>
                </c:pt>
                <c:pt idx="11">
                  <c:v>1</c:v>
                </c:pt>
                <c:pt idx="12">
                  <c:v>3</c:v>
                </c:pt>
                <c:pt idx="13">
                  <c:v>4</c:v>
                </c:pt>
                <c:pt idx="14">
                  <c:v>1</c:v>
                </c:pt>
                <c:pt idx="15">
                  <c:v>6</c:v>
                </c:pt>
                <c:pt idx="16">
                  <c:v>1</c:v>
                </c:pt>
              </c:numCache>
            </c:numRef>
          </c:val>
          <c:extLst>
            <c:ext xmlns:c16="http://schemas.microsoft.com/office/drawing/2014/chart" uri="{C3380CC4-5D6E-409C-BE32-E72D297353CC}">
              <c16:uniqueId val="{00000000-361E-444B-8842-D0527B5B6CE9}"/>
            </c:ext>
          </c:extLst>
        </c:ser>
        <c:dLbls>
          <c:showLegendKey val="0"/>
          <c:showVal val="0"/>
          <c:showCatName val="0"/>
          <c:showSerName val="0"/>
          <c:showPercent val="0"/>
          <c:showBubbleSize val="0"/>
        </c:dLbls>
        <c:gapWidth val="150"/>
        <c:shape val="box"/>
        <c:axId val="719715071"/>
        <c:axId val="719716991"/>
        <c:axId val="0"/>
      </c:bar3DChart>
      <c:catAx>
        <c:axId val="71971507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crossAx val="719716991"/>
        <c:crosses val="autoZero"/>
        <c:auto val="1"/>
        <c:lblAlgn val="ctr"/>
        <c:lblOffset val="100"/>
        <c:noMultiLvlLbl val="0"/>
      </c:catAx>
      <c:valAx>
        <c:axId val="719716991"/>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197150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 DATASET PRO.xlsx]Sheet3!PivotTable3</c:name>
    <c:fmtId val="11"/>
  </c:pivotSource>
  <c:chart>
    <c:title>
      <c:tx>
        <c:rich>
          <a:bodyPr rot="0" spcFirstLastPara="1" vertOverflow="ellipsis" vert="horz" wrap="square" anchor="ctr" anchorCtr="1"/>
          <a:lstStyle/>
          <a:p>
            <a:pPr>
              <a:defRPr sz="2400" b="1" i="0" u="none" strike="noStrike" kern="1200" cap="all" spc="50" baseline="0">
                <a:solidFill>
                  <a:schemeClr val="tx1">
                    <a:lumMod val="65000"/>
                    <a:lumOff val="35000"/>
                  </a:schemeClr>
                </a:solidFill>
                <a:latin typeface="+mn-lt"/>
                <a:ea typeface="+mn-ea"/>
                <a:cs typeface="+mn-cs"/>
              </a:defRP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COUNT</a:t>
            </a:r>
            <a:r>
              <a:rPr lang="en-US" sz="2400" baseline="0" dirty="0">
                <a:solidFill>
                  <a:schemeClr val="tx1">
                    <a:lumMod val="95000"/>
                    <a:lumOff val="5000"/>
                  </a:schemeClr>
                </a:solidFill>
                <a:latin typeface="Times New Roman" panose="02020603050405020304" pitchFamily="18" charset="0"/>
                <a:cs typeface="Times New Roman" panose="02020603050405020304" pitchFamily="18" charset="0"/>
              </a:rPr>
              <a:t> OF GENDER</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c:rich>
      </c:tx>
      <c:layout>
        <c:manualLayout>
          <c:xMode val="edge"/>
          <c:yMode val="edge"/>
          <c:x val="0.43084487702926022"/>
          <c:y val="5.1724137931034482E-2"/>
        </c:manualLayout>
      </c:layout>
      <c:overlay val="0"/>
      <c:spPr>
        <a:noFill/>
        <a:ln>
          <a:noFill/>
        </a:ln>
        <a:effectLst/>
      </c:spPr>
      <c:txPr>
        <a:bodyPr rot="0" spcFirstLastPara="1" vertOverflow="ellipsis" vert="horz" wrap="square" anchor="ctr" anchorCtr="1"/>
        <a:lstStyle/>
        <a:p>
          <a:pPr>
            <a:defRPr sz="24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76200" dir="13500000" sy="23000" kx="1200000" algn="br" rotWithShape="0">
              <a:prstClr val="black">
                <a:alpha val="20000"/>
              </a:prstClr>
            </a:outerShdw>
          </a:effectLst>
          <a:scene3d>
            <a:camera prst="orthographicFront"/>
            <a:lightRig rig="brightRoom" dir="t"/>
          </a:scene3d>
          <a:sp3d prstMaterial="flat">
            <a:bevelT w="50800" h="101600"/>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2">
              <a:lumMod val="60000"/>
              <a:lumOff val="40000"/>
            </a:schemeClr>
          </a:solidFill>
          <a:ln>
            <a:solidFill>
              <a:schemeClr val="tx1">
                <a:lumMod val="95000"/>
                <a:lumOff val="5000"/>
              </a:schemeClr>
            </a:solidFill>
          </a:ln>
          <a:effectLst>
            <a:outerShdw blurRad="76200" dir="13500000" sy="23000" kx="1200000" algn="br" rotWithShape="0">
              <a:prstClr val="black">
                <a:alpha val="20000"/>
              </a:prstClr>
            </a:outerShdw>
          </a:effectLst>
          <a:scene3d>
            <a:camera prst="orthographicFront"/>
            <a:lightRig rig="brightRoom" dir="t"/>
          </a:scene3d>
          <a:sp3d prstMaterial="flat">
            <a:bevelT w="50800" h="101600"/>
            <a:contourClr>
              <a:srgbClr val="000000"/>
            </a:contourClr>
          </a:sp3d>
        </c:spPr>
      </c:pivotFmt>
      <c:pivotFmt>
        <c:idx val="2"/>
        <c:spPr>
          <a:solidFill>
            <a:schemeClr val="bg2">
              <a:lumMod val="50000"/>
            </a:schemeClr>
          </a:solidFill>
          <a:ln>
            <a:solidFill>
              <a:schemeClr val="tx1">
                <a:lumMod val="95000"/>
                <a:lumOff val="5000"/>
              </a:schemeClr>
            </a:solidFill>
          </a:ln>
          <a:effectLst>
            <a:outerShdw blurRad="76200" dir="13500000" sy="23000" kx="1200000" algn="br" rotWithShape="0">
              <a:prstClr val="black">
                <a:alpha val="20000"/>
              </a:prstClr>
            </a:outerShdw>
          </a:effectLst>
          <a:scene3d>
            <a:camera prst="orthographicFront"/>
            <a:lightRig rig="brightRoom" dir="t"/>
          </a:scene3d>
          <a:sp3d prstMaterial="flat">
            <a:bevelT w="50800" h="101600"/>
            <a:contourClr>
              <a:srgbClr val="000000"/>
            </a:contourClr>
          </a:sp3d>
        </c:spPr>
      </c:pivotFmt>
      <c:pivotFmt>
        <c:idx val="3"/>
        <c:spPr>
          <a:solidFill>
            <a:schemeClr val="accent1"/>
          </a:solidFill>
          <a:ln>
            <a:noFill/>
          </a:ln>
          <a:effectLst>
            <a:outerShdw blurRad="76200" dir="13500000" sy="23000" kx="1200000" algn="br" rotWithShape="0">
              <a:prstClr val="black">
                <a:alpha val="20000"/>
              </a:prstClr>
            </a:outerShdw>
          </a:effectLst>
          <a:scene3d>
            <a:camera prst="orthographicFront"/>
            <a:lightRig rig="brightRoom" dir="t"/>
          </a:scene3d>
          <a:sp3d prstMaterial="flat">
            <a:bevelT w="50800" h="101600"/>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2">
              <a:lumMod val="60000"/>
              <a:lumOff val="40000"/>
            </a:schemeClr>
          </a:solidFill>
          <a:ln>
            <a:solidFill>
              <a:schemeClr val="tx1">
                <a:lumMod val="95000"/>
                <a:lumOff val="5000"/>
              </a:schemeClr>
            </a:solidFill>
          </a:ln>
          <a:effectLst>
            <a:outerShdw blurRad="76200" dir="13500000" sy="23000" kx="1200000" algn="br" rotWithShape="0">
              <a:prstClr val="black">
                <a:alpha val="20000"/>
              </a:prstClr>
            </a:outerShdw>
          </a:effectLst>
          <a:scene3d>
            <a:camera prst="orthographicFront"/>
            <a:lightRig rig="brightRoom" dir="t"/>
          </a:scene3d>
          <a:sp3d prstMaterial="flat">
            <a:bevelT w="50800" h="101600"/>
            <a:contourClr>
              <a:srgbClr val="000000"/>
            </a:contourClr>
          </a:sp3d>
        </c:spPr>
      </c:pivotFmt>
      <c:pivotFmt>
        <c:idx val="5"/>
        <c:spPr>
          <a:solidFill>
            <a:schemeClr val="bg2">
              <a:lumMod val="50000"/>
            </a:schemeClr>
          </a:solidFill>
          <a:ln>
            <a:solidFill>
              <a:schemeClr val="tx1">
                <a:lumMod val="95000"/>
                <a:lumOff val="5000"/>
              </a:schemeClr>
            </a:solidFill>
          </a:ln>
          <a:effectLst>
            <a:outerShdw blurRad="76200" dir="13500000" sy="23000" kx="1200000" algn="br" rotWithShape="0">
              <a:prstClr val="black">
                <a:alpha val="20000"/>
              </a:prstClr>
            </a:outerShdw>
          </a:effectLst>
          <a:scene3d>
            <a:camera prst="orthographicFront"/>
            <a:lightRig rig="brightRoom" dir="t"/>
          </a:scene3d>
          <a:sp3d prstMaterial="flat">
            <a:bevelT w="50800" h="101600"/>
            <a:contourClr>
              <a:srgbClr val="000000"/>
            </a:contourClr>
          </a:sp3d>
        </c:spPr>
      </c:pivotFmt>
      <c:pivotFmt>
        <c:idx val="6"/>
        <c:spPr>
          <a:solidFill>
            <a:schemeClr val="accent1"/>
          </a:solidFill>
          <a:ln>
            <a:noFill/>
          </a:ln>
          <a:effectLst>
            <a:outerShdw blurRad="76200" dir="13500000" sy="23000" kx="1200000" algn="br" rotWithShape="0">
              <a:prstClr val="black">
                <a:alpha val="20000"/>
              </a:prstClr>
            </a:outerShdw>
          </a:effectLst>
          <a:scene3d>
            <a:camera prst="orthographicFront"/>
            <a:lightRig rig="brightRoom" dir="t"/>
          </a:scene3d>
          <a:sp3d prstMaterial="flat">
            <a:bevelT w="50800" h="101600"/>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2">
              <a:lumMod val="60000"/>
              <a:lumOff val="40000"/>
            </a:schemeClr>
          </a:solidFill>
          <a:ln>
            <a:solidFill>
              <a:schemeClr val="tx1">
                <a:lumMod val="95000"/>
                <a:lumOff val="5000"/>
              </a:schemeClr>
            </a:solidFill>
          </a:ln>
          <a:effectLst>
            <a:outerShdw blurRad="76200" dir="13500000" sy="23000" kx="1200000" algn="br" rotWithShape="0">
              <a:prstClr val="black">
                <a:alpha val="20000"/>
              </a:prstClr>
            </a:outerShdw>
          </a:effectLst>
          <a:scene3d>
            <a:camera prst="orthographicFront"/>
            <a:lightRig rig="brightRoom" dir="t"/>
          </a:scene3d>
          <a:sp3d prstMaterial="flat">
            <a:bevelT w="50800" h="101600"/>
            <a:contourClr>
              <a:srgbClr val="000000"/>
            </a:contourClr>
          </a:sp3d>
        </c:spPr>
      </c:pivotFmt>
      <c:pivotFmt>
        <c:idx val="8"/>
        <c:spPr>
          <a:solidFill>
            <a:schemeClr val="bg2">
              <a:lumMod val="50000"/>
            </a:schemeClr>
          </a:solidFill>
          <a:ln>
            <a:solidFill>
              <a:schemeClr val="tx1">
                <a:lumMod val="95000"/>
                <a:lumOff val="5000"/>
              </a:schemeClr>
            </a:solidFill>
          </a:ln>
          <a:effectLst>
            <a:outerShdw blurRad="76200" dir="13500000" sy="23000" kx="1200000" algn="br" rotWithShape="0">
              <a:prstClr val="black">
                <a:alpha val="20000"/>
              </a:prstClr>
            </a:outerShdw>
          </a:effectLst>
          <a:scene3d>
            <a:camera prst="orthographicFront"/>
            <a:lightRig rig="brightRoom" dir="t"/>
          </a:scene3d>
          <a:sp3d prstMaterial="flat">
            <a:bevelT w="50800" h="101600"/>
            <a:contourClr>
              <a:srgbClr val="000000"/>
            </a:contourClr>
          </a:sp3d>
        </c:spPr>
      </c:pivotFmt>
    </c:pivotFmts>
    <c:plotArea>
      <c:layout>
        <c:manualLayout>
          <c:layoutTarget val="inner"/>
          <c:xMode val="edge"/>
          <c:yMode val="edge"/>
          <c:x val="0.18589178088850006"/>
          <c:y val="0.18758960086885693"/>
          <c:w val="0.40206425585690675"/>
          <c:h val="0.74867137297492981"/>
        </c:manualLayout>
      </c:layout>
      <c:doughnutChart>
        <c:varyColors val="1"/>
        <c:ser>
          <c:idx val="0"/>
          <c:order val="0"/>
          <c:tx>
            <c:strRef>
              <c:f>Sheet3!$B$3</c:f>
              <c:strCache>
                <c:ptCount val="1"/>
                <c:pt idx="0">
                  <c:v>Total</c:v>
                </c:pt>
              </c:strCache>
            </c:strRef>
          </c:tx>
          <c:spPr>
            <a:effectLst>
              <a:outerShdw blurRad="76200" dir="13500000" sy="23000" kx="1200000" algn="br" rotWithShape="0">
                <a:prstClr val="black">
                  <a:alpha val="20000"/>
                </a:prstClr>
              </a:outerShdw>
            </a:effectLst>
            <a:scene3d>
              <a:camera prst="orthographicFront"/>
              <a:lightRig rig="brightRoom" dir="t"/>
            </a:scene3d>
            <a:sp3d prstMaterial="flat">
              <a:bevelT w="50800" h="101600"/>
              <a:contourClr>
                <a:srgbClr val="000000"/>
              </a:contourClr>
            </a:sp3d>
          </c:spPr>
          <c:dPt>
            <c:idx val="0"/>
            <c:bubble3D val="0"/>
            <c:spPr>
              <a:solidFill>
                <a:schemeClr val="accent2">
                  <a:lumMod val="60000"/>
                  <a:lumOff val="40000"/>
                </a:schemeClr>
              </a:solidFill>
              <a:ln>
                <a:solidFill>
                  <a:schemeClr val="tx1">
                    <a:lumMod val="95000"/>
                    <a:lumOff val="5000"/>
                  </a:schemeClr>
                </a:solidFill>
              </a:ln>
              <a:effectLst>
                <a:outerShdw blurRad="76200" dir="13500000" sy="23000" kx="1200000" algn="br" rotWithShape="0">
                  <a:prstClr val="black">
                    <a:alpha val="20000"/>
                  </a:prstClr>
                </a:outerShdw>
              </a:effectLst>
              <a:scene3d>
                <a:camera prst="orthographicFront"/>
                <a:lightRig rig="brightRoom" dir="t"/>
              </a:scene3d>
              <a:sp3d prstMaterial="flat">
                <a:bevelT w="50800" h="101600"/>
                <a:contourClr>
                  <a:srgbClr val="000000"/>
                </a:contourClr>
              </a:sp3d>
            </c:spPr>
            <c:extLst>
              <c:ext xmlns:c16="http://schemas.microsoft.com/office/drawing/2014/chart" uri="{C3380CC4-5D6E-409C-BE32-E72D297353CC}">
                <c16:uniqueId val="{00000001-1EFF-4466-A359-907826858B91}"/>
              </c:ext>
            </c:extLst>
          </c:dPt>
          <c:dPt>
            <c:idx val="1"/>
            <c:bubble3D val="0"/>
            <c:spPr>
              <a:solidFill>
                <a:schemeClr val="bg2">
                  <a:lumMod val="50000"/>
                </a:schemeClr>
              </a:solidFill>
              <a:ln>
                <a:solidFill>
                  <a:schemeClr val="tx1">
                    <a:lumMod val="95000"/>
                    <a:lumOff val="5000"/>
                  </a:schemeClr>
                </a:solidFill>
              </a:ln>
              <a:effectLst>
                <a:outerShdw blurRad="76200" dir="13500000" sy="23000" kx="1200000" algn="br" rotWithShape="0">
                  <a:prstClr val="black">
                    <a:alpha val="20000"/>
                  </a:prstClr>
                </a:outerShdw>
              </a:effectLst>
              <a:scene3d>
                <a:camera prst="orthographicFront"/>
                <a:lightRig rig="brightRoom" dir="t"/>
              </a:scene3d>
              <a:sp3d prstMaterial="flat">
                <a:bevelT w="50800" h="101600"/>
                <a:contourClr>
                  <a:srgbClr val="000000"/>
                </a:contourClr>
              </a:sp3d>
            </c:spPr>
            <c:extLst>
              <c:ext xmlns:c16="http://schemas.microsoft.com/office/drawing/2014/chart" uri="{C3380CC4-5D6E-409C-BE32-E72D297353CC}">
                <c16:uniqueId val="{00000003-1EFF-4466-A359-907826858B91}"/>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Sheet3!$A$4:$A$6</c:f>
              <c:strCache>
                <c:ptCount val="2"/>
                <c:pt idx="0">
                  <c:v>Female</c:v>
                </c:pt>
                <c:pt idx="1">
                  <c:v>Male</c:v>
                </c:pt>
              </c:strCache>
            </c:strRef>
          </c:cat>
          <c:val>
            <c:numRef>
              <c:f>Sheet3!$B$4:$B$6</c:f>
              <c:numCache>
                <c:formatCode>General</c:formatCode>
                <c:ptCount val="2"/>
                <c:pt idx="0">
                  <c:v>42</c:v>
                </c:pt>
                <c:pt idx="1">
                  <c:v>67</c:v>
                </c:pt>
              </c:numCache>
            </c:numRef>
          </c:val>
          <c:extLst>
            <c:ext xmlns:c16="http://schemas.microsoft.com/office/drawing/2014/chart" uri="{C3380CC4-5D6E-409C-BE32-E72D297353CC}">
              <c16:uniqueId val="{00000004-1EFF-4466-A359-907826858B91}"/>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egendEntry>
        <c:idx val="0"/>
        <c:txPr>
          <a:bodyPr rot="0" spcFirstLastPara="1" vertOverflow="ellipsis" vert="horz" wrap="square" anchor="ctr" anchorCtr="1"/>
          <a:lstStyle/>
          <a:p>
            <a:pPr>
              <a:defRPr sz="1600" b="0" i="0" u="none" strike="noStrike" kern="1200" baseline="0">
                <a:solidFill>
                  <a:schemeClr val="tx1">
                    <a:lumMod val="95000"/>
                    <a:lumOff val="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95000"/>
                    <a:lumOff val="5000"/>
                  </a:schemeClr>
                </a:solidFill>
                <a:latin typeface="+mn-lt"/>
                <a:ea typeface="+mn-ea"/>
                <a:cs typeface="+mn-cs"/>
              </a:defRPr>
            </a:pPr>
            <a:endParaRPr lang="en-US"/>
          </a:p>
        </c:txPr>
      </c:legendEntry>
      <c:layout>
        <c:manualLayout>
          <c:xMode val="edge"/>
          <c:yMode val="edge"/>
          <c:x val="0.80561412462331095"/>
          <c:y val="0.65291768485835822"/>
          <c:w val="0.10950933216681248"/>
          <c:h val="0.14560141189247897"/>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6">
        <a:lumMod val="60000"/>
        <a:lumOff val="40000"/>
      </a:schemeClr>
    </a:solidFill>
    <a:ln w="9525" cap="flat" cmpd="sng" algn="ctr">
      <a:solidFill>
        <a:schemeClr val="tx1">
          <a:lumMod val="15000"/>
          <a:lumOff val="85000"/>
        </a:schemeClr>
      </a:solidFill>
      <a:round/>
    </a:ln>
    <a:effectLst/>
    <a:scene3d>
      <a:camera prst="orthographicFront"/>
      <a:lightRig rig="threePt" dir="t"/>
    </a:scene3d>
    <a:sp3d>
      <a:bevelT prst="relaxedInset"/>
    </a:sp3d>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 DATASET PRO.xlsx]Sheet4!PivotTable4</c:name>
    <c:fmtId val="6"/>
  </c:pivotSource>
  <c:chart>
    <c:title>
      <c:tx>
        <c:rich>
          <a:bodyPr rot="0" spcFirstLastPara="1" vertOverflow="ellipsis" vert="horz" wrap="square" anchor="ctr" anchorCtr="1"/>
          <a:lstStyle/>
          <a:p>
            <a:pPr>
              <a:defRPr sz="2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400">
                <a:latin typeface="Times New Roman" panose="02020603050405020304" pitchFamily="18" charset="0"/>
                <a:cs typeface="Times New Roman" panose="02020603050405020304" pitchFamily="18" charset="0"/>
              </a:rPr>
              <a:t>CURRENT</a:t>
            </a:r>
            <a:r>
              <a:rPr lang="en-US" sz="2400" baseline="0">
                <a:latin typeface="Times New Roman" panose="02020603050405020304" pitchFamily="18" charset="0"/>
                <a:cs typeface="Times New Roman" panose="02020603050405020304" pitchFamily="18" charset="0"/>
              </a:rPr>
              <a:t> EMPLOYEE RATING</a:t>
            </a:r>
            <a:endParaRPr lang="en-US" sz="2400">
              <a:latin typeface="Times New Roman" panose="02020603050405020304" pitchFamily="18" charset="0"/>
              <a:cs typeface="Times New Roman" panose="02020603050405020304" pitchFamily="18" charset="0"/>
            </a:endParaRPr>
          </a:p>
        </c:rich>
      </c:tx>
      <c:layout>
        <c:manualLayout>
          <c:xMode val="edge"/>
          <c:yMode val="edge"/>
          <c:x val="0.26298673849979282"/>
          <c:y val="1.9619823437037748E-2"/>
        </c:manualLayout>
      </c:layout>
      <c:overlay val="0"/>
      <c:spPr>
        <a:noFill/>
        <a:ln>
          <a:noFill/>
        </a:ln>
        <a:effectLst/>
      </c:spPr>
      <c:txPr>
        <a:bodyPr rot="0" spcFirstLastPara="1" vertOverflow="ellipsis" vert="horz" wrap="square" anchor="ctr" anchorCtr="1"/>
        <a:lstStyle/>
        <a:p>
          <a:pPr>
            <a:defRPr sz="2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solidFill>
              <a:schemeClr val="tx1">
                <a:lumMod val="95000"/>
                <a:lumOff val="5000"/>
              </a:schemeClr>
            </a:solidFill>
          </a:ln>
          <a:effectLst>
            <a:outerShdw blurRad="57150" dist="19050" dir="5400000" algn="ctr" rotWithShape="0">
              <a:srgbClr val="000000">
                <a:alpha val="63000"/>
              </a:srgbClr>
            </a:outerShdw>
          </a:effectLst>
          <a:scene3d>
            <a:camera prst="orthographicFront"/>
            <a:lightRig rig="threePt" dir="t"/>
          </a:scene3d>
          <a:sp3d>
            <a:bevelT/>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2">
              <a:lumMod val="20000"/>
              <a:lumOff val="80000"/>
            </a:schemeClr>
          </a:solidFill>
          <a:ln>
            <a:solidFill>
              <a:schemeClr val="tx1">
                <a:lumMod val="95000"/>
                <a:lumOff val="5000"/>
              </a:schemeClr>
            </a:solidFill>
          </a:ln>
          <a:effectLst>
            <a:outerShdw blurRad="57150" dist="19050" dir="5400000" algn="ctr" rotWithShape="0">
              <a:srgbClr val="000000">
                <a:alpha val="63000"/>
              </a:srgbClr>
            </a:outerShdw>
          </a:effectLst>
          <a:scene3d>
            <a:camera prst="orthographicFront"/>
            <a:lightRig rig="threePt" dir="t"/>
          </a:scene3d>
          <a:sp3d>
            <a:bevelT/>
          </a:sp3d>
        </c:spPr>
        <c:dLbl>
          <c:idx val="0"/>
          <c:layout>
            <c:manualLayout>
              <c:x val="-0.12909617733426898"/>
              <c:y val="8.5311354909088158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r>
                  <a:rPr lang="en-US" baseline="0">
                    <a:solidFill>
                      <a:schemeClr val="tx1">
                        <a:lumMod val="95000"/>
                        <a:lumOff val="5000"/>
                      </a:schemeClr>
                    </a:solidFill>
                  </a:rPr>
                  <a:t>
</a:t>
                </a:r>
                <a:fld id="{468C41CC-FBCF-40FB-A8F7-449378C214D1}" type="PERCENTAGE">
                  <a:rPr lang="en-US" sz="1050" baseline="0">
                    <a:solidFill>
                      <a:schemeClr val="tx1">
                        <a:lumMod val="95000"/>
                        <a:lumOff val="5000"/>
                      </a:schemeClr>
                    </a:solidFill>
                  </a:rPr>
                  <a:pPr>
                    <a:defRPr sz="900" b="0" i="0" u="none" strike="noStrike" kern="1200" baseline="0">
                      <a:solidFill>
                        <a:schemeClr val="lt1">
                          <a:lumMod val="85000"/>
                        </a:schemeClr>
                      </a:solidFill>
                      <a:latin typeface="+mn-lt"/>
                      <a:ea typeface="+mn-ea"/>
                      <a:cs typeface="+mn-cs"/>
                    </a:defRPr>
                  </a:pPr>
                  <a:t>[PERCENTAGE]</a:t>
                </a:fld>
                <a:endParaRPr lang="en-US" baseline="0">
                  <a:solidFill>
                    <a:schemeClr val="tx1">
                      <a:lumMod val="95000"/>
                      <a:lumOff val="5000"/>
                    </a:schemeClr>
                  </a:solidFill>
                </a:endParaRPr>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8.0156657398023273E-2"/>
                  <c:h val="0.12461664049316011"/>
                </c:manualLayout>
              </c15:layout>
              <c15:dlblFieldTable/>
              <c15:showDataLabelsRange val="0"/>
            </c:ext>
          </c:extLst>
        </c:dLbl>
      </c:pivotFmt>
      <c:pivotFmt>
        <c:idx val="2"/>
        <c:spPr>
          <a:solidFill>
            <a:schemeClr val="accent2">
              <a:lumMod val="75000"/>
            </a:schemeClr>
          </a:solidFill>
          <a:ln>
            <a:solidFill>
              <a:schemeClr val="tx1">
                <a:lumMod val="95000"/>
                <a:lumOff val="5000"/>
              </a:schemeClr>
            </a:solidFill>
          </a:ln>
          <a:effectLst>
            <a:outerShdw blurRad="57150" dist="19050" dir="5400000" algn="ctr" rotWithShape="0">
              <a:srgbClr val="000000">
                <a:alpha val="63000"/>
              </a:srgbClr>
            </a:outerShdw>
          </a:effectLst>
          <a:scene3d>
            <a:camera prst="orthographicFront"/>
            <a:lightRig rig="threePt" dir="t"/>
          </a:scene3d>
          <a:sp3d>
            <a:bevelT/>
          </a:sp3d>
        </c:spPr>
        <c:dLbl>
          <c:idx val="0"/>
          <c:layout>
            <c:manualLayout>
              <c:x val="0.14147209012239803"/>
              <c:y val="-0.14574872701581759"/>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r>
                  <a:rPr lang="en-US" baseline="0"/>
                  <a:t>
</a:t>
                </a:r>
                <a:fld id="{BF977516-DAB7-4573-AC9C-6153537183EC}" type="PERCENTAGE">
                  <a:rPr lang="en-US" sz="1050" baseline="0"/>
                  <a:pPr>
                    <a:defRPr sz="900" b="0" i="0" u="none" strike="noStrike" kern="1200" baseline="0">
                      <a:solidFill>
                        <a:schemeClr val="lt1">
                          <a:lumMod val="8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9.2285586826399174E-2"/>
                  <c:h val="0.12538354253835426"/>
                </c:manualLayout>
              </c15:layout>
              <c15:dlblFieldTable/>
              <c15:showDataLabelsRange val="0"/>
            </c:ext>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solidFill>
              <a:schemeClr val="tx1">
                <a:lumMod val="95000"/>
                <a:lumOff val="5000"/>
              </a:schemeClr>
            </a:solidFill>
          </a:ln>
          <a:effectLst>
            <a:outerShdw blurRad="57150" dist="19050" dir="5400000" algn="ctr" rotWithShape="0">
              <a:srgbClr val="000000">
                <a:alpha val="63000"/>
              </a:srgbClr>
            </a:outerShdw>
          </a:effectLst>
          <a:scene3d>
            <a:camera prst="orthographicFront"/>
            <a:lightRig rig="threePt" dir="t"/>
          </a:scene3d>
          <a:sp3d>
            <a:bevel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accent2">
              <a:lumMod val="20000"/>
              <a:lumOff val="80000"/>
            </a:schemeClr>
          </a:solidFill>
          <a:ln>
            <a:solidFill>
              <a:schemeClr val="tx1">
                <a:lumMod val="95000"/>
                <a:lumOff val="5000"/>
              </a:schemeClr>
            </a:solidFill>
          </a:ln>
          <a:effectLst>
            <a:outerShdw blurRad="57150" dist="19050" dir="5400000" algn="ctr" rotWithShape="0">
              <a:srgbClr val="000000">
                <a:alpha val="63000"/>
              </a:srgbClr>
            </a:outerShdw>
          </a:effectLst>
          <a:scene3d>
            <a:camera prst="orthographicFront"/>
            <a:lightRig rig="threePt" dir="t"/>
          </a:scene3d>
          <a:sp3d>
            <a:bevelT/>
          </a:sp3d>
        </c:spPr>
        <c:dLbl>
          <c:idx val="0"/>
          <c:layout>
            <c:manualLayout>
              <c:x val="-0.12909617733426898"/>
              <c:y val="8.5311354909088158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r>
                  <a:rPr lang="en-US" baseline="0">
                    <a:solidFill>
                      <a:schemeClr val="tx1">
                        <a:lumMod val="95000"/>
                        <a:lumOff val="5000"/>
                      </a:schemeClr>
                    </a:solidFill>
                  </a:rPr>
                  <a:t>
</a:t>
                </a:r>
                <a:fld id="{468C41CC-FBCF-40FB-A8F7-449378C214D1}" type="PERCENTAGE">
                  <a:rPr lang="en-US" sz="1050" baseline="0">
                    <a:solidFill>
                      <a:schemeClr val="tx1">
                        <a:lumMod val="95000"/>
                        <a:lumOff val="5000"/>
                      </a:schemeClr>
                    </a:solidFill>
                  </a:rPr>
                  <a:pPr>
                    <a:defRPr sz="900" b="0" i="0" u="none" strike="noStrike" kern="1200" baseline="0">
                      <a:solidFill>
                        <a:schemeClr val="lt1">
                          <a:lumMod val="85000"/>
                        </a:schemeClr>
                      </a:solidFill>
                      <a:latin typeface="+mn-lt"/>
                      <a:ea typeface="+mn-ea"/>
                      <a:cs typeface="+mn-cs"/>
                    </a:defRPr>
                  </a:pPr>
                  <a:t>[PERCENTAGE]</a:t>
                </a:fld>
                <a:endParaRPr lang="en-US" baseline="0">
                  <a:solidFill>
                    <a:schemeClr val="tx1">
                      <a:lumMod val="95000"/>
                      <a:lumOff val="5000"/>
                    </a:schemeClr>
                  </a:solidFill>
                </a:endParaRPr>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8.0156657398023273E-2"/>
                  <c:h val="0.12461664049316011"/>
                </c:manualLayout>
              </c15:layout>
              <c15:dlblFieldTable/>
              <c15:showDataLabelsRange val="0"/>
            </c:ext>
          </c:extLst>
        </c:dLbl>
      </c:pivotFmt>
      <c:pivotFmt>
        <c:idx val="5"/>
        <c:spPr>
          <a:solidFill>
            <a:schemeClr val="accent2">
              <a:lumMod val="75000"/>
            </a:schemeClr>
          </a:solidFill>
          <a:ln>
            <a:solidFill>
              <a:schemeClr val="tx1">
                <a:lumMod val="95000"/>
                <a:lumOff val="5000"/>
              </a:schemeClr>
            </a:solidFill>
          </a:ln>
          <a:effectLst>
            <a:outerShdw blurRad="57150" dist="19050" dir="5400000" algn="ctr" rotWithShape="0">
              <a:srgbClr val="000000">
                <a:alpha val="63000"/>
              </a:srgbClr>
            </a:outerShdw>
          </a:effectLst>
          <a:scene3d>
            <a:camera prst="orthographicFront"/>
            <a:lightRig rig="threePt" dir="t"/>
          </a:scene3d>
          <a:sp3d>
            <a:bevelT/>
          </a:sp3d>
        </c:spPr>
        <c:dLbl>
          <c:idx val="0"/>
          <c:layout>
            <c:manualLayout>
              <c:x val="0.14147209012239803"/>
              <c:y val="-0.14574872701581759"/>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r>
                  <a:rPr lang="en-US" baseline="0"/>
                  <a:t>
</a:t>
                </a:r>
                <a:fld id="{BF977516-DAB7-4573-AC9C-6153537183EC}" type="PERCENTAGE">
                  <a:rPr lang="en-US" sz="1050" baseline="0"/>
                  <a:pPr>
                    <a:defRPr sz="900" b="0" i="0" u="none" strike="noStrike" kern="1200" baseline="0">
                      <a:solidFill>
                        <a:schemeClr val="lt1">
                          <a:lumMod val="8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9.2285586826399174E-2"/>
                  <c:h val="0.12538354253835426"/>
                </c:manualLayout>
              </c15:layout>
              <c15:dlblFieldTable/>
              <c15:showDataLabelsRange val="0"/>
            </c:ext>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solidFill>
              <a:schemeClr val="tx1">
                <a:lumMod val="95000"/>
                <a:lumOff val="5000"/>
              </a:schemeClr>
            </a:solidFill>
          </a:ln>
          <a:effectLst>
            <a:outerShdw blurRad="57150" dist="19050" dir="5400000" algn="ctr" rotWithShape="0">
              <a:srgbClr val="000000">
                <a:alpha val="63000"/>
              </a:srgbClr>
            </a:outerShdw>
          </a:effectLst>
          <a:scene3d>
            <a:camera prst="orthographicFront"/>
            <a:lightRig rig="threePt" dir="t"/>
          </a:scene3d>
          <a:sp3d>
            <a:bevel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2">
              <a:lumMod val="20000"/>
              <a:lumOff val="80000"/>
            </a:schemeClr>
          </a:solidFill>
          <a:ln>
            <a:solidFill>
              <a:schemeClr val="tx1">
                <a:lumMod val="95000"/>
                <a:lumOff val="5000"/>
              </a:schemeClr>
            </a:solidFill>
          </a:ln>
          <a:effectLst>
            <a:outerShdw blurRad="57150" dist="19050" dir="5400000" algn="ctr" rotWithShape="0">
              <a:srgbClr val="000000">
                <a:alpha val="63000"/>
              </a:srgbClr>
            </a:outerShdw>
          </a:effectLst>
          <a:scene3d>
            <a:camera prst="orthographicFront"/>
            <a:lightRig rig="threePt" dir="t"/>
          </a:scene3d>
          <a:sp3d>
            <a:bevelT/>
          </a:sp3d>
        </c:spPr>
        <c:dLbl>
          <c:idx val="0"/>
          <c:layout>
            <c:manualLayout>
              <c:x val="-0.12909617733426898"/>
              <c:y val="8.5311354909088158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r>
                  <a:rPr lang="en-US" baseline="0">
                    <a:solidFill>
                      <a:schemeClr val="tx1">
                        <a:lumMod val="95000"/>
                        <a:lumOff val="5000"/>
                      </a:schemeClr>
                    </a:solidFill>
                  </a:rPr>
                  <a:t>
</a:t>
                </a:r>
                <a:fld id="{468C41CC-FBCF-40FB-A8F7-449378C214D1}" type="PERCENTAGE">
                  <a:rPr lang="en-US" sz="1050" baseline="0">
                    <a:solidFill>
                      <a:schemeClr val="tx1">
                        <a:lumMod val="95000"/>
                        <a:lumOff val="5000"/>
                      </a:schemeClr>
                    </a:solidFill>
                  </a:rPr>
                  <a:pPr>
                    <a:defRPr sz="900" b="0" i="0" u="none" strike="noStrike" kern="1200" baseline="0">
                      <a:solidFill>
                        <a:schemeClr val="lt1">
                          <a:lumMod val="85000"/>
                        </a:schemeClr>
                      </a:solidFill>
                      <a:latin typeface="+mn-lt"/>
                      <a:ea typeface="+mn-ea"/>
                      <a:cs typeface="+mn-cs"/>
                    </a:defRPr>
                  </a:pPr>
                  <a:t>[PERCENTAGE]</a:t>
                </a:fld>
                <a:endParaRPr lang="en-US" baseline="0">
                  <a:solidFill>
                    <a:schemeClr val="tx1">
                      <a:lumMod val="95000"/>
                      <a:lumOff val="5000"/>
                    </a:schemeClr>
                  </a:solidFill>
                </a:endParaRPr>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8.0156657398023273E-2"/>
                  <c:h val="0.12461664049316011"/>
                </c:manualLayout>
              </c15:layout>
              <c15:dlblFieldTable/>
              <c15:showDataLabelsRange val="0"/>
            </c:ext>
          </c:extLst>
        </c:dLbl>
      </c:pivotFmt>
      <c:pivotFmt>
        <c:idx val="8"/>
        <c:spPr>
          <a:solidFill>
            <a:schemeClr val="accent2">
              <a:lumMod val="75000"/>
            </a:schemeClr>
          </a:solidFill>
          <a:ln>
            <a:solidFill>
              <a:schemeClr val="tx1">
                <a:lumMod val="95000"/>
                <a:lumOff val="5000"/>
              </a:schemeClr>
            </a:solidFill>
          </a:ln>
          <a:effectLst>
            <a:outerShdw blurRad="57150" dist="19050" dir="5400000" algn="ctr" rotWithShape="0">
              <a:srgbClr val="000000">
                <a:alpha val="63000"/>
              </a:srgbClr>
            </a:outerShdw>
          </a:effectLst>
          <a:scene3d>
            <a:camera prst="orthographicFront"/>
            <a:lightRig rig="threePt" dir="t"/>
          </a:scene3d>
          <a:sp3d>
            <a:bevelT/>
          </a:sp3d>
        </c:spPr>
        <c:dLbl>
          <c:idx val="0"/>
          <c:layout>
            <c:manualLayout>
              <c:x val="0.14147209012239803"/>
              <c:y val="-0.14574872701581759"/>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r>
                  <a:rPr lang="en-US" baseline="0"/>
                  <a:t>
</a:t>
                </a:r>
                <a:fld id="{BF977516-DAB7-4573-AC9C-6153537183EC}" type="PERCENTAGE">
                  <a:rPr lang="en-US" sz="1050" baseline="0"/>
                  <a:pPr>
                    <a:defRPr sz="900" b="0" i="0" u="none" strike="noStrike" kern="1200" baseline="0">
                      <a:solidFill>
                        <a:schemeClr val="lt1">
                          <a:lumMod val="8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9.2285586826399174E-2"/>
                  <c:h val="0.12538354253835426"/>
                </c:manualLayout>
              </c15:layout>
              <c15:dlblFieldTable/>
              <c15:showDataLabelsRange val="0"/>
            </c:ext>
          </c:extLst>
        </c:dLbl>
      </c:pivotFmt>
    </c:pivotFmts>
    <c:plotArea>
      <c:layout>
        <c:manualLayout>
          <c:layoutTarget val="inner"/>
          <c:xMode val="edge"/>
          <c:yMode val="edge"/>
          <c:x val="0.12722834645669293"/>
          <c:y val="0.16153654629827743"/>
          <c:w val="0.42002306948473545"/>
          <c:h val="0.78287395396344894"/>
        </c:manualLayout>
      </c:layout>
      <c:pieChart>
        <c:varyColors val="1"/>
        <c:ser>
          <c:idx val="0"/>
          <c:order val="0"/>
          <c:tx>
            <c:strRef>
              <c:f>Sheet4!$B$3</c:f>
              <c:strCache>
                <c:ptCount val="1"/>
                <c:pt idx="0">
                  <c:v>Total</c:v>
                </c:pt>
              </c:strCache>
            </c:strRef>
          </c:tx>
          <c:spPr>
            <a:ln>
              <a:solidFill>
                <a:schemeClr val="tx1">
                  <a:lumMod val="95000"/>
                  <a:lumOff val="5000"/>
                </a:schemeClr>
              </a:solidFill>
            </a:ln>
            <a:scene3d>
              <a:camera prst="orthographicFront"/>
              <a:lightRig rig="threePt" dir="t"/>
            </a:scene3d>
            <a:sp3d>
              <a:bevelT/>
            </a:sp3d>
          </c:spPr>
          <c:dPt>
            <c:idx val="0"/>
            <c:bubble3D val="0"/>
            <c:spPr>
              <a:solidFill>
                <a:schemeClr val="accent2">
                  <a:lumMod val="20000"/>
                  <a:lumOff val="80000"/>
                </a:schemeClr>
              </a:solidFill>
              <a:ln>
                <a:solidFill>
                  <a:schemeClr val="tx1">
                    <a:lumMod val="95000"/>
                    <a:lumOff val="5000"/>
                  </a:schemeClr>
                </a:solidFill>
              </a:ln>
              <a:effectLst>
                <a:outerShdw blurRad="57150" dist="19050" dir="5400000" algn="ctr" rotWithShape="0">
                  <a:srgbClr val="000000">
                    <a:alpha val="63000"/>
                  </a:srgbClr>
                </a:outerShdw>
              </a:effectLst>
              <a:scene3d>
                <a:camera prst="orthographicFront"/>
                <a:lightRig rig="threePt" dir="t"/>
              </a:scene3d>
              <a:sp3d>
                <a:bevelT/>
              </a:sp3d>
            </c:spPr>
            <c:extLst>
              <c:ext xmlns:c16="http://schemas.microsoft.com/office/drawing/2014/chart" uri="{C3380CC4-5D6E-409C-BE32-E72D297353CC}">
                <c16:uniqueId val="{00000001-F255-4043-B043-4149ACA19D3B}"/>
              </c:ext>
            </c:extLst>
          </c:dPt>
          <c:dPt>
            <c:idx val="1"/>
            <c:bubble3D val="0"/>
            <c:spPr>
              <a:solidFill>
                <a:schemeClr val="accent2">
                  <a:lumMod val="75000"/>
                </a:schemeClr>
              </a:solidFill>
              <a:ln>
                <a:solidFill>
                  <a:schemeClr val="tx1">
                    <a:lumMod val="95000"/>
                    <a:lumOff val="5000"/>
                  </a:schemeClr>
                </a:solidFill>
              </a:ln>
              <a:effectLst>
                <a:outerShdw blurRad="57150" dist="19050" dir="5400000" algn="ctr" rotWithShape="0">
                  <a:srgbClr val="000000">
                    <a:alpha val="63000"/>
                  </a:srgbClr>
                </a:outerShdw>
              </a:effectLst>
              <a:scene3d>
                <a:camera prst="orthographicFront"/>
                <a:lightRig rig="threePt" dir="t"/>
              </a:scene3d>
              <a:sp3d>
                <a:bevelT/>
              </a:sp3d>
            </c:spPr>
            <c:extLst>
              <c:ext xmlns:c16="http://schemas.microsoft.com/office/drawing/2014/chart" uri="{C3380CC4-5D6E-409C-BE32-E72D297353CC}">
                <c16:uniqueId val="{00000003-F255-4043-B043-4149ACA19D3B}"/>
              </c:ext>
            </c:extLst>
          </c:dPt>
          <c:dLbls>
            <c:dLbl>
              <c:idx val="0"/>
              <c:layout>
                <c:manualLayout>
                  <c:x val="-0.12909617733426898"/>
                  <c:y val="8.5311354909088158E-2"/>
                </c:manualLayout>
              </c:layout>
              <c:tx>
                <c:rich>
                  <a:bodyPr/>
                  <a:lstStyle/>
                  <a:p>
                    <a:r>
                      <a:rPr lang="en-US" baseline="0">
                        <a:solidFill>
                          <a:schemeClr val="tx1">
                            <a:lumMod val="95000"/>
                            <a:lumOff val="5000"/>
                          </a:schemeClr>
                        </a:solidFill>
                      </a:rPr>
                      <a:t>
</a:t>
                    </a:r>
                    <a:fld id="{468C41CC-FBCF-40FB-A8F7-449378C214D1}" type="PERCENTAGE">
                      <a:rPr lang="en-US" sz="1050" baseline="0">
                        <a:solidFill>
                          <a:schemeClr val="tx1">
                            <a:lumMod val="95000"/>
                            <a:lumOff val="5000"/>
                          </a:schemeClr>
                        </a:solidFill>
                      </a:rPr>
                      <a:pPr/>
                      <a:t>[PERCENTAGE]</a:t>
                    </a:fld>
                    <a:endParaRPr lang="en-US" baseline="0">
                      <a:solidFill>
                        <a:schemeClr val="tx1">
                          <a:lumMod val="95000"/>
                          <a:lumOff val="5000"/>
                        </a:schemeClr>
                      </a:solidFill>
                    </a:endParaRPr>
                  </a:p>
                </c:rich>
              </c:tx>
              <c:dLblPos val="bestFit"/>
              <c:showLegendKey val="0"/>
              <c:showVal val="0"/>
              <c:showCatName val="1"/>
              <c:showSerName val="0"/>
              <c:showPercent val="1"/>
              <c:showBubbleSize val="0"/>
              <c:extLst>
                <c:ext xmlns:c15="http://schemas.microsoft.com/office/drawing/2012/chart" uri="{CE6537A1-D6FC-4f65-9D91-7224C49458BB}">
                  <c15:layout>
                    <c:manualLayout>
                      <c:w val="8.0156657398023273E-2"/>
                      <c:h val="0.12461664049316011"/>
                    </c:manualLayout>
                  </c15:layout>
                  <c15:dlblFieldTable/>
                  <c15:showDataLabelsRange val="0"/>
                </c:ext>
                <c:ext xmlns:c16="http://schemas.microsoft.com/office/drawing/2014/chart" uri="{C3380CC4-5D6E-409C-BE32-E72D297353CC}">
                  <c16:uniqueId val="{00000001-F255-4043-B043-4149ACA19D3B}"/>
                </c:ext>
              </c:extLst>
            </c:dLbl>
            <c:dLbl>
              <c:idx val="1"/>
              <c:layout>
                <c:manualLayout>
                  <c:x val="0.14147209012239803"/>
                  <c:y val="-0.14574872701581759"/>
                </c:manualLayout>
              </c:layout>
              <c:tx>
                <c:rich>
                  <a:bodyPr/>
                  <a:lstStyle/>
                  <a:p>
                    <a:r>
                      <a:rPr lang="en-US" baseline="0"/>
                      <a:t>
</a:t>
                    </a:r>
                    <a:fld id="{BF977516-DAB7-4573-AC9C-6153537183EC}" type="PERCENTAGE">
                      <a:rPr lang="en-US" sz="1050" baseline="0"/>
                      <a:pPr/>
                      <a:t>[PERCENTAGE]</a:t>
                    </a:fld>
                    <a:endParaRPr lang="en-US" baseline="0"/>
                  </a:p>
                </c:rich>
              </c:tx>
              <c:dLblPos val="bestFit"/>
              <c:showLegendKey val="0"/>
              <c:showVal val="0"/>
              <c:showCatName val="1"/>
              <c:showSerName val="0"/>
              <c:showPercent val="1"/>
              <c:showBubbleSize val="0"/>
              <c:extLst>
                <c:ext xmlns:c15="http://schemas.microsoft.com/office/drawing/2012/chart" uri="{CE6537A1-D6FC-4f65-9D91-7224C49458BB}">
                  <c15:layout>
                    <c:manualLayout>
                      <c:w val="9.2285586826399174E-2"/>
                      <c:h val="0.12538354253835426"/>
                    </c:manualLayout>
                  </c15:layout>
                  <c15:dlblFieldTable/>
                  <c15:showDataLabelsRange val="0"/>
                </c:ext>
                <c:ext xmlns:c16="http://schemas.microsoft.com/office/drawing/2014/chart" uri="{C3380CC4-5D6E-409C-BE32-E72D297353CC}">
                  <c16:uniqueId val="{00000003-F255-4043-B043-4149ACA19D3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Sheet4!$A$4:$A$6</c:f>
              <c:strCache>
                <c:ptCount val="2"/>
                <c:pt idx="0">
                  <c:v>Female</c:v>
                </c:pt>
                <c:pt idx="1">
                  <c:v>Male</c:v>
                </c:pt>
              </c:strCache>
            </c:strRef>
          </c:cat>
          <c:val>
            <c:numRef>
              <c:f>Sheet4!$B$4:$B$6</c:f>
              <c:numCache>
                <c:formatCode>General</c:formatCode>
                <c:ptCount val="2"/>
                <c:pt idx="0">
                  <c:v>110</c:v>
                </c:pt>
                <c:pt idx="1">
                  <c:v>204</c:v>
                </c:pt>
              </c:numCache>
            </c:numRef>
          </c:val>
          <c:extLst>
            <c:ext xmlns:c16="http://schemas.microsoft.com/office/drawing/2014/chart" uri="{C3380CC4-5D6E-409C-BE32-E72D297353CC}">
              <c16:uniqueId val="{00000004-F255-4043-B043-4149ACA19D3B}"/>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6746208039784503"/>
          <c:y val="0.54716082873928218"/>
          <c:w val="0.18867827047934799"/>
          <c:h val="0.23789113160807629"/>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44109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76563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20810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59077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40242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05467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77584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32226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702198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45566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30284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158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71264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70699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15884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5706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92213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1639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9/10/2024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6218047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457200" y="1065874"/>
            <a:ext cx="12115800" cy="2121863"/>
          </a:xfrm>
          <a:prstGeom prst="rect">
            <a:avLst/>
          </a:prstGeom>
        </p:spPr>
        <p:txBody>
          <a:bodyPr vert="horz" wrap="square" lIns="0" tIns="16510" rIns="0" bIns="0" rtlCol="0">
            <a:spAutoFit/>
          </a:bodyPr>
          <a:lstStyle/>
          <a:p>
            <a:pPr marL="3213735" algn="l">
              <a:spcBef>
                <a:spcPts val="130"/>
              </a:spcBef>
            </a:pPr>
            <a:r>
              <a:rPr lang="en-US" sz="4000" b="1" dirty="0">
                <a:latin typeface="Times New Roman" panose="02020603050405020304" pitchFamily="18" charset="0"/>
                <a:cs typeface="Times New Roman" panose="02020603050405020304" pitchFamily="18" charset="0"/>
              </a:rPr>
              <a:t>   Employee Performance              </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Analysis using Excel</a:t>
            </a:r>
            <a:br>
              <a:rPr lang="en-IN" sz="2400" dirty="0">
                <a:solidFill>
                  <a:srgbClr val="7030A0"/>
                </a:solidFill>
                <a:latin typeface="Times New Roman" panose="02020603050405020304" pitchFamily="18" charset="0"/>
                <a:cs typeface="Times New Roman" panose="02020603050405020304" pitchFamily="18" charset="0"/>
              </a:rPr>
            </a:br>
            <a:r>
              <a:rPr lang="en-US" sz="4000" b="1" dirty="0">
                <a:solidFill>
                  <a:schemeClr val="bg1"/>
                </a:solidFill>
                <a:latin typeface="Times New Roman" panose="02020603050405020304" pitchFamily="18" charset="0"/>
                <a:cs typeface="Times New Roman" panose="02020603050405020304" pitchFamily="18" charset="0"/>
              </a:rPr>
              <a:t>Excel</a:t>
            </a:r>
            <a:r>
              <a:rPr lang="en-US" sz="4000" b="1" i="0" dirty="0">
                <a:solidFill>
                  <a:schemeClr val="bg1"/>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IN" sz="2800" spc="10" dirty="0">
                <a:solidFill>
                  <a:schemeClr val="bg1"/>
                </a:solidFill>
              </a:rPr>
              <a:t>1</a:t>
            </a:r>
            <a:endParaRPr sz="2800" spc="10" dirty="0">
              <a:solidFill>
                <a:schemeClr val="bg1"/>
              </a:solidFill>
            </a:endParaRPr>
          </a:p>
        </p:txBody>
      </p:sp>
      <p:sp>
        <p:nvSpPr>
          <p:cNvPr id="14" name="TextBox 13">
            <a:extLst>
              <a:ext uri="{FF2B5EF4-FFF2-40B4-BE49-F238E27FC236}">
                <a16:creationId xmlns:a16="http://schemas.microsoft.com/office/drawing/2014/main" id="{D55ADE35-C35B-07C1-F5AA-C33B3DDB802E}"/>
              </a:ext>
            </a:extLst>
          </p:cNvPr>
          <p:cNvSpPr txBox="1"/>
          <p:nvPr/>
        </p:nvSpPr>
        <p:spPr>
          <a:xfrm>
            <a:off x="1752600" y="3414252"/>
            <a:ext cx="9525000"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 SNEKHA.J</a:t>
            </a:r>
          </a:p>
          <a:p>
            <a:r>
              <a:rPr lang="en-US" sz="2400" dirty="0">
                <a:latin typeface="Times New Roman" panose="02020603050405020304" pitchFamily="18" charset="0"/>
                <a:cs typeface="Times New Roman" panose="02020603050405020304" pitchFamily="18" charset="0"/>
              </a:rPr>
              <a:t>REGISTER NO      : 312209234</a:t>
            </a:r>
          </a:p>
          <a:p>
            <a:r>
              <a:rPr lang="en-US" sz="2400" dirty="0">
                <a:latin typeface="Times New Roman" panose="02020603050405020304" pitchFamily="18" charset="0"/>
                <a:cs typeface="Times New Roman" panose="02020603050405020304" pitchFamily="18" charset="0"/>
              </a:rPr>
              <a:t>DEPARTMENT      :BCOM.BANK MANAGEMENT</a:t>
            </a:r>
          </a:p>
          <a:p>
            <a:r>
              <a:rPr lang="en-US" sz="2400" dirty="0">
                <a:latin typeface="Times New Roman" panose="02020603050405020304" pitchFamily="18" charset="0"/>
                <a:cs typeface="Times New Roman" panose="02020603050405020304" pitchFamily="18" charset="0"/>
              </a:rPr>
              <a:t>COLLEGE              :ANNA ADARSH COLLEGE FOR WOMEN</a:t>
            </a:r>
          </a:p>
          <a:p>
            <a:r>
              <a:rPr lang="en-US" sz="2400" dirty="0"/>
              <a:t>           </a:t>
            </a:r>
            <a:endParaRPr lang="en-IN" sz="2400" dirty="0"/>
          </a:p>
        </p:txBody>
      </p:sp>
      <p:sp>
        <p:nvSpPr>
          <p:cNvPr id="2" name="TextBox 1">
            <a:extLst>
              <a:ext uri="{FF2B5EF4-FFF2-40B4-BE49-F238E27FC236}">
                <a16:creationId xmlns:a16="http://schemas.microsoft.com/office/drawing/2014/main" id="{286D51CA-A5D8-D71F-CAE5-F19F444CF0DA}"/>
              </a:ext>
            </a:extLst>
          </p:cNvPr>
          <p:cNvSpPr txBox="1"/>
          <p:nvPr/>
        </p:nvSpPr>
        <p:spPr>
          <a:xfrm>
            <a:off x="11615184" y="584065"/>
            <a:ext cx="60960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6553200" y="685800"/>
            <a:ext cx="3303904" cy="629018"/>
          </a:xfrm>
          <a:prstGeom prst="rect">
            <a:avLst/>
          </a:prstGeom>
        </p:spPr>
        <p:txBody>
          <a:bodyPr vert="horz" wrap="square" lIns="0" tIns="13335" rIns="0" bIns="0" rtlCol="0">
            <a:spAutoFit/>
          </a:bodyPr>
          <a:lstStyle/>
          <a:p>
            <a:pPr marL="12700">
              <a:lnSpc>
                <a:spcPct val="100000"/>
              </a:lnSpc>
              <a:spcBef>
                <a:spcPts val="105"/>
              </a:spcBef>
            </a:pPr>
            <a:r>
              <a:rPr sz="4000" spc="15" dirty="0">
                <a:latin typeface="Times New Roman" panose="02020603050405020304" pitchFamily="18" charset="0"/>
                <a:cs typeface="Times New Roman" panose="02020603050405020304" pitchFamily="18" charset="0"/>
              </a:rPr>
              <a:t>M</a:t>
            </a:r>
            <a:r>
              <a:rPr sz="4000" dirty="0">
                <a:latin typeface="Times New Roman" panose="02020603050405020304" pitchFamily="18" charset="0"/>
                <a:cs typeface="Times New Roman" panose="02020603050405020304" pitchFamily="18" charset="0"/>
              </a:rPr>
              <a:t>O</a:t>
            </a:r>
            <a:r>
              <a:rPr sz="4000" spc="-15" dirty="0">
                <a:latin typeface="Times New Roman" panose="02020603050405020304" pitchFamily="18" charset="0"/>
                <a:cs typeface="Times New Roman" panose="02020603050405020304" pitchFamily="18" charset="0"/>
              </a:rPr>
              <a:t>D</a:t>
            </a:r>
            <a:r>
              <a:rPr sz="4000" spc="-35" dirty="0">
                <a:latin typeface="Times New Roman" panose="02020603050405020304" pitchFamily="18" charset="0"/>
                <a:cs typeface="Times New Roman" panose="02020603050405020304" pitchFamily="18" charset="0"/>
              </a:rPr>
              <a:t>E</a:t>
            </a:r>
            <a:r>
              <a:rPr sz="4000" spc="-30" dirty="0">
                <a:latin typeface="Times New Roman" panose="02020603050405020304" pitchFamily="18" charset="0"/>
                <a:cs typeface="Times New Roman" panose="02020603050405020304" pitchFamily="18" charset="0"/>
              </a:rPr>
              <a:t>LL</a:t>
            </a:r>
            <a:r>
              <a:rPr sz="4000" spc="-5" dirty="0">
                <a:latin typeface="Times New Roman" panose="02020603050405020304" pitchFamily="18" charset="0"/>
                <a:cs typeface="Times New Roman" panose="02020603050405020304" pitchFamily="18" charset="0"/>
              </a:rPr>
              <a:t>I</a:t>
            </a:r>
            <a:r>
              <a:rPr sz="4000" spc="30" dirty="0">
                <a:latin typeface="Times New Roman" panose="02020603050405020304" pitchFamily="18" charset="0"/>
                <a:cs typeface="Times New Roman" panose="02020603050405020304" pitchFamily="18" charset="0"/>
              </a:rPr>
              <a:t>N</a:t>
            </a:r>
            <a:r>
              <a:rPr sz="4000" spc="5" dirty="0">
                <a:latin typeface="Times New Roman" panose="02020603050405020304" pitchFamily="18" charset="0"/>
                <a:cs typeface="Times New Roman" panose="02020603050405020304" pitchFamily="18" charset="0"/>
              </a:rPr>
              <a:t>G</a:t>
            </a:r>
            <a:endParaRPr sz="4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1C34BE1-F3CA-831E-BBF8-586CB635F5B8}"/>
              </a:ext>
            </a:extLst>
          </p:cNvPr>
          <p:cNvSpPr txBox="1"/>
          <p:nvPr/>
        </p:nvSpPr>
        <p:spPr>
          <a:xfrm>
            <a:off x="11430000" y="513960"/>
            <a:ext cx="914400" cy="523220"/>
          </a:xfrm>
          <a:prstGeom prst="rect">
            <a:avLst/>
          </a:prstGeom>
          <a:noFill/>
        </p:spPr>
        <p:txBody>
          <a:bodyPr wrap="square" rtlCol="0">
            <a:spAutoFit/>
          </a:bodyPr>
          <a:lstStyle/>
          <a:p>
            <a:r>
              <a:rPr lang="en-IN" sz="2800" dirty="0"/>
              <a:t>10</a:t>
            </a:r>
          </a:p>
        </p:txBody>
      </p:sp>
      <p:sp>
        <p:nvSpPr>
          <p:cNvPr id="3" name="TextBox 2">
            <a:extLst>
              <a:ext uri="{FF2B5EF4-FFF2-40B4-BE49-F238E27FC236}">
                <a16:creationId xmlns:a16="http://schemas.microsoft.com/office/drawing/2014/main" id="{A894C7EE-66D5-ADA0-8B4A-47BD89F9F4E0}"/>
              </a:ext>
            </a:extLst>
          </p:cNvPr>
          <p:cNvSpPr txBox="1"/>
          <p:nvPr/>
        </p:nvSpPr>
        <p:spPr>
          <a:xfrm>
            <a:off x="990600" y="1905000"/>
            <a:ext cx="9906000" cy="3995966"/>
          </a:xfrm>
          <a:prstGeom prst="rect">
            <a:avLst/>
          </a:prstGeom>
          <a:noFill/>
        </p:spPr>
        <p:txBody>
          <a:bodyPr wrap="square" rtlCol="0">
            <a:spAutoFit/>
          </a:bodyPr>
          <a:lstStyle/>
          <a:p>
            <a:pPr marL="12700">
              <a:lnSpc>
                <a:spcPct val="100000"/>
              </a:lnSpc>
              <a:spcBef>
                <a:spcPts val="105"/>
              </a:spcBef>
            </a:pPr>
            <a:r>
              <a:rPr lang="en-US" sz="1800" dirty="0">
                <a:latin typeface="Cambria" panose="02040503050406030204" pitchFamily="18" charset="0"/>
                <a:ea typeface="Cambria" panose="02040503050406030204" pitchFamily="18" charset="0"/>
              </a:rPr>
              <a:t>In the Employee Performance Analysis project using Excel, modeling is crucial for effectively organizing and analyzing performance data. The process begins with structuring data into distinct sheets for each aspect of performance, such as Employee Details, Performance Metrics, Attendance Records, and Project Performance. By linking these sheets through common identifiers like Employee ID, a relational model is established, enabling seamless integration and analysis across different data points.</a:t>
            </a:r>
          </a:p>
          <a:p>
            <a:pPr marL="12700">
              <a:lnSpc>
                <a:spcPct val="100000"/>
              </a:lnSpc>
              <a:spcBef>
                <a:spcPts val="105"/>
              </a:spcBef>
            </a:pPr>
            <a:r>
              <a:rPr lang="en-US" sz="1800" dirty="0">
                <a:latin typeface="Cambria" panose="02040503050406030204" pitchFamily="18" charset="0"/>
                <a:ea typeface="Cambria" panose="02040503050406030204" pitchFamily="18" charset="0"/>
              </a:rPr>
              <a:t>For data analysis, statistical functions and pivot tables are employed to uncover trends and patterns, while comparative models help in evaluating individual performance against benchmarks or peers. </a:t>
            </a:r>
          </a:p>
          <a:p>
            <a:pPr marL="12700">
              <a:lnSpc>
                <a:spcPct val="100000"/>
              </a:lnSpc>
              <a:spcBef>
                <a:spcPts val="105"/>
              </a:spcBef>
            </a:pPr>
            <a:r>
              <a:rPr lang="en-US" sz="1800" dirty="0">
                <a:latin typeface="Cambria" panose="02040503050406030204" pitchFamily="18" charset="0"/>
                <a:ea typeface="Cambria" panose="02040503050406030204" pitchFamily="18" charset="0"/>
              </a:rPr>
              <a:t>Lastly, automated reporting templates are developed to generate performance summaries and reports efficiently. These templates leverage Excel’s data refresh capabilities to ensure that reports are always up-to-date with the latest performance metrics. Overall, the modeling process transforms raw data into a structured, insightful, and actionable framework that supports effective performance management and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400800" y="838200"/>
            <a:ext cx="2437130" cy="567463"/>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3" name="TextBox 2">
            <a:extLst>
              <a:ext uri="{FF2B5EF4-FFF2-40B4-BE49-F238E27FC236}">
                <a16:creationId xmlns:a16="http://schemas.microsoft.com/office/drawing/2014/main" id="{2B5C6B30-11C8-3223-DD83-D8E9839B85A2}"/>
              </a:ext>
            </a:extLst>
          </p:cNvPr>
          <p:cNvSpPr txBox="1"/>
          <p:nvPr/>
        </p:nvSpPr>
        <p:spPr>
          <a:xfrm>
            <a:off x="11479161" y="457200"/>
            <a:ext cx="91440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11</a:t>
            </a:r>
          </a:p>
        </p:txBody>
      </p:sp>
      <p:graphicFrame>
        <p:nvGraphicFramePr>
          <p:cNvPr id="4" name="Chart 3">
            <a:extLst>
              <a:ext uri="{FF2B5EF4-FFF2-40B4-BE49-F238E27FC236}">
                <a16:creationId xmlns:a16="http://schemas.microsoft.com/office/drawing/2014/main" id="{A2427AB2-6600-2F6F-64AE-BA03A2868CFC}"/>
              </a:ext>
            </a:extLst>
          </p:cNvPr>
          <p:cNvGraphicFramePr>
            <a:graphicFrameLocks/>
          </p:cNvGraphicFramePr>
          <p:nvPr>
            <p:extLst>
              <p:ext uri="{D42A27DB-BD31-4B8C-83A1-F6EECF244321}">
                <p14:modId xmlns:p14="http://schemas.microsoft.com/office/powerpoint/2010/main" val="3627440681"/>
              </p:ext>
            </p:extLst>
          </p:nvPr>
        </p:nvGraphicFramePr>
        <p:xfrm>
          <a:off x="1295400" y="1905000"/>
          <a:ext cx="8534400" cy="4343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1FB09293-EAD2-34DE-6B56-9C5D26B78319}"/>
              </a:ext>
            </a:extLst>
          </p:cNvPr>
          <p:cNvGraphicFramePr>
            <a:graphicFrameLocks/>
          </p:cNvGraphicFramePr>
          <p:nvPr>
            <p:extLst>
              <p:ext uri="{D42A27DB-BD31-4B8C-83A1-F6EECF244321}">
                <p14:modId xmlns:p14="http://schemas.microsoft.com/office/powerpoint/2010/main" val="693400975"/>
              </p:ext>
            </p:extLst>
          </p:nvPr>
        </p:nvGraphicFramePr>
        <p:xfrm>
          <a:off x="1600200" y="1524000"/>
          <a:ext cx="8229600"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7B627542-CF60-EFDF-4EE6-9D278DCC70A1}"/>
              </a:ext>
            </a:extLst>
          </p:cNvPr>
          <p:cNvSpPr txBox="1"/>
          <p:nvPr/>
        </p:nvSpPr>
        <p:spPr>
          <a:xfrm>
            <a:off x="11353800" y="609600"/>
            <a:ext cx="83820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12</a:t>
            </a:r>
          </a:p>
        </p:txBody>
      </p:sp>
    </p:spTree>
    <p:extLst>
      <p:ext uri="{BB962C8B-B14F-4D97-AF65-F5344CB8AC3E}">
        <p14:creationId xmlns:p14="http://schemas.microsoft.com/office/powerpoint/2010/main" val="2884204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56493-D95F-1C1D-CC9E-771A6ED1B281}"/>
              </a:ext>
            </a:extLst>
          </p:cNvPr>
          <p:cNvSpPr>
            <a:spLocks noGrp="1"/>
          </p:cNvSpPr>
          <p:nvPr>
            <p:ph type="title"/>
          </p:nvPr>
        </p:nvSpPr>
        <p:spPr>
          <a:xfrm>
            <a:off x="11277600" y="533400"/>
            <a:ext cx="762000" cy="759627"/>
          </a:xfrm>
        </p:spPr>
        <p:txBody>
          <a:bodyPr>
            <a:normAutofit/>
          </a:bodyPr>
          <a:lstStyle/>
          <a:p>
            <a:r>
              <a:rPr lang="en-IN" sz="2800" dirty="0">
                <a:latin typeface="Times New Roman" panose="02020603050405020304" pitchFamily="18" charset="0"/>
                <a:cs typeface="Times New Roman" panose="02020603050405020304" pitchFamily="18" charset="0"/>
              </a:rPr>
              <a:t>13</a:t>
            </a:r>
          </a:p>
        </p:txBody>
      </p:sp>
      <p:graphicFrame>
        <p:nvGraphicFramePr>
          <p:cNvPr id="3" name="Chart 2">
            <a:extLst>
              <a:ext uri="{FF2B5EF4-FFF2-40B4-BE49-F238E27FC236}">
                <a16:creationId xmlns:a16="http://schemas.microsoft.com/office/drawing/2014/main" id="{E68E6CE4-6ED7-95A5-7CD2-E6E1BD5DAB33}"/>
              </a:ext>
            </a:extLst>
          </p:cNvPr>
          <p:cNvGraphicFramePr>
            <a:graphicFrameLocks/>
          </p:cNvGraphicFramePr>
          <p:nvPr>
            <p:extLst>
              <p:ext uri="{D42A27DB-BD31-4B8C-83A1-F6EECF244321}">
                <p14:modId xmlns:p14="http://schemas.microsoft.com/office/powerpoint/2010/main" val="1801663337"/>
              </p:ext>
            </p:extLst>
          </p:nvPr>
        </p:nvGraphicFramePr>
        <p:xfrm>
          <a:off x="1981200" y="1752600"/>
          <a:ext cx="8153400" cy="38838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05746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295400" y="533400"/>
            <a:ext cx="8610600" cy="1293028"/>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0733418-4364-BE9E-D647-FD58666F1F1E}"/>
              </a:ext>
            </a:extLst>
          </p:cNvPr>
          <p:cNvSpPr txBox="1"/>
          <p:nvPr/>
        </p:nvSpPr>
        <p:spPr>
          <a:xfrm>
            <a:off x="1828800" y="2209800"/>
            <a:ext cx="9296400" cy="3693319"/>
          </a:xfrm>
          <a:prstGeom prst="rect">
            <a:avLst/>
          </a:prstGeom>
          <a:noFill/>
        </p:spPr>
        <p:txBody>
          <a:bodyPr wrap="square" rtlCol="0">
            <a:spAutoFit/>
          </a:bodyPr>
          <a:lstStyle/>
          <a:p>
            <a:r>
              <a:rPr lang="en-US" sz="1800" b="0" dirty="0">
                <a:latin typeface="Times New Roman" panose="02020603050405020304" pitchFamily="18" charset="0"/>
                <a:ea typeface="Cambria" panose="02040503050406030204" pitchFamily="18" charset="0"/>
                <a:cs typeface="Times New Roman" panose="02020603050405020304" pitchFamily="18" charset="0"/>
              </a:rPr>
              <a:t>In conclusion, the Employee Performance Analysis Tool using Excel represents a powerful and efficient solution for transforming raw performance data into actionable insights. By leveraging Microsoft Excel’s robust features, the tool offers a clear, customizable, and comprehensive framework for evaluating employee performance against well-defined metrics. Its ability to streamline data entry and analysis, coupled with real-time updates, significantly enhances efficiency and reduces manual effort. </a:t>
            </a:r>
          </a:p>
          <a:p>
            <a:r>
              <a:rPr lang="en-US" sz="1800" b="0" dirty="0">
                <a:latin typeface="Times New Roman" panose="02020603050405020304" pitchFamily="18" charset="0"/>
                <a:ea typeface="Cambria" panose="02040503050406030204" pitchFamily="18" charset="0"/>
                <a:cs typeface="Times New Roman" panose="02020603050405020304" pitchFamily="18" charset="0"/>
              </a:rPr>
              <a:t>Interactive dashboards and customizable reports facilitate effective communication and visualization of performance data, making complex information accessible and actionable. Additionally, the cost-effective use of Excel maximizes existing resources while providing advanced analytical capabilities. Its scalability and flexibility ensure that the tool remains relevant and useful as organizational needs evolve. Overall, the solution not only enhances performance management but also drives better decision-making and organizational growth, making it a valuable asset for any organization committed to optimizing employee performance.</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16E0F7F-E226-8057-2BCC-9B65DA55BB2F}"/>
              </a:ext>
            </a:extLst>
          </p:cNvPr>
          <p:cNvSpPr txBox="1"/>
          <p:nvPr/>
        </p:nvSpPr>
        <p:spPr>
          <a:xfrm>
            <a:off x="11582400" y="533400"/>
            <a:ext cx="76200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14</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9802-DC6A-6D80-7214-2CA926B46DAA}"/>
              </a:ext>
            </a:extLst>
          </p:cNvPr>
          <p:cNvSpPr>
            <a:spLocks noGrp="1"/>
          </p:cNvSpPr>
          <p:nvPr>
            <p:ph type="title"/>
          </p:nvPr>
        </p:nvSpPr>
        <p:spPr>
          <a:xfrm>
            <a:off x="2820987" y="980420"/>
            <a:ext cx="8761413" cy="1447800"/>
          </a:xfrm>
        </p:spPr>
        <p:txBody>
          <a:bodyPr>
            <a:normAutofit fontScale="90000"/>
          </a:bodyPr>
          <a:lstStyle/>
          <a:p>
            <a:pPr algn="ctr"/>
            <a:r>
              <a:rPr lang="en-IN" sz="4400" spc="5" dirty="0">
                <a:latin typeface="Times New Roman" panose="02020603050405020304" pitchFamily="18" charset="0"/>
                <a:cs typeface="Times New Roman" panose="02020603050405020304" pitchFamily="18" charset="0"/>
              </a:rPr>
              <a:t>PROJECT</a:t>
            </a:r>
            <a:r>
              <a:rPr lang="en-IN" sz="4400" spc="-85" dirty="0">
                <a:latin typeface="Times New Roman" panose="02020603050405020304" pitchFamily="18" charset="0"/>
                <a:cs typeface="Times New Roman" panose="02020603050405020304" pitchFamily="18" charset="0"/>
              </a:rPr>
              <a:t> </a:t>
            </a:r>
            <a:r>
              <a:rPr lang="en-IN" sz="4400" spc="25" dirty="0">
                <a:latin typeface="Times New Roman" panose="02020603050405020304" pitchFamily="18" charset="0"/>
                <a:cs typeface="Times New Roman" panose="02020603050405020304" pitchFamily="18" charset="0"/>
              </a:rPr>
              <a:t>TITLE</a:t>
            </a:r>
            <a:br>
              <a:rPr lang="en-IN" sz="4400" dirty="0">
                <a:latin typeface="Times New Roman" panose="02020603050405020304" pitchFamily="18" charset="0"/>
                <a:cs typeface="Times New Roman" panose="02020603050405020304" pitchFamily="18" charset="0"/>
              </a:rPr>
            </a:br>
            <a:br>
              <a:rPr lang="en-IN" sz="4400" dirty="0">
                <a:solidFill>
                  <a:srgbClr val="7030A0"/>
                </a:solidFill>
                <a:latin typeface="Times New Roman" panose="02020603050405020304" pitchFamily="18" charset="0"/>
                <a:cs typeface="Times New Roman" panose="02020603050405020304" pitchFamily="18" charset="0"/>
              </a:rPr>
            </a:br>
            <a:endParaRPr lang="en-IN" sz="4400" dirty="0"/>
          </a:p>
        </p:txBody>
      </p:sp>
      <p:sp>
        <p:nvSpPr>
          <p:cNvPr id="4" name="TextBox 3">
            <a:extLst>
              <a:ext uri="{FF2B5EF4-FFF2-40B4-BE49-F238E27FC236}">
                <a16:creationId xmlns:a16="http://schemas.microsoft.com/office/drawing/2014/main" id="{C17FE9D2-EEF5-2D6B-22B1-D4216371B312}"/>
              </a:ext>
            </a:extLst>
          </p:cNvPr>
          <p:cNvSpPr txBox="1"/>
          <p:nvPr/>
        </p:nvSpPr>
        <p:spPr>
          <a:xfrm>
            <a:off x="10591800" y="457200"/>
            <a:ext cx="457200" cy="523220"/>
          </a:xfrm>
          <a:prstGeom prst="rect">
            <a:avLst/>
          </a:prstGeom>
          <a:noFill/>
        </p:spPr>
        <p:txBody>
          <a:bodyPr wrap="square" rtlCol="0">
            <a:spAutoFit/>
          </a:bodyPr>
          <a:lstStyle/>
          <a:p>
            <a:r>
              <a:rPr lang="en-IN" sz="2800" dirty="0">
                <a:solidFill>
                  <a:schemeClr val="bg1"/>
                </a:solidFill>
              </a:rPr>
              <a:t>2</a:t>
            </a:r>
          </a:p>
        </p:txBody>
      </p:sp>
      <p:sp>
        <p:nvSpPr>
          <p:cNvPr id="3" name="TextBox 2">
            <a:extLst>
              <a:ext uri="{FF2B5EF4-FFF2-40B4-BE49-F238E27FC236}">
                <a16:creationId xmlns:a16="http://schemas.microsoft.com/office/drawing/2014/main" id="{17F5B1FB-A3F5-7E23-4323-5C84FD6E7554}"/>
              </a:ext>
            </a:extLst>
          </p:cNvPr>
          <p:cNvSpPr txBox="1"/>
          <p:nvPr/>
        </p:nvSpPr>
        <p:spPr>
          <a:xfrm>
            <a:off x="11582400" y="493723"/>
            <a:ext cx="457200" cy="646331"/>
          </a:xfrm>
          <a:prstGeom prst="rect">
            <a:avLst/>
          </a:prstGeom>
          <a:noFill/>
        </p:spPr>
        <p:txBody>
          <a:bodyPr wrap="square" rtlCol="0">
            <a:spAutoFit/>
          </a:bodyPr>
          <a:lstStyle/>
          <a:p>
            <a:r>
              <a:rPr lang="en-IN" sz="3600" spc="5" dirty="0">
                <a:latin typeface="Times New Roman" panose="02020603050405020304" pitchFamily="18" charset="0"/>
                <a:cs typeface="Times New Roman" panose="02020603050405020304" pitchFamily="18" charset="0"/>
              </a:rPr>
              <a:t>2</a:t>
            </a:r>
            <a:endParaRPr lang="en-IN"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406C618-1960-A55F-B328-8F71B8B01295}"/>
              </a:ext>
            </a:extLst>
          </p:cNvPr>
          <p:cNvSpPr txBox="1"/>
          <p:nvPr/>
        </p:nvSpPr>
        <p:spPr>
          <a:xfrm>
            <a:off x="2443316" y="2414680"/>
            <a:ext cx="8153400" cy="144655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Employee Performance Analysis using Excel</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6025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9D781-21B9-B96D-38E9-04BDDB109E17}"/>
              </a:ext>
            </a:extLst>
          </p:cNvPr>
          <p:cNvSpPr>
            <a:spLocks noGrp="1"/>
          </p:cNvSpPr>
          <p:nvPr>
            <p:ph type="title"/>
          </p:nvPr>
        </p:nvSpPr>
        <p:spPr>
          <a:xfrm>
            <a:off x="2209800" y="833284"/>
            <a:ext cx="8001000" cy="1293028"/>
          </a:xfrm>
        </p:spPr>
        <p:txBody>
          <a:bodyPr>
            <a:normAutofit/>
          </a:bodyPr>
          <a:lstStyle/>
          <a:p>
            <a:pPr algn="ctr"/>
            <a:r>
              <a:rPr lang="en-IN" sz="4400" spc="25" dirty="0">
                <a:latin typeface="Times New Roman" panose="02020603050405020304" pitchFamily="18" charset="0"/>
                <a:cs typeface="Times New Roman" panose="02020603050405020304" pitchFamily="18" charset="0"/>
              </a:rPr>
              <a:t>A</a:t>
            </a:r>
            <a:r>
              <a:rPr lang="en-IN" sz="4400" spc="-5" dirty="0">
                <a:latin typeface="Times New Roman" panose="02020603050405020304" pitchFamily="18" charset="0"/>
                <a:cs typeface="Times New Roman" panose="02020603050405020304" pitchFamily="18" charset="0"/>
              </a:rPr>
              <a:t>G</a:t>
            </a:r>
            <a:r>
              <a:rPr lang="en-IN" sz="4400" spc="-35" dirty="0">
                <a:latin typeface="Times New Roman" panose="02020603050405020304" pitchFamily="18" charset="0"/>
                <a:cs typeface="Times New Roman" panose="02020603050405020304" pitchFamily="18" charset="0"/>
              </a:rPr>
              <a:t>E</a:t>
            </a:r>
            <a:r>
              <a:rPr lang="en-IN" sz="4400" spc="15" dirty="0">
                <a:latin typeface="Times New Roman" panose="02020603050405020304" pitchFamily="18" charset="0"/>
                <a:cs typeface="Times New Roman" panose="02020603050405020304" pitchFamily="18" charset="0"/>
              </a:rPr>
              <a:t>N</a:t>
            </a:r>
            <a:r>
              <a:rPr lang="en-IN" sz="4400" dirty="0">
                <a:latin typeface="Times New Roman" panose="02020603050405020304" pitchFamily="18" charset="0"/>
                <a:cs typeface="Times New Roman" panose="02020603050405020304" pitchFamily="18" charset="0"/>
              </a:rPr>
              <a:t>DA</a:t>
            </a:r>
          </a:p>
        </p:txBody>
      </p:sp>
      <p:sp>
        <p:nvSpPr>
          <p:cNvPr id="3" name="Content Placeholder 2">
            <a:extLst>
              <a:ext uri="{FF2B5EF4-FFF2-40B4-BE49-F238E27FC236}">
                <a16:creationId xmlns:a16="http://schemas.microsoft.com/office/drawing/2014/main" id="{D4BC0938-E776-A745-5121-0F80D0E300DE}"/>
              </a:ext>
            </a:extLst>
          </p:cNvPr>
          <p:cNvSpPr>
            <a:spLocks noGrp="1"/>
          </p:cNvSpPr>
          <p:nvPr>
            <p:ph idx="1"/>
          </p:nvPr>
        </p:nvSpPr>
        <p:spPr>
          <a:xfrm>
            <a:off x="4151736" y="2438400"/>
            <a:ext cx="5332413" cy="3416300"/>
          </a:xfrm>
        </p:spPr>
        <p:txBody>
          <a:bodyPr>
            <a:normAutofit fontScale="92500" lnSpcReduction="20000"/>
          </a:bodyPr>
          <a:lstStyle/>
          <a:p>
            <a:pPr algn="l"/>
            <a:endParaRPr lang="en-US" sz="24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400" dirty="0">
                <a:latin typeface="Times New Roman" panose="02020603050405020304" pitchFamily="18" charset="0"/>
                <a:cs typeface="Times New Roman" panose="02020603050405020304" pitchFamily="18" charset="0"/>
              </a:rPr>
              <a:t>Dataset Description</a:t>
            </a:r>
            <a:endParaRPr lang="en-US" sz="24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Results and </a:t>
            </a:r>
            <a:r>
              <a:rPr lang="en-US" sz="2400" dirty="0">
                <a:latin typeface="Times New Roman" panose="02020603050405020304" pitchFamily="18" charset="0"/>
                <a:cs typeface="Times New Roman" panose="02020603050405020304" pitchFamily="18" charset="0"/>
              </a:rPr>
              <a:t>Discussion</a:t>
            </a:r>
            <a:endParaRPr lang="en-US" sz="24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Conclusion</a:t>
            </a:r>
          </a:p>
          <a:p>
            <a:endParaRPr lang="en-IN" sz="2400" dirty="0">
              <a:latin typeface="Times New Roman" panose="02020603050405020304" pitchFamily="18" charset="0"/>
              <a:cs typeface="Times New Roman" panose="02020603050405020304" pitchFamily="18" charset="0"/>
            </a:endParaRPr>
          </a:p>
          <a:p>
            <a:endParaRPr lang="en-IN" sz="2800" dirty="0"/>
          </a:p>
        </p:txBody>
      </p:sp>
      <p:pic>
        <p:nvPicPr>
          <p:cNvPr id="4" name="Picture 3">
            <a:extLst>
              <a:ext uri="{FF2B5EF4-FFF2-40B4-BE49-F238E27FC236}">
                <a16:creationId xmlns:a16="http://schemas.microsoft.com/office/drawing/2014/main" id="{1E7BA7C0-C03E-4764-7971-75ACC20D88D4}"/>
              </a:ext>
            </a:extLst>
          </p:cNvPr>
          <p:cNvPicPr>
            <a:picLocks noChangeAspect="1"/>
          </p:cNvPicPr>
          <p:nvPr/>
        </p:nvPicPr>
        <p:blipFill>
          <a:blip r:embed="rId2"/>
          <a:stretch>
            <a:fillRect/>
          </a:stretch>
        </p:blipFill>
        <p:spPr>
          <a:xfrm>
            <a:off x="0" y="3962400"/>
            <a:ext cx="4151736" cy="3029975"/>
          </a:xfrm>
          <a:prstGeom prst="rect">
            <a:avLst/>
          </a:prstGeom>
        </p:spPr>
      </p:pic>
      <p:sp>
        <p:nvSpPr>
          <p:cNvPr id="5" name="TextBox 4">
            <a:extLst>
              <a:ext uri="{FF2B5EF4-FFF2-40B4-BE49-F238E27FC236}">
                <a16:creationId xmlns:a16="http://schemas.microsoft.com/office/drawing/2014/main" id="{696EC562-48D0-1E4A-5DEC-8E77A4A6651D}"/>
              </a:ext>
            </a:extLst>
          </p:cNvPr>
          <p:cNvSpPr txBox="1"/>
          <p:nvPr/>
        </p:nvSpPr>
        <p:spPr>
          <a:xfrm>
            <a:off x="10515600" y="457200"/>
            <a:ext cx="521446" cy="523220"/>
          </a:xfrm>
          <a:prstGeom prst="rect">
            <a:avLst/>
          </a:prstGeom>
          <a:noFill/>
        </p:spPr>
        <p:txBody>
          <a:bodyPr wrap="square" rtlCol="0">
            <a:spAutoFit/>
          </a:bodyPr>
          <a:lstStyle/>
          <a:p>
            <a:r>
              <a:rPr lang="en-IN" sz="2800" dirty="0">
                <a:solidFill>
                  <a:schemeClr val="bg1"/>
                </a:solidFill>
              </a:rPr>
              <a:t>3</a:t>
            </a:r>
          </a:p>
        </p:txBody>
      </p:sp>
      <p:sp>
        <p:nvSpPr>
          <p:cNvPr id="6" name="TextBox 5">
            <a:extLst>
              <a:ext uri="{FF2B5EF4-FFF2-40B4-BE49-F238E27FC236}">
                <a16:creationId xmlns:a16="http://schemas.microsoft.com/office/drawing/2014/main" id="{2E2CFB34-7311-85CC-223D-1289ED8285B5}"/>
              </a:ext>
            </a:extLst>
          </p:cNvPr>
          <p:cNvSpPr txBox="1"/>
          <p:nvPr/>
        </p:nvSpPr>
        <p:spPr>
          <a:xfrm>
            <a:off x="11582400" y="494071"/>
            <a:ext cx="685800" cy="461665"/>
          </a:xfrm>
          <a:prstGeom prst="rect">
            <a:avLst/>
          </a:prstGeom>
          <a:noFill/>
        </p:spPr>
        <p:txBody>
          <a:bodyPr wrap="square" rtlCol="0">
            <a:spAutoFit/>
          </a:bodyPr>
          <a:lstStyle/>
          <a:p>
            <a:r>
              <a:rPr lang="en-IN" sz="2400" dirty="0"/>
              <a:t>3</a:t>
            </a:r>
          </a:p>
        </p:txBody>
      </p:sp>
    </p:spTree>
    <p:extLst>
      <p:ext uri="{BB962C8B-B14F-4D97-AF65-F5344CB8AC3E}">
        <p14:creationId xmlns:p14="http://schemas.microsoft.com/office/powerpoint/2010/main" val="4150696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9640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124201" y="797203"/>
            <a:ext cx="699897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sz="425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9067800" y="378902"/>
            <a:ext cx="2743200" cy="49949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3200" spc="10" dirty="0"/>
              <a:t>4</a:t>
            </a:fld>
            <a:endParaRPr sz="3200" spc="10" dirty="0"/>
          </a:p>
        </p:txBody>
      </p:sp>
      <p:sp>
        <p:nvSpPr>
          <p:cNvPr id="11" name="TextBox 10">
            <a:extLst>
              <a:ext uri="{FF2B5EF4-FFF2-40B4-BE49-F238E27FC236}">
                <a16:creationId xmlns:a16="http://schemas.microsoft.com/office/drawing/2014/main" id="{9941AC62-97C0-B3F4-D415-2CFED708B066}"/>
              </a:ext>
            </a:extLst>
          </p:cNvPr>
          <p:cNvSpPr txBox="1"/>
          <p:nvPr/>
        </p:nvSpPr>
        <p:spPr>
          <a:xfrm>
            <a:off x="1752600" y="2123460"/>
            <a:ext cx="7239000" cy="3257550"/>
          </a:xfrm>
          <a:prstGeom prst="rect">
            <a:avLst/>
          </a:prstGeom>
          <a:noFill/>
        </p:spPr>
        <p:txBody>
          <a:bodyPr wrap="square" rtlCol="0">
            <a:spAutoFit/>
          </a:bodyPr>
          <a:lstStyle/>
          <a:p>
            <a:r>
              <a:rPr lang="en-US" sz="1800" b="0" dirty="0">
                <a:latin typeface="Cambria" panose="02040503050406030204" pitchFamily="18" charset="0"/>
                <a:ea typeface="Cambria" panose="02040503050406030204" pitchFamily="18" charset="0"/>
              </a:rPr>
              <a:t>In many organizations, tracking and evaluating employee performance is crucial for maintaining productivity, identifying areas for improvement, and making informed decisions regarding promotions, bonuses, and training. Traditionally, this process can be time-consuming and prone to errors when performed manually.</a:t>
            </a:r>
            <a:br>
              <a:rPr lang="en-US" sz="1800" b="0" dirty="0">
                <a:latin typeface="Cambria" panose="02040503050406030204" pitchFamily="18" charset="0"/>
                <a:ea typeface="Cambria" panose="02040503050406030204" pitchFamily="18" charset="0"/>
              </a:rPr>
            </a:br>
            <a:br>
              <a:rPr lang="en-US" sz="1800" b="0" dirty="0">
                <a:latin typeface="Cambria" panose="02040503050406030204" pitchFamily="18" charset="0"/>
                <a:ea typeface="Cambria" panose="02040503050406030204" pitchFamily="18" charset="0"/>
              </a:rPr>
            </a:br>
            <a:r>
              <a:rPr lang="en-US" sz="1800" b="0" dirty="0">
                <a:latin typeface="Cambria" panose="02040503050406030204" pitchFamily="18" charset="0"/>
                <a:ea typeface="Cambria" panose="02040503050406030204" pitchFamily="18" charset="0"/>
              </a:rPr>
              <a:t>The goal of this project is to develop a comprehensive Employee Performance Analysis tool using Microsoft Excel. This tool will enable the organization to systematically analyze and visualize employee performance data, facilitating data-driven decision-making.</a:t>
            </a:r>
            <a:br>
              <a:rPr lang="en-US" sz="1800" b="0"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41015" y="2819400"/>
            <a:ext cx="11055760" cy="3810000"/>
            <a:chOff x="2231615" y="2785602"/>
            <a:chExt cx="11055760" cy="3810000"/>
          </a:xfrm>
        </p:grpSpPr>
        <p:sp>
          <p:nvSpPr>
            <p:cNvPr id="3" name="object 3"/>
            <p:cNvSpPr/>
            <p:nvPr/>
          </p:nvSpPr>
          <p:spPr>
            <a:xfrm>
              <a:off x="2231615" y="579010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2701105" y="624730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extLst>
                <a:ext uri="{BEBA8EAE-BF5A-486C-A8C5-ECC9F3942E4B}">
                  <a14:imgProps xmlns:a14="http://schemas.microsoft.com/office/drawing/2010/main">
                    <a14:imgLayer r:embed="rId3">
                      <a14:imgEffect>
                        <a14:colorTemperature colorTemp="11200"/>
                      </a14:imgEffect>
                    </a14:imgLayer>
                  </a14:imgProps>
                </a:ext>
              </a:extLst>
            </a:blip>
            <a:stretch>
              <a:fillRect/>
            </a:stretch>
          </p:blipFill>
          <p:spPr>
            <a:xfrm>
              <a:off x="9753600" y="2785602"/>
              <a:ext cx="3533775" cy="3810000"/>
            </a:xfrm>
            <a:prstGeom prst="rect">
              <a:avLst/>
            </a:prstGeom>
          </p:spPr>
        </p:pic>
      </p:grpSp>
      <p:sp>
        <p:nvSpPr>
          <p:cNvPr id="6" name="object 6"/>
          <p:cNvSpPr/>
          <p:nvPr/>
        </p:nvSpPr>
        <p:spPr>
          <a:xfrm>
            <a:off x="914400" y="55000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969962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1201400" y="610657"/>
            <a:ext cx="685800" cy="43794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2800" spc="10" dirty="0">
                <a:latin typeface="Times New Roman" panose="02020603050405020304" pitchFamily="18" charset="0"/>
                <a:cs typeface="Times New Roman" panose="02020603050405020304" pitchFamily="18" charset="0"/>
              </a:rPr>
              <a:t>5</a:t>
            </a:fld>
            <a:endParaRPr spc="1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170099"/>
          </a:xfrm>
          <a:prstGeom prst="rect">
            <a:avLst/>
          </a:prstGeom>
          <a:noFill/>
        </p:spPr>
        <p:txBody>
          <a:bodyPr wrap="square" rtlCol="0">
            <a:spAutoFit/>
          </a:bodyPr>
          <a:lstStyle/>
          <a:p>
            <a:pPr algn="l"/>
            <a:r>
              <a:rPr lang="en-US" sz="2000" b="0" dirty="0">
                <a:latin typeface="Cambria" panose="02040503050406030204" pitchFamily="18" charset="0"/>
                <a:ea typeface="Cambria" panose="02040503050406030204" pitchFamily="18" charset="0"/>
              </a:rPr>
              <a:t>This project is designed to streamline the process of performance evaluation, providing insightful metrics and visualizations that assist managers and HR professionals in making informed decisions.</a:t>
            </a:r>
            <a:r>
              <a:rPr lang="en-US" sz="1000" b="0" dirty="0">
                <a:latin typeface="Cambria" panose="02040503050406030204" pitchFamily="18" charset="0"/>
                <a:ea typeface="Cambria" panose="02040503050406030204" pitchFamily="18" charset="0"/>
              </a:rPr>
              <a:t> </a:t>
            </a:r>
            <a:r>
              <a:rPr lang="en-US" sz="2000" b="0" dirty="0">
                <a:latin typeface="Cambria" panose="02040503050406030204" pitchFamily="18" charset="0"/>
                <a:ea typeface="Cambria" panose="02040503050406030204" pitchFamily="18" charset="0"/>
              </a:rPr>
              <a:t>To develop an Excel-based tool for organizing and analyzing employee performance data.</a:t>
            </a:r>
            <a:br>
              <a:rPr lang="en-US" sz="2000" b="0" dirty="0">
                <a:latin typeface="Cambria" panose="02040503050406030204" pitchFamily="18" charset="0"/>
                <a:ea typeface="Cambria" panose="02040503050406030204" pitchFamily="18" charset="0"/>
              </a:rPr>
            </a:br>
            <a:r>
              <a:rPr lang="en-US" sz="2000" b="0" dirty="0">
                <a:latin typeface="Cambria" panose="02040503050406030204" pitchFamily="18" charset="0"/>
                <a:ea typeface="Cambria" panose="02040503050406030204" pitchFamily="18" charset="0"/>
              </a:rPr>
              <a:t>To create clear and actionable performance metrics and visualizations. To facilitate efficient performance reviews, promotions, and other HR decisions based on data-driven insights. This overview outlines the key elements of the Employee Performance Analysis project, including objectives, components, deliverables, timeline, and considerations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039168" y="5334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43598" y="5791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156652" y="1066800"/>
            <a:ext cx="8977948" cy="570669"/>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panose="02020603050405020304" pitchFamily="18" charset="0"/>
                <a:cs typeface="Times New Roman" panose="02020603050405020304" pitchFamily="18" charset="0"/>
              </a:rPr>
              <a:t>W</a:t>
            </a:r>
            <a:r>
              <a:rPr sz="3600" spc="-20" dirty="0">
                <a:latin typeface="Times New Roman" panose="02020603050405020304" pitchFamily="18" charset="0"/>
                <a:cs typeface="Times New Roman" panose="02020603050405020304" pitchFamily="18" charset="0"/>
              </a:rPr>
              <a:t>H</a:t>
            </a:r>
            <a:r>
              <a:rPr sz="3600" spc="20" dirty="0">
                <a:latin typeface="Times New Roman" panose="02020603050405020304" pitchFamily="18" charset="0"/>
                <a:cs typeface="Times New Roman" panose="02020603050405020304" pitchFamily="18" charset="0"/>
              </a:rPr>
              <a:t>O</a:t>
            </a:r>
            <a:r>
              <a:rPr sz="3600" spc="-23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AR</a:t>
            </a:r>
            <a:r>
              <a:rPr sz="3600" spc="15" dirty="0">
                <a:latin typeface="Times New Roman" panose="02020603050405020304" pitchFamily="18" charset="0"/>
                <a:cs typeface="Times New Roman" panose="02020603050405020304" pitchFamily="18" charset="0"/>
              </a:rPr>
              <a:t>E</a:t>
            </a:r>
            <a:r>
              <a:rPr sz="3600" spc="-3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T</a:t>
            </a:r>
            <a:r>
              <a:rPr sz="3600" spc="-15" dirty="0">
                <a:latin typeface="Times New Roman" panose="02020603050405020304" pitchFamily="18" charset="0"/>
                <a:cs typeface="Times New Roman" panose="02020603050405020304" pitchFamily="18" charset="0"/>
              </a:rPr>
              <a:t>H</a:t>
            </a:r>
            <a:r>
              <a:rPr sz="3600" spc="15" dirty="0">
                <a:latin typeface="Times New Roman" panose="02020603050405020304" pitchFamily="18" charset="0"/>
                <a:cs typeface="Times New Roman" panose="02020603050405020304" pitchFamily="18" charset="0"/>
              </a:rPr>
              <a:t>E</a:t>
            </a:r>
            <a:r>
              <a:rPr sz="3600" spc="-35"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E</a:t>
            </a:r>
            <a:r>
              <a:rPr sz="3600" spc="30" dirty="0">
                <a:latin typeface="Times New Roman" panose="02020603050405020304" pitchFamily="18" charset="0"/>
                <a:cs typeface="Times New Roman" panose="02020603050405020304" pitchFamily="18" charset="0"/>
              </a:rPr>
              <a:t>N</a:t>
            </a:r>
            <a:r>
              <a:rPr sz="3600" spc="15" dirty="0">
                <a:latin typeface="Times New Roman" panose="02020603050405020304" pitchFamily="18" charset="0"/>
                <a:cs typeface="Times New Roman" panose="02020603050405020304" pitchFamily="18" charset="0"/>
              </a:rPr>
              <a:t>D</a:t>
            </a:r>
            <a:r>
              <a:rPr sz="3600" spc="-4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U</a:t>
            </a:r>
            <a:r>
              <a:rPr sz="3600" spc="10" dirty="0">
                <a:latin typeface="Times New Roman" panose="02020603050405020304" pitchFamily="18" charset="0"/>
                <a:cs typeface="Times New Roman" panose="02020603050405020304" pitchFamily="18" charset="0"/>
              </a:rPr>
              <a:t>S</a:t>
            </a:r>
            <a:r>
              <a:rPr sz="3600" spc="-25" dirty="0">
                <a:latin typeface="Times New Roman" panose="02020603050405020304" pitchFamily="18" charset="0"/>
                <a:cs typeface="Times New Roman" panose="02020603050405020304" pitchFamily="18" charset="0"/>
              </a:rPr>
              <a:t>E</a:t>
            </a:r>
            <a:r>
              <a:rPr sz="3600" spc="-1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S?</a:t>
            </a:r>
            <a:endParaRPr sz="36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xfrm>
            <a:off x="11267768" y="628860"/>
            <a:ext cx="662602" cy="43794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2800" spc="10" dirty="0"/>
              <a:t>6</a:t>
            </a:fld>
            <a:endParaRPr sz="2800" spc="10" dirty="0"/>
          </a:p>
        </p:txBody>
      </p:sp>
      <p:sp>
        <p:nvSpPr>
          <p:cNvPr id="7" name="object 2">
            <a:extLst>
              <a:ext uri="{FF2B5EF4-FFF2-40B4-BE49-F238E27FC236}">
                <a16:creationId xmlns:a16="http://schemas.microsoft.com/office/drawing/2014/main" id="{DB280BFE-DE29-66D0-EDB0-CEEFBE2F3C9D}"/>
              </a:ext>
            </a:extLst>
          </p:cNvPr>
          <p:cNvSpPr/>
          <p:nvPr/>
        </p:nvSpPr>
        <p:spPr>
          <a:xfrm>
            <a:off x="470852" y="1752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9" name="object 4">
            <a:extLst>
              <a:ext uri="{FF2B5EF4-FFF2-40B4-BE49-F238E27FC236}">
                <a16:creationId xmlns:a16="http://schemas.microsoft.com/office/drawing/2014/main" id="{1E2C6E35-9AA8-6DFB-4FFE-814B560A4EB5}"/>
              </a:ext>
            </a:extLst>
          </p:cNvPr>
          <p:cNvSpPr/>
          <p:nvPr/>
        </p:nvSpPr>
        <p:spPr>
          <a:xfrm>
            <a:off x="942800" y="2209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2" name="TextBox 11">
            <a:extLst>
              <a:ext uri="{FF2B5EF4-FFF2-40B4-BE49-F238E27FC236}">
                <a16:creationId xmlns:a16="http://schemas.microsoft.com/office/drawing/2014/main" id="{A53E0B01-1DD9-0563-A303-430D610F1846}"/>
              </a:ext>
            </a:extLst>
          </p:cNvPr>
          <p:cNvSpPr txBox="1"/>
          <p:nvPr/>
        </p:nvSpPr>
        <p:spPr>
          <a:xfrm>
            <a:off x="1447800" y="2209800"/>
            <a:ext cx="8977948" cy="4555093"/>
          </a:xfrm>
          <a:prstGeom prst="rect">
            <a:avLst/>
          </a:prstGeom>
          <a:noFill/>
        </p:spPr>
        <p:txBody>
          <a:bodyPr wrap="square" rtlCol="0">
            <a:spAutoFit/>
          </a:bodyPr>
          <a:lstStyle/>
          <a:p>
            <a:r>
              <a:rPr lang="en-US" sz="1600" b="0" dirty="0">
                <a:latin typeface="Cambria" panose="02040503050406030204" pitchFamily="18" charset="0"/>
                <a:ea typeface="Cambria" panose="02040503050406030204" pitchFamily="18" charset="0"/>
              </a:rPr>
              <a:t>Human Resources (HR) Professionals:</a:t>
            </a:r>
            <a:br>
              <a:rPr lang="en-US" sz="1600" b="0" dirty="0">
                <a:latin typeface="Cambria" panose="02040503050406030204" pitchFamily="18" charset="0"/>
                <a:ea typeface="Cambria" panose="02040503050406030204" pitchFamily="18" charset="0"/>
              </a:rPr>
            </a:br>
            <a:r>
              <a:rPr lang="en-US" sz="1600" b="0" dirty="0">
                <a:latin typeface="Cambria" panose="02040503050406030204" pitchFamily="18" charset="0"/>
                <a:ea typeface="Cambria" panose="02040503050406030204" pitchFamily="18" charset="0"/>
              </a:rPr>
              <a:t>Role: HR professionals are primarily responsible for overseeing employee performance evaluations, managing compensation, and facilitating professional development.</a:t>
            </a:r>
            <a:br>
              <a:rPr lang="en-US" sz="1600" b="0" dirty="0">
                <a:latin typeface="Cambria" panose="02040503050406030204" pitchFamily="18" charset="0"/>
                <a:ea typeface="Cambria" panose="02040503050406030204" pitchFamily="18" charset="0"/>
              </a:rPr>
            </a:br>
            <a:r>
              <a:rPr lang="en-US" sz="1600" b="0" dirty="0">
                <a:latin typeface="Cambria" panose="02040503050406030204" pitchFamily="18" charset="0"/>
                <a:ea typeface="Cambria" panose="02040503050406030204" pitchFamily="18" charset="0"/>
              </a:rPr>
              <a:t>Use: They use the tool to track performance metrics, generate reports for performance reviews, and analyze trends across the organization.</a:t>
            </a:r>
            <a:br>
              <a:rPr lang="en-US" sz="1600" b="0" dirty="0">
                <a:latin typeface="Cambria" panose="02040503050406030204" pitchFamily="18" charset="0"/>
                <a:ea typeface="Cambria" panose="02040503050406030204" pitchFamily="18" charset="0"/>
              </a:rPr>
            </a:br>
            <a:br>
              <a:rPr lang="en-US" sz="1600" b="0" dirty="0">
                <a:latin typeface="Cambria" panose="02040503050406030204" pitchFamily="18" charset="0"/>
                <a:ea typeface="Cambria" panose="02040503050406030204" pitchFamily="18" charset="0"/>
              </a:rPr>
            </a:br>
            <a:r>
              <a:rPr lang="en-US" sz="1600" b="0" dirty="0">
                <a:latin typeface="Cambria" panose="02040503050406030204" pitchFamily="18" charset="0"/>
                <a:ea typeface="Cambria" panose="02040503050406030204" pitchFamily="18" charset="0"/>
              </a:rPr>
              <a:t>Managers and Supervisors:</a:t>
            </a:r>
            <a:br>
              <a:rPr lang="en-US" sz="1600" b="0" dirty="0">
                <a:latin typeface="Cambria" panose="02040503050406030204" pitchFamily="18" charset="0"/>
                <a:ea typeface="Cambria" panose="02040503050406030204" pitchFamily="18" charset="0"/>
              </a:rPr>
            </a:br>
            <a:r>
              <a:rPr lang="en-US" sz="1600" b="0" dirty="0">
                <a:latin typeface="Cambria" panose="02040503050406030204" pitchFamily="18" charset="0"/>
                <a:ea typeface="Cambria" panose="02040503050406030204" pitchFamily="18" charset="0"/>
              </a:rPr>
              <a:t>Role: Managers and supervisors are directly involved in monitoring and assessing the performance of their team members.</a:t>
            </a:r>
            <a:br>
              <a:rPr lang="en-US" sz="1600" b="0" dirty="0">
                <a:latin typeface="Cambria" panose="02040503050406030204" pitchFamily="18" charset="0"/>
                <a:ea typeface="Cambria" panose="02040503050406030204" pitchFamily="18" charset="0"/>
              </a:rPr>
            </a:br>
            <a:r>
              <a:rPr lang="en-US" sz="1600" b="0" dirty="0">
                <a:latin typeface="Cambria" panose="02040503050406030204" pitchFamily="18" charset="0"/>
                <a:ea typeface="Cambria" panose="02040503050406030204" pitchFamily="18" charset="0"/>
              </a:rPr>
              <a:t>Use: They use the tool to review individual performance data, provide feedback, and make decisions regarding promotions, raises, and development plans.</a:t>
            </a:r>
            <a:br>
              <a:rPr lang="en-US" sz="1600" b="0" dirty="0">
                <a:latin typeface="Cambria" panose="02040503050406030204" pitchFamily="18" charset="0"/>
                <a:ea typeface="Cambria" panose="02040503050406030204" pitchFamily="18" charset="0"/>
              </a:rPr>
            </a:br>
            <a:br>
              <a:rPr lang="en-US" sz="1600" b="0" dirty="0">
                <a:latin typeface="Cambria" panose="02040503050406030204" pitchFamily="18" charset="0"/>
                <a:ea typeface="Cambria" panose="02040503050406030204" pitchFamily="18" charset="0"/>
              </a:rPr>
            </a:br>
            <a:r>
              <a:rPr lang="en-US" sz="1600" b="0" dirty="0">
                <a:latin typeface="Cambria" panose="02040503050406030204" pitchFamily="18" charset="0"/>
                <a:ea typeface="Cambria" panose="02040503050406030204" pitchFamily="18" charset="0"/>
              </a:rPr>
              <a:t>Each of these users interacts with the performance analysis tool in different ways, depending on their role and responsibilities within the organization. The tool is designed to meet their specific needs by providing relevant data, insights, and visualizations to support effective decision-making and performance management.</a:t>
            </a:r>
            <a:br>
              <a:rPr lang="en-US" sz="1600" b="0" dirty="0">
                <a:latin typeface="Cambria" panose="02040503050406030204" pitchFamily="18" charset="0"/>
                <a:ea typeface="Cambria" panose="02040503050406030204" pitchFamily="18" charset="0"/>
              </a:rPr>
            </a:br>
            <a:br>
              <a:rPr lang="en-US" sz="1400" dirty="0"/>
            </a:br>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17349"/>
            <a:ext cx="2695574" cy="3248025"/>
          </a:xfrm>
          <a:prstGeom prst="rect">
            <a:avLst/>
          </a:prstGeom>
        </p:spPr>
      </p:pic>
      <p:sp>
        <p:nvSpPr>
          <p:cNvPr id="6" name="object 6"/>
          <p:cNvSpPr txBox="1">
            <a:spLocks noGrp="1"/>
          </p:cNvSpPr>
          <p:nvPr>
            <p:ph type="title"/>
          </p:nvPr>
        </p:nvSpPr>
        <p:spPr>
          <a:xfrm>
            <a:off x="609600" y="1143000"/>
            <a:ext cx="11430000" cy="575310"/>
          </a:xfrm>
          <a:prstGeom prst="rect">
            <a:avLst/>
          </a:prstGeom>
        </p:spPr>
        <p:txBody>
          <a:bodyPr vert="horz" wrap="square" lIns="0" tIns="13335" rIns="0" bIns="0" rtlCol="0">
            <a:spAutoFit/>
          </a:bodyPr>
          <a:lstStyle/>
          <a:p>
            <a:pPr marL="12700">
              <a:lnSpc>
                <a:spcPct val="100000"/>
              </a:lnSpc>
              <a:spcBef>
                <a:spcPts val="105"/>
              </a:spcBef>
            </a:pP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12"/>
          </p:nvPr>
        </p:nvSpPr>
        <p:spPr>
          <a:xfrm>
            <a:off x="11201400" y="533400"/>
            <a:ext cx="685800" cy="43794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2800" spc="10" dirty="0"/>
              <a:t>7</a:t>
            </a:fld>
            <a:endParaRPr sz="2800" spc="10" dirty="0"/>
          </a:p>
        </p:txBody>
      </p:sp>
      <p:sp>
        <p:nvSpPr>
          <p:cNvPr id="3" name="TextBox 2">
            <a:extLst>
              <a:ext uri="{FF2B5EF4-FFF2-40B4-BE49-F238E27FC236}">
                <a16:creationId xmlns:a16="http://schemas.microsoft.com/office/drawing/2014/main" id="{8A7027F8-5AFC-D7EF-C92B-A24FC01A8D6E}"/>
              </a:ext>
            </a:extLst>
          </p:cNvPr>
          <p:cNvSpPr txBox="1"/>
          <p:nvPr/>
        </p:nvSpPr>
        <p:spPr>
          <a:xfrm>
            <a:off x="3124200" y="2438400"/>
            <a:ext cx="8458200" cy="4308872"/>
          </a:xfrm>
          <a:prstGeom prst="rect">
            <a:avLst/>
          </a:prstGeom>
          <a:noFill/>
        </p:spPr>
        <p:txBody>
          <a:bodyPr wrap="square" rtlCol="0">
            <a:spAutoFit/>
          </a:bodyPr>
          <a:lstStyle/>
          <a:p>
            <a:r>
              <a:rPr lang="en-US" sz="1600" b="0" dirty="0">
                <a:latin typeface="Times New Roman" panose="02020603050405020304" pitchFamily="18" charset="0"/>
                <a:ea typeface="Cambria" panose="02040503050406030204" pitchFamily="18" charset="0"/>
                <a:cs typeface="Times New Roman" panose="02020603050405020304" pitchFamily="18" charset="0"/>
              </a:rPr>
              <a:t>Data Organization:</a:t>
            </a:r>
            <a:br>
              <a:rPr lang="en-US" sz="1600" b="0" dirty="0">
                <a:latin typeface="Times New Roman" panose="02020603050405020304" pitchFamily="18" charset="0"/>
                <a:ea typeface="Cambria" panose="02040503050406030204" pitchFamily="18" charset="0"/>
                <a:cs typeface="Times New Roman" panose="02020603050405020304" pitchFamily="18" charset="0"/>
              </a:rPr>
            </a:br>
            <a:r>
              <a:rPr lang="en-US" sz="1600" b="0" dirty="0">
                <a:latin typeface="Times New Roman" panose="02020603050405020304" pitchFamily="18" charset="0"/>
                <a:ea typeface="Cambria" panose="02040503050406030204" pitchFamily="18" charset="0"/>
                <a:cs typeface="Times New Roman" panose="02020603050405020304" pitchFamily="18" charset="0"/>
              </a:rPr>
              <a:t>Structured Workbook: A well-organized Excel workbook with dedicated sheets for raw data, key performance indicators (KPIs), analyses, and reports.</a:t>
            </a:r>
            <a:br>
              <a:rPr lang="en-US" sz="1600" b="0" dirty="0">
                <a:latin typeface="Times New Roman" panose="02020603050405020304" pitchFamily="18" charset="0"/>
                <a:ea typeface="Cambria" panose="02040503050406030204" pitchFamily="18" charset="0"/>
                <a:cs typeface="Times New Roman" panose="02020603050405020304" pitchFamily="18" charset="0"/>
              </a:rPr>
            </a:br>
            <a:r>
              <a:rPr lang="en-US" sz="1600" b="0" dirty="0">
                <a:latin typeface="Times New Roman" panose="02020603050405020304" pitchFamily="18" charset="0"/>
                <a:ea typeface="Cambria" panose="02040503050406030204" pitchFamily="18" charset="0"/>
                <a:cs typeface="Times New Roman" panose="02020603050405020304" pitchFamily="18" charset="0"/>
              </a:rPr>
              <a:t>Data Validation: Built-in data validation rules to ensure consistency and accuracy in data entry.</a:t>
            </a:r>
            <a:br>
              <a:rPr lang="en-US" sz="1600" b="0" dirty="0">
                <a:latin typeface="Times New Roman" panose="02020603050405020304" pitchFamily="18" charset="0"/>
                <a:ea typeface="Cambria" panose="02040503050406030204" pitchFamily="18" charset="0"/>
                <a:cs typeface="Times New Roman" panose="02020603050405020304" pitchFamily="18" charset="0"/>
              </a:rPr>
            </a:br>
            <a:br>
              <a:rPr lang="en-US" sz="1600" b="0" dirty="0">
                <a:latin typeface="Times New Roman" panose="02020603050405020304" pitchFamily="18" charset="0"/>
                <a:ea typeface="Cambria" panose="02040503050406030204" pitchFamily="18" charset="0"/>
                <a:cs typeface="Times New Roman" panose="02020603050405020304" pitchFamily="18" charset="0"/>
              </a:rPr>
            </a:br>
            <a:r>
              <a:rPr lang="en-US" sz="1600" b="0" dirty="0">
                <a:latin typeface="Times New Roman" panose="02020603050405020304" pitchFamily="18" charset="0"/>
                <a:ea typeface="Cambria" panose="02040503050406030204" pitchFamily="18" charset="0"/>
                <a:cs typeface="Times New Roman" panose="02020603050405020304" pitchFamily="18" charset="0"/>
              </a:rPr>
              <a:t>Performance Metrics Calculation:</a:t>
            </a:r>
            <a:br>
              <a:rPr lang="en-US" sz="1600" b="0" dirty="0">
                <a:latin typeface="Times New Roman" panose="02020603050405020304" pitchFamily="18" charset="0"/>
                <a:ea typeface="Cambria" panose="02040503050406030204" pitchFamily="18" charset="0"/>
                <a:cs typeface="Times New Roman" panose="02020603050405020304" pitchFamily="18" charset="0"/>
              </a:rPr>
            </a:br>
            <a:r>
              <a:rPr lang="en-US" sz="1600" b="0" dirty="0">
                <a:latin typeface="Times New Roman" panose="02020603050405020304" pitchFamily="18" charset="0"/>
                <a:ea typeface="Cambria" panose="02040503050406030204" pitchFamily="18" charset="0"/>
                <a:cs typeface="Times New Roman" panose="02020603050405020304" pitchFamily="18" charset="0"/>
              </a:rPr>
              <a:t>Custom KPIs: Definition and calculation of relevant performance indicators tailored to the organization’s goals and employee roles.</a:t>
            </a:r>
            <a:br>
              <a:rPr lang="en-US" sz="1600" b="0" dirty="0">
                <a:latin typeface="Times New Roman" panose="02020603050405020304" pitchFamily="18" charset="0"/>
                <a:ea typeface="Cambria" panose="02040503050406030204" pitchFamily="18" charset="0"/>
                <a:cs typeface="Times New Roman" panose="02020603050405020304" pitchFamily="18" charset="0"/>
              </a:rPr>
            </a:br>
            <a:r>
              <a:rPr lang="en-US" sz="1600" b="0" dirty="0">
                <a:latin typeface="Times New Roman" panose="02020603050405020304" pitchFamily="18" charset="0"/>
                <a:ea typeface="Cambria" panose="02040503050406030204" pitchFamily="18" charset="0"/>
                <a:cs typeface="Times New Roman" panose="02020603050405020304" pitchFamily="18" charset="0"/>
              </a:rPr>
              <a:t>Automated Calculations: Use of Excel functions and formulas to automate the calculation of performance metrics.</a:t>
            </a:r>
            <a:br>
              <a:rPr lang="en-US" sz="1600" b="0" dirty="0">
                <a:latin typeface="Times New Roman" panose="02020603050405020304" pitchFamily="18" charset="0"/>
                <a:ea typeface="Cambria" panose="02040503050406030204" pitchFamily="18" charset="0"/>
                <a:cs typeface="Times New Roman" panose="02020603050405020304" pitchFamily="18" charset="0"/>
              </a:rPr>
            </a:br>
            <a:br>
              <a:rPr lang="en-US" sz="1600" b="0" dirty="0">
                <a:latin typeface="Times New Roman" panose="02020603050405020304" pitchFamily="18" charset="0"/>
                <a:ea typeface="Cambria" panose="02040503050406030204" pitchFamily="18" charset="0"/>
                <a:cs typeface="Times New Roman" panose="02020603050405020304" pitchFamily="18" charset="0"/>
              </a:rPr>
            </a:br>
            <a:r>
              <a:rPr lang="en-US" sz="1600" b="0" dirty="0">
                <a:latin typeface="Times New Roman" panose="02020603050405020304" pitchFamily="18" charset="0"/>
                <a:ea typeface="Cambria" panose="02040503050406030204" pitchFamily="18" charset="0"/>
                <a:cs typeface="Times New Roman" panose="02020603050405020304" pitchFamily="18" charset="0"/>
              </a:rPr>
              <a:t>Data Analysis:</a:t>
            </a:r>
            <a:br>
              <a:rPr lang="en-US" sz="1600" b="0" dirty="0">
                <a:latin typeface="Times New Roman" panose="02020603050405020304" pitchFamily="18" charset="0"/>
                <a:ea typeface="Cambria" panose="02040503050406030204" pitchFamily="18" charset="0"/>
                <a:cs typeface="Times New Roman" panose="02020603050405020304" pitchFamily="18" charset="0"/>
              </a:rPr>
            </a:br>
            <a:r>
              <a:rPr lang="en-US" sz="1600" b="0" dirty="0">
                <a:latin typeface="Times New Roman" panose="02020603050405020304" pitchFamily="18" charset="0"/>
                <a:ea typeface="Cambria" panose="02040503050406030204" pitchFamily="18" charset="0"/>
                <a:cs typeface="Times New Roman" panose="02020603050405020304" pitchFamily="18" charset="0"/>
              </a:rPr>
              <a:t>Statistical Analysis: Application of statistical functions to analyze performance data, identify trends, and compare individual performance.</a:t>
            </a:r>
            <a:br>
              <a:rPr lang="en-US" sz="1600" b="0" dirty="0">
                <a:latin typeface="Times New Roman" panose="02020603050405020304" pitchFamily="18" charset="0"/>
                <a:ea typeface="Cambria" panose="02040503050406030204" pitchFamily="18" charset="0"/>
                <a:cs typeface="Times New Roman" panose="02020603050405020304" pitchFamily="18" charset="0"/>
              </a:rPr>
            </a:br>
            <a:r>
              <a:rPr lang="en-US" sz="1600" b="0" dirty="0">
                <a:latin typeface="Times New Roman" panose="02020603050405020304" pitchFamily="18" charset="0"/>
                <a:ea typeface="Cambria" panose="02040503050406030204" pitchFamily="18" charset="0"/>
                <a:cs typeface="Times New Roman" panose="02020603050405020304" pitchFamily="18" charset="0"/>
              </a:rPr>
              <a:t>Comparative Analysis: Tools for comparing performance against benchmarks and peers.</a:t>
            </a:r>
            <a:br>
              <a:rPr lang="en-US" sz="1600" b="0" dirty="0">
                <a:latin typeface="Times New Roman" panose="02020603050405020304" pitchFamily="18" charset="0"/>
                <a:ea typeface="Cambria" panose="020405030504060302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1201400" y="533400"/>
            <a:ext cx="762000" cy="710639"/>
          </a:xfrm>
        </p:spPr>
        <p:txBody>
          <a:bodyPr>
            <a:normAutofit/>
          </a:bodyPr>
          <a:lstStyle/>
          <a:p>
            <a:r>
              <a:rPr lang="en-IN" sz="2800" dirty="0">
                <a:latin typeface="Times New Roman" panose="02020603050405020304" pitchFamily="18" charset="0"/>
                <a:cs typeface="Times New Roman" panose="02020603050405020304" pitchFamily="18" charset="0"/>
              </a:rPr>
              <a:t>8</a:t>
            </a:r>
          </a:p>
        </p:txBody>
      </p:sp>
      <p:sp>
        <p:nvSpPr>
          <p:cNvPr id="3" name="Title 1">
            <a:extLst>
              <a:ext uri="{FF2B5EF4-FFF2-40B4-BE49-F238E27FC236}">
                <a16:creationId xmlns:a16="http://schemas.microsoft.com/office/drawing/2014/main" id="{96BBB415-8DF9-2A34-1DEE-DFF901253924}"/>
              </a:ext>
            </a:extLst>
          </p:cNvPr>
          <p:cNvSpPr txBox="1">
            <a:spLocks/>
          </p:cNvSpPr>
          <p:nvPr/>
        </p:nvSpPr>
        <p:spPr>
          <a:xfrm>
            <a:off x="2209800" y="281492"/>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dirty="0">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5CE20E37-55DB-A955-2447-AC482E1E3800}"/>
              </a:ext>
            </a:extLst>
          </p:cNvPr>
          <p:cNvSpPr txBox="1"/>
          <p:nvPr/>
        </p:nvSpPr>
        <p:spPr>
          <a:xfrm>
            <a:off x="744794" y="1498195"/>
            <a:ext cx="10820400" cy="5078313"/>
          </a:xfrm>
          <a:prstGeom prst="rect">
            <a:avLst/>
          </a:prstGeom>
          <a:noFill/>
        </p:spPr>
        <p:txBody>
          <a:bodyPr wrap="square" rtlCol="0">
            <a:spAutoFit/>
          </a:bodyPr>
          <a:lstStyle/>
          <a:p>
            <a:r>
              <a:rPr lang="en-US" sz="1800" b="0" dirty="0">
                <a:latin typeface="Times New Roman" panose="02020603050405020304" pitchFamily="18" charset="0"/>
                <a:ea typeface="Cambria" panose="02040503050406030204" pitchFamily="18" charset="0"/>
                <a:cs typeface="Times New Roman" panose="02020603050405020304" pitchFamily="18" charset="0"/>
              </a:rPr>
              <a:t>The dataset for the Employee Performance Analysis project using Excel is meticulously organized to capture various dimensions of employee performance, providing a comprehensive view of individual and team contributions. It consists of several key sheets, each serving a distinct purpose.</a:t>
            </a:r>
          </a:p>
          <a:p>
            <a:br>
              <a:rPr lang="en-US" sz="1800" b="0" dirty="0">
                <a:latin typeface="Times New Roman" panose="02020603050405020304" pitchFamily="18" charset="0"/>
                <a:ea typeface="Cambria" panose="02040503050406030204" pitchFamily="18" charset="0"/>
                <a:cs typeface="Times New Roman" panose="02020603050405020304" pitchFamily="18" charset="0"/>
              </a:rPr>
            </a:br>
            <a:r>
              <a:rPr lang="en-US" sz="1800" b="0" dirty="0">
                <a:latin typeface="Times New Roman" panose="02020603050405020304" pitchFamily="18" charset="0"/>
                <a:ea typeface="Cambria" panose="02040503050406030204" pitchFamily="18" charset="0"/>
                <a:cs typeface="Times New Roman" panose="02020603050405020304" pitchFamily="18" charset="0"/>
              </a:rPr>
              <a:t>The Employee Details Sheet holds fundamental information about each employee, including a unique Employee ID, names, department, position, hire date, manager, and employment status. This foundational data is crucial for linking performance metrics to the correct individuals.</a:t>
            </a:r>
          </a:p>
          <a:p>
            <a:br>
              <a:rPr lang="en-US" sz="1800" b="0" dirty="0">
                <a:latin typeface="Times New Roman" panose="02020603050405020304" pitchFamily="18" charset="0"/>
                <a:ea typeface="Cambria" panose="02040503050406030204" pitchFamily="18" charset="0"/>
                <a:cs typeface="Times New Roman" panose="02020603050405020304" pitchFamily="18" charset="0"/>
              </a:rPr>
            </a:br>
            <a:r>
              <a:rPr lang="en-US" sz="1800" b="0" dirty="0">
                <a:latin typeface="Times New Roman" panose="02020603050405020304" pitchFamily="18" charset="0"/>
                <a:ea typeface="Cambria" panose="02040503050406030204" pitchFamily="18" charset="0"/>
                <a:cs typeface="Times New Roman" panose="02020603050405020304" pitchFamily="18" charset="0"/>
              </a:rPr>
              <a:t>The Performance Metrics Sheet tracks critical performance indicators over specific evaluation periods. This sheet includes columns for Employee ID, evaluation period, and various metrics such as sales revenue, project completion rates, quality scores, customer satisfaction scores, and attendance rates. These metrics are tailored to reflect the performance criteria relevant to the organization.</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br>
              <a:rPr lang="en-US" sz="1800" b="0" dirty="0">
                <a:latin typeface="Times New Roman" panose="02020603050405020304" pitchFamily="18" charset="0"/>
                <a:ea typeface="Cambria" panose="02040503050406030204" pitchFamily="18" charset="0"/>
                <a:cs typeface="Times New Roman" panose="02020603050405020304" pitchFamily="18" charset="0"/>
              </a:rPr>
            </a:br>
            <a:r>
              <a:rPr lang="en-US" sz="1800" b="0" dirty="0">
                <a:latin typeface="Times New Roman" panose="02020603050405020304" pitchFamily="18" charset="0"/>
                <a:ea typeface="Cambria" panose="02040503050406030204" pitchFamily="18" charset="0"/>
                <a:cs typeface="Times New Roman" panose="02020603050405020304" pitchFamily="18" charset="0"/>
              </a:rPr>
              <a:t>The Project Performance Sheet evaluates employee contributions to specific projects. It includes columns for Employee ID, project ID, project name, employee’s role, percentage of project completed, and a performance rating for the employee’s involvement. This sheet is designed to capture how well employees perform within the context of particular projects.</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895600" y="1091380"/>
            <a:ext cx="8480425" cy="632224"/>
          </a:xfrm>
          <a:prstGeom prst="rect">
            <a:avLst/>
          </a:prstGeom>
        </p:spPr>
        <p:txBody>
          <a:bodyPr vert="horz" wrap="square" lIns="0" tIns="16510" rIns="0" bIns="0" rtlCol="0">
            <a:spAutoFit/>
          </a:bodyPr>
          <a:lstStyle/>
          <a:p>
            <a:pPr marL="12700">
              <a:lnSpc>
                <a:spcPct val="100000"/>
              </a:lnSpc>
              <a:spcBef>
                <a:spcPts val="130"/>
              </a:spcBef>
            </a:pPr>
            <a:r>
              <a:rPr spc="15" dirty="0">
                <a:latin typeface="Times New Roman" panose="02020603050405020304" pitchFamily="18" charset="0"/>
                <a:cs typeface="Times New Roman" panose="02020603050405020304" pitchFamily="18" charset="0"/>
              </a:rPr>
              <a:t>THE</a:t>
            </a:r>
            <a:r>
              <a:rPr spc="20" dirty="0">
                <a:latin typeface="Times New Roman" panose="02020603050405020304" pitchFamily="18" charset="0"/>
                <a:cs typeface="Times New Roman" panose="02020603050405020304" pitchFamily="18" charset="0"/>
              </a:rPr>
              <a:t> </a:t>
            </a:r>
            <a:r>
              <a:rPr lang="en-US" spc="20" dirty="0">
                <a:latin typeface="Times New Roman" panose="02020603050405020304" pitchFamily="18" charset="0"/>
                <a:cs typeface="Times New Roman" panose="02020603050405020304" pitchFamily="18" charset="0"/>
              </a:rPr>
              <a:t>"</a:t>
            </a:r>
            <a:r>
              <a:rPr spc="10" dirty="0">
                <a:latin typeface="Times New Roman" panose="02020603050405020304" pitchFamily="18" charset="0"/>
                <a:cs typeface="Times New Roman" panose="02020603050405020304" pitchFamily="18" charset="0"/>
              </a:rPr>
              <a:t>WOW</a:t>
            </a:r>
            <a:r>
              <a:rPr lang="en-US" spc="10" dirty="0">
                <a:latin typeface="Times New Roman" panose="02020603050405020304" pitchFamily="18" charset="0"/>
                <a:cs typeface="Times New Roman" panose="02020603050405020304" pitchFamily="18" charset="0"/>
              </a:rPr>
              <a:t>"</a:t>
            </a:r>
            <a:r>
              <a:rPr spc="8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IN</a:t>
            </a:r>
            <a:r>
              <a:rPr spc="-5"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OUR</a:t>
            </a:r>
            <a:r>
              <a:rPr spc="-10"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SOLUTION</a:t>
            </a:r>
            <a:endParaRPr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A10A7CF-8234-C7C0-960E-3E4BC8EA8A99}"/>
              </a:ext>
            </a:extLst>
          </p:cNvPr>
          <p:cNvSpPr txBox="1"/>
          <p:nvPr/>
        </p:nvSpPr>
        <p:spPr>
          <a:xfrm>
            <a:off x="11658600" y="127441"/>
            <a:ext cx="7616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9</a:t>
            </a:r>
          </a:p>
        </p:txBody>
      </p:sp>
      <p:sp>
        <p:nvSpPr>
          <p:cNvPr id="4" name="TextBox 3">
            <a:extLst>
              <a:ext uri="{FF2B5EF4-FFF2-40B4-BE49-F238E27FC236}">
                <a16:creationId xmlns:a16="http://schemas.microsoft.com/office/drawing/2014/main" id="{54B475E9-72E8-6F11-E48B-8B0D111935FD}"/>
              </a:ext>
            </a:extLst>
          </p:cNvPr>
          <p:cNvSpPr txBox="1"/>
          <p:nvPr/>
        </p:nvSpPr>
        <p:spPr>
          <a:xfrm>
            <a:off x="3200400" y="2354703"/>
            <a:ext cx="8458200" cy="3693319"/>
          </a:xfrm>
          <a:prstGeom prst="rect">
            <a:avLst/>
          </a:prstGeom>
          <a:noFill/>
        </p:spPr>
        <p:txBody>
          <a:bodyPr wrap="square" rtlCol="0">
            <a:spAutoFit/>
          </a:bodyPr>
          <a:lstStyle/>
          <a:p>
            <a:r>
              <a:rPr lang="en-US" sz="1800" b="0" spc="20" dirty="0">
                <a:latin typeface="Times New Roman" panose="02020603050405020304" pitchFamily="18" charset="0"/>
                <a:ea typeface="Cambria" panose="02040503050406030204" pitchFamily="18" charset="0"/>
                <a:cs typeface="Times New Roman" panose="02020603050405020304" pitchFamily="18" charset="0"/>
              </a:rPr>
              <a:t>The "wow" factor in our Employee Performance Analysis Tool lies in its exceptional ability to transform complex performance data into clear, actionable insights through a user-friendly Excel interface. What sets our solution apart is its comprehensive customization: organizations can define and track performance metrics that align precisely with their unique objectives, whether for sales, project management, or quality assessments. The tool offers dynamic and interactive dashboards that present data visually through customizable charts and graphs, making it easy to interpret and act on insights at a glance. Additionally, the tool integrates seamlessly with existing systems, leveraging Microsoft Excel’s widespread use to provide a cost-effective yet powerful performance management solution. Overall, our tool not only simplifies performance analysis but also enhances decision-making and strategic planning, delivering a high-impact, efficient, and cost-effective approach to managing employee performance.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TM04033937[[fn=Vapor Trail]]</Template>
  <TotalTime>313</TotalTime>
  <Words>1293</Words>
  <Application>Microsoft Office PowerPoint</Application>
  <PresentationFormat>Widescreen</PresentationFormat>
  <Paragraphs>66</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Cambria</vt:lpstr>
      <vt:lpstr>Century Gothic</vt:lpstr>
      <vt:lpstr>Roboto</vt:lpstr>
      <vt:lpstr>Times New Roman</vt:lpstr>
      <vt:lpstr>Trebuchet MS</vt:lpstr>
      <vt:lpstr>Vapor Trail</vt:lpstr>
      <vt:lpstr>   Employee Performance                          Analysis using Excel Excel  </vt:lpstr>
      <vt:lpstr>PROJECT TITLE  </vt:lpstr>
      <vt:lpstr>AGENDA</vt:lpstr>
      <vt:lpstr>PROBLEM STATEMENT</vt:lpstr>
      <vt:lpstr>PROJECT OVERVIEW</vt:lpstr>
      <vt:lpstr>WHO ARE THE END USERS?</vt:lpstr>
      <vt:lpstr>OUR SOLUTION AND ITS VALUE PROPOSITION</vt:lpstr>
      <vt:lpstr>8</vt:lpstr>
      <vt:lpstr>THE "WOW" IN OUR SOLUTION</vt:lpstr>
      <vt:lpstr>PowerPoint Presentation</vt:lpstr>
      <vt:lpstr>RESULTS</vt:lpstr>
      <vt:lpstr>PowerPoint Presentation</vt:lpstr>
      <vt:lpstr>13</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Snekha .J</cp:lastModifiedBy>
  <cp:revision>14</cp:revision>
  <dcterms:created xsi:type="dcterms:W3CDTF">2024-03-29T15:07:22Z</dcterms:created>
  <dcterms:modified xsi:type="dcterms:W3CDTF">2024-09-10T16:02:35Z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