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BB0"/>
    <a:srgbClr val="2C394B"/>
    <a:srgbClr val="874356"/>
    <a:srgbClr val="F38BA0"/>
    <a:srgbClr val="4B6587"/>
    <a:srgbClr val="DB9DC5"/>
    <a:srgbClr val="DFA9CC"/>
    <a:srgbClr val="DA9AC3"/>
    <a:srgbClr val="F5A5B4"/>
    <a:srgbClr val="F49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4333-37AE-43B5-A5ED-030AF031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45057-D55A-4CAD-8330-B56A5191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D13E-ECDD-40F5-8499-3CCC0F1C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44BE-9B42-44FB-BD62-1323D31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92F8-A6F4-4DB8-AEC8-0656E416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E48A-8B3B-47D8-BCD6-453386CB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6CEF-FB99-4E8D-96E9-435848BB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6B37-9833-48C2-B83D-E5997130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71BC-BE78-4D64-BB4F-D0F1850D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CB46-2B15-4F5E-AAD6-0AAF8660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14236-4C6B-491B-A8F4-B783934EE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78D7D-B0E6-4608-9374-9898BDE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B273-0288-4BC6-8D37-DD8FD362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02E4-306B-4FF3-97F1-4ED84F1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9D7A-0E8D-4533-8000-119ED33F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9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50A6-1C8E-47CF-BA35-A9A9635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9F4B-8B31-4521-9C7F-BAC5B2AA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2EB6-2823-4729-9055-D04BBB48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DF24-8E52-4C28-A366-D56B0C1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179D-0D7E-4930-AC8F-3FD2D157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6762-FA94-4B9A-83CF-58E6E15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763E-F844-40A2-BF7C-D3AB58F0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A08F-7951-432B-967F-B4AC97EE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0DF5-37F5-449D-9ADC-E18A73AC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6C1F-304E-47FB-A126-F3E3AE22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3575-D798-44B5-AAD8-36708F33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5535-374C-410D-BAD1-3C777467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FDF0-54B1-465E-A2DB-B007B3E2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4FB5-967F-4D9A-AF41-34095FF9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4C89C-198C-4D21-AD2B-5AFDF0BA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755D-1A11-4521-8B9B-42F3A16D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F0BF-A6E2-496A-A8AE-75DC1D00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DF5E-E4BC-4366-AD96-F5E82320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7752-9DFF-41D6-AD71-09D52350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7EAB6-CCCE-4285-878C-78D7F1B55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DEB13-226E-493B-A847-47096755B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62C2F-B414-4BEB-962D-79AB4DCF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C56B0-9595-416C-8085-8C528C9F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75B13-1D73-414C-BC12-D5E25CC8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EFD8-6C67-4BCC-80A6-B44CF5D6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EB650-FB04-4142-85B0-BEAFF4C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108B4-44FB-44D2-8331-5224B10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130CC-EE4F-468C-AD9E-25B7A01D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266F8-E70E-44E7-9540-5AE3D867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B1337-2C3E-4BA8-8B78-F1BFC7D9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ECBE7-4ACA-4250-8AA6-C4A85B04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5449-901C-4CCC-B92B-29717095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51ED-8DC9-40BA-9A53-A85897FF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261A-CC52-4E19-A736-2CB15D59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D996-267B-49B5-A1A5-011474DB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0A3D-9794-4BA1-961D-C4CACABA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1EE8-2D47-4CCE-AFAD-484255A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6AE1-0F64-42EE-AEBB-8FC2852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17778-07E9-4ECB-9542-DE2A51BAD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6E167-28D7-4E1B-BBC5-DC812558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E925-7568-4511-BC2D-AE6D68EC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CA35F-A941-444C-85BF-75D36039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00F0-BFD5-4E04-A468-B461F4A9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E5CF4-7695-4CBA-9F18-70B21E34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CFAEE-E272-463E-BC0C-925CF0B8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7059-67B0-4B74-BC2B-417349E9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6AD4-4B34-4F07-AEEB-8BFBD7908B47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01AE-A453-4EB8-8367-D61D3B4F2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9883-6667-4745-A1F9-C92289799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0FF3B-7DD9-4E45-9F01-775175D5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8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D560CAE-3B75-4D01-8B64-6280E7DF76C8}"/>
              </a:ext>
            </a:extLst>
          </p:cNvPr>
          <p:cNvSpPr/>
          <p:nvPr/>
        </p:nvSpPr>
        <p:spPr>
          <a:xfrm>
            <a:off x="11087099" y="257174"/>
            <a:ext cx="657225" cy="638175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Flight-viz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1605-7B97-4944-88EC-09B0929139B1}"/>
              </a:ext>
            </a:extLst>
          </p:cNvPr>
          <p:cNvSpPr/>
          <p:nvPr/>
        </p:nvSpPr>
        <p:spPr>
          <a:xfrm>
            <a:off x="4173514" y="3212543"/>
            <a:ext cx="3844964" cy="4156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8777-FA06-421C-ACF1-C5B41F0D6CD9}"/>
              </a:ext>
            </a:extLst>
          </p:cNvPr>
          <p:cNvSpPr txBox="1"/>
          <p:nvPr/>
        </p:nvSpPr>
        <p:spPr>
          <a:xfrm>
            <a:off x="4395785" y="2685869"/>
            <a:ext cx="340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Enter city/state/country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35AB3-DD47-4EA4-92C2-A5376F33ECEE}"/>
              </a:ext>
            </a:extLst>
          </p:cNvPr>
          <p:cNvSpPr txBox="1"/>
          <p:nvPr/>
        </p:nvSpPr>
        <p:spPr>
          <a:xfrm>
            <a:off x="5181596" y="38274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-or-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4FC37-F74A-403C-9879-FCB4EF27EAB8}"/>
              </a:ext>
            </a:extLst>
          </p:cNvPr>
          <p:cNvSpPr txBox="1"/>
          <p:nvPr/>
        </p:nvSpPr>
        <p:spPr>
          <a:xfrm>
            <a:off x="4439440" y="4370732"/>
            <a:ext cx="331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current location</a:t>
            </a:r>
          </a:p>
        </p:txBody>
      </p:sp>
      <p:pic>
        <p:nvPicPr>
          <p:cNvPr id="1032" name="Picture 8" descr="Search Icon Magnifying Glass In Simple Design Search Vector Icon For Web  Design Magnifying Glass Search Icon Loupe Symbol Stock Illustration -  Download Image Now - iStock">
            <a:extLst>
              <a:ext uri="{FF2B5EF4-FFF2-40B4-BE49-F238E27FC236}">
                <a16:creationId xmlns:a16="http://schemas.microsoft.com/office/drawing/2014/main" id="{13B70B32-B0CC-47BD-8B1E-89CC5ADA2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9737" r="20433" b="20913"/>
          <a:stretch/>
        </p:blipFill>
        <p:spPr bwMode="auto">
          <a:xfrm>
            <a:off x="7615019" y="3258683"/>
            <a:ext cx="362382" cy="3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rgbClr val="4B65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573150" y="626744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Light Mode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2EAEF-0079-4557-80C0-E698C6ED15F6}"/>
              </a:ext>
            </a:extLst>
          </p:cNvPr>
          <p:cNvSpPr txBox="1"/>
          <p:nvPr/>
        </p:nvSpPr>
        <p:spPr>
          <a:xfrm>
            <a:off x="4749380" y="5262733"/>
            <a:ext cx="2026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 airports within: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A5A3A-C64B-4C9E-8CB5-A1D4B318ED6B}"/>
              </a:ext>
            </a:extLst>
          </p:cNvPr>
          <p:cNvSpPr txBox="1"/>
          <p:nvPr/>
        </p:nvSpPr>
        <p:spPr>
          <a:xfrm>
            <a:off x="6592056" y="5231955"/>
            <a:ext cx="5539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516DC0-1184-41E4-BF26-8A09876C71B1}"/>
              </a:ext>
            </a:extLst>
          </p:cNvPr>
          <p:cNvSpPr txBox="1"/>
          <p:nvPr/>
        </p:nvSpPr>
        <p:spPr>
          <a:xfrm>
            <a:off x="7189678" y="5262733"/>
            <a:ext cx="60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mi.</a:t>
            </a:r>
          </a:p>
        </p:txBody>
      </p:sp>
    </p:spTree>
    <p:extLst>
      <p:ext uri="{BB962C8B-B14F-4D97-AF65-F5344CB8AC3E}">
        <p14:creationId xmlns:p14="http://schemas.microsoft.com/office/powerpoint/2010/main" val="18006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Flight-viz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1605-7B97-4944-88EC-09B0929139B1}"/>
              </a:ext>
            </a:extLst>
          </p:cNvPr>
          <p:cNvSpPr/>
          <p:nvPr/>
        </p:nvSpPr>
        <p:spPr>
          <a:xfrm>
            <a:off x="4173514" y="3212543"/>
            <a:ext cx="3844964" cy="4156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8777-FA06-421C-ACF1-C5B41F0D6CD9}"/>
              </a:ext>
            </a:extLst>
          </p:cNvPr>
          <p:cNvSpPr txBox="1"/>
          <p:nvPr/>
        </p:nvSpPr>
        <p:spPr>
          <a:xfrm>
            <a:off x="4395785" y="2685869"/>
            <a:ext cx="340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Enter city/state/country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35AB3-DD47-4EA4-92C2-A5376F33ECEE}"/>
              </a:ext>
            </a:extLst>
          </p:cNvPr>
          <p:cNvSpPr txBox="1"/>
          <p:nvPr/>
        </p:nvSpPr>
        <p:spPr>
          <a:xfrm>
            <a:off x="5181596" y="38274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-or-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4FC37-F74A-403C-9879-FCB4EF27EAB8}"/>
              </a:ext>
            </a:extLst>
          </p:cNvPr>
          <p:cNvSpPr txBox="1"/>
          <p:nvPr/>
        </p:nvSpPr>
        <p:spPr>
          <a:xfrm>
            <a:off x="4439440" y="4370732"/>
            <a:ext cx="331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current location</a:t>
            </a:r>
          </a:p>
        </p:txBody>
      </p:sp>
      <p:pic>
        <p:nvPicPr>
          <p:cNvPr id="1032" name="Picture 8" descr="Search Icon Magnifying Glass In Simple Design Search Vector Icon For Web  Design Magnifying Glass Search Icon Loupe Symbol Stock Illustration -  Download Image Now - iStock">
            <a:extLst>
              <a:ext uri="{FF2B5EF4-FFF2-40B4-BE49-F238E27FC236}">
                <a16:creationId xmlns:a16="http://schemas.microsoft.com/office/drawing/2014/main" id="{13B70B32-B0CC-47BD-8B1E-89CC5ADA2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9737" r="20433" b="20913"/>
          <a:stretch/>
        </p:blipFill>
        <p:spPr bwMode="auto">
          <a:xfrm>
            <a:off x="7615019" y="3258683"/>
            <a:ext cx="362382" cy="3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rgbClr val="87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72B8-9F92-4F49-8D57-9ECCCD6FA2A1}"/>
              </a:ext>
            </a:extLst>
          </p:cNvPr>
          <p:cNvSpPr txBox="1"/>
          <p:nvPr/>
        </p:nvSpPr>
        <p:spPr>
          <a:xfrm>
            <a:off x="4573150" y="6187257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Dark Mode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FB4CE8F-29A6-43DC-892A-8D7F8EE61FFC}"/>
              </a:ext>
            </a:extLst>
          </p:cNvPr>
          <p:cNvSpPr/>
          <p:nvPr/>
        </p:nvSpPr>
        <p:spPr>
          <a:xfrm>
            <a:off x="10601357" y="380435"/>
            <a:ext cx="371443" cy="391654"/>
          </a:xfrm>
          <a:prstGeom prst="flowChartConnector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14000">
                <a:schemeClr val="bg1"/>
              </a:gs>
              <a:gs pos="38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A50F50-8E10-4211-9476-1384A64645B5}"/>
              </a:ext>
            </a:extLst>
          </p:cNvPr>
          <p:cNvSpPr txBox="1"/>
          <p:nvPr/>
        </p:nvSpPr>
        <p:spPr>
          <a:xfrm>
            <a:off x="4749380" y="5262733"/>
            <a:ext cx="2026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Find airports within: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D74853-D94D-4EB9-B9D8-0774134A755B}"/>
              </a:ext>
            </a:extLst>
          </p:cNvPr>
          <p:cNvSpPr txBox="1"/>
          <p:nvPr/>
        </p:nvSpPr>
        <p:spPr>
          <a:xfrm>
            <a:off x="6592056" y="5231955"/>
            <a:ext cx="5539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A9E03-6C63-4390-8B51-F2FDCBB432B4}"/>
              </a:ext>
            </a:extLst>
          </p:cNvPr>
          <p:cNvSpPr txBox="1"/>
          <p:nvPr/>
        </p:nvSpPr>
        <p:spPr>
          <a:xfrm>
            <a:off x="7189678" y="5262733"/>
            <a:ext cx="60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mi.</a:t>
            </a:r>
          </a:p>
        </p:txBody>
      </p:sp>
    </p:spTree>
    <p:extLst>
      <p:ext uri="{BB962C8B-B14F-4D97-AF65-F5344CB8AC3E}">
        <p14:creationId xmlns:p14="http://schemas.microsoft.com/office/powerpoint/2010/main" val="220409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D560CAE-3B75-4D01-8B64-6280E7DF76C8}"/>
              </a:ext>
            </a:extLst>
          </p:cNvPr>
          <p:cNvSpPr/>
          <p:nvPr/>
        </p:nvSpPr>
        <p:spPr>
          <a:xfrm>
            <a:off x="11087099" y="257174"/>
            <a:ext cx="657225" cy="638175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Flight-viz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8777-FA06-421C-ACF1-C5B41F0D6CD9}"/>
              </a:ext>
            </a:extLst>
          </p:cNvPr>
          <p:cNvSpPr txBox="1"/>
          <p:nvPr/>
        </p:nvSpPr>
        <p:spPr>
          <a:xfrm>
            <a:off x="3821904" y="2112246"/>
            <a:ext cx="454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 Results for “College Station”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rgbClr val="4B658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435433" y="6059861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page (Roman letters)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5E36EE-0A14-4556-8609-E178778E64CE}"/>
              </a:ext>
            </a:extLst>
          </p:cNvPr>
          <p:cNvSpPr/>
          <p:nvPr/>
        </p:nvSpPr>
        <p:spPr>
          <a:xfrm>
            <a:off x="3629025" y="2784277"/>
            <a:ext cx="4933950" cy="280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1946A-40C4-4E1A-A95F-E7456E9B447A}"/>
              </a:ext>
            </a:extLst>
          </p:cNvPr>
          <p:cNvSpPr/>
          <p:nvPr/>
        </p:nvSpPr>
        <p:spPr>
          <a:xfrm>
            <a:off x="3638550" y="2787887"/>
            <a:ext cx="4933950" cy="400110"/>
          </a:xfrm>
          <a:prstGeom prst="rect">
            <a:avLst/>
          </a:prstGeom>
          <a:solidFill>
            <a:srgbClr val="F5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50B6F-E5B1-4C9C-AA46-0C7688EB03B6}"/>
              </a:ext>
            </a:extLst>
          </p:cNvPr>
          <p:cNvSpPr txBox="1"/>
          <p:nvPr/>
        </p:nvSpPr>
        <p:spPr>
          <a:xfrm>
            <a:off x="3787377" y="2476500"/>
            <a:ext cx="48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50 mi of College Station, Texas, United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06DB5-4ABC-4C83-BA45-0339A083121B}"/>
              </a:ext>
            </a:extLst>
          </p:cNvPr>
          <p:cNvSpPr txBox="1"/>
          <p:nvPr/>
        </p:nvSpPr>
        <p:spPr>
          <a:xfrm>
            <a:off x="3680810" y="3267282"/>
            <a:ext cx="483036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CLL</a:t>
            </a:r>
          </a:p>
          <a:p>
            <a:r>
              <a:rPr lang="en-US" sz="1400" dirty="0" err="1"/>
              <a:t>Easterwood</a:t>
            </a:r>
            <a:r>
              <a:rPr lang="en-US" sz="1400" dirty="0"/>
              <a:t> 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65786-9031-4E16-B48B-DF412A3A9754}"/>
              </a:ext>
            </a:extLst>
          </p:cNvPr>
          <p:cNvSpPr txBox="1"/>
          <p:nvPr/>
        </p:nvSpPr>
        <p:spPr>
          <a:xfrm>
            <a:off x="5738044" y="3312040"/>
            <a:ext cx="140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Distance: 5.3 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3EAA-C6DD-429D-8308-4EE1D64E4E66}"/>
              </a:ext>
            </a:extLst>
          </p:cNvPr>
          <p:cNvSpPr/>
          <p:nvPr/>
        </p:nvSpPr>
        <p:spPr>
          <a:xfrm>
            <a:off x="7554066" y="3339075"/>
            <a:ext cx="904875" cy="430888"/>
          </a:xfrm>
          <a:prstGeom prst="rect">
            <a:avLst/>
          </a:prstGeom>
          <a:solidFill>
            <a:srgbClr val="B4C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D7B1-3733-4AE5-A946-9054277FEEC4}"/>
              </a:ext>
            </a:extLst>
          </p:cNvPr>
          <p:cNvSpPr txBox="1"/>
          <p:nvPr/>
        </p:nvSpPr>
        <p:spPr>
          <a:xfrm>
            <a:off x="4603995" y="4170306"/>
            <a:ext cx="366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---------Other airports---------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9599395-4264-42F5-A8A3-EB4AFA6D02DF}"/>
              </a:ext>
            </a:extLst>
          </p:cNvPr>
          <p:cNvSpPr/>
          <p:nvPr/>
        </p:nvSpPr>
        <p:spPr>
          <a:xfrm>
            <a:off x="3311723" y="1890188"/>
            <a:ext cx="492917" cy="444116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114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D560CAE-3B75-4D01-8B64-6280E7DF76C8}"/>
              </a:ext>
            </a:extLst>
          </p:cNvPr>
          <p:cNvSpPr/>
          <p:nvPr/>
        </p:nvSpPr>
        <p:spPr>
          <a:xfrm>
            <a:off x="11087099" y="257174"/>
            <a:ext cx="657225" cy="638175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Flight-viz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8777-FA06-421C-ACF1-C5B41F0D6CD9}"/>
              </a:ext>
            </a:extLst>
          </p:cNvPr>
          <p:cNvSpPr txBox="1"/>
          <p:nvPr/>
        </p:nvSpPr>
        <p:spPr>
          <a:xfrm>
            <a:off x="3821904" y="2112246"/>
            <a:ext cx="454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 Results for “Beijing” 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rgbClr val="4B658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435433" y="6059861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page (Non Roman letters)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5E36EE-0A14-4556-8609-E178778E64CE}"/>
              </a:ext>
            </a:extLst>
          </p:cNvPr>
          <p:cNvSpPr/>
          <p:nvPr/>
        </p:nvSpPr>
        <p:spPr>
          <a:xfrm>
            <a:off x="3629025" y="2797581"/>
            <a:ext cx="4933950" cy="2792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1946A-40C4-4E1A-A95F-E7456E9B447A}"/>
              </a:ext>
            </a:extLst>
          </p:cNvPr>
          <p:cNvSpPr/>
          <p:nvPr/>
        </p:nvSpPr>
        <p:spPr>
          <a:xfrm>
            <a:off x="3629019" y="2797582"/>
            <a:ext cx="4933950" cy="400110"/>
          </a:xfrm>
          <a:prstGeom prst="rect">
            <a:avLst/>
          </a:prstGeom>
          <a:solidFill>
            <a:srgbClr val="F5A5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50B6F-E5B1-4C9C-AA46-0C7688EB03B6}"/>
              </a:ext>
            </a:extLst>
          </p:cNvPr>
          <p:cNvSpPr txBox="1"/>
          <p:nvPr/>
        </p:nvSpPr>
        <p:spPr>
          <a:xfrm>
            <a:off x="3787377" y="2476500"/>
            <a:ext cx="48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50 mi of </a:t>
            </a:r>
            <a:r>
              <a:rPr lang="zh-CN" altLang="en-US" sz="1400" dirty="0"/>
              <a:t>北京市</a:t>
            </a:r>
            <a:r>
              <a:rPr lang="en-US" altLang="zh-CN" sz="1400" dirty="0"/>
              <a:t>, </a:t>
            </a:r>
            <a:r>
              <a:rPr lang="zh-CN" altLang="en-US" sz="1400" dirty="0"/>
              <a:t>东城区</a:t>
            </a:r>
            <a:r>
              <a:rPr lang="en-US" altLang="zh-CN" sz="1400" dirty="0"/>
              <a:t>, </a:t>
            </a:r>
            <a:r>
              <a:rPr lang="zh-CN" altLang="en-US" sz="1400" dirty="0"/>
              <a:t>北京市</a:t>
            </a:r>
            <a:r>
              <a:rPr lang="en-US" altLang="zh-CN" sz="1400" dirty="0"/>
              <a:t>, 100010, </a:t>
            </a:r>
            <a:r>
              <a:rPr lang="zh-CN" altLang="en-US" sz="1400" dirty="0"/>
              <a:t>中国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06DB5-4ABC-4C83-BA45-0339A083121B}"/>
              </a:ext>
            </a:extLst>
          </p:cNvPr>
          <p:cNvSpPr txBox="1"/>
          <p:nvPr/>
        </p:nvSpPr>
        <p:spPr>
          <a:xfrm>
            <a:off x="3680810" y="3257414"/>
            <a:ext cx="483036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NAY</a:t>
            </a:r>
          </a:p>
          <a:p>
            <a:r>
              <a:rPr lang="en-US" sz="1400" dirty="0"/>
              <a:t>Beijing </a:t>
            </a:r>
            <a:r>
              <a:rPr lang="en-US" sz="1400" dirty="0" err="1"/>
              <a:t>Nanyuan</a:t>
            </a:r>
            <a:r>
              <a:rPr lang="en-US" sz="1400" dirty="0"/>
              <a:t> Airport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65786-9031-4E16-B48B-DF412A3A9754}"/>
              </a:ext>
            </a:extLst>
          </p:cNvPr>
          <p:cNvSpPr txBox="1"/>
          <p:nvPr/>
        </p:nvSpPr>
        <p:spPr>
          <a:xfrm>
            <a:off x="5664157" y="3312040"/>
            <a:ext cx="166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Distance: 13.7 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3EAA-C6DD-429D-8308-4EE1D64E4E66}"/>
              </a:ext>
            </a:extLst>
          </p:cNvPr>
          <p:cNvSpPr/>
          <p:nvPr/>
        </p:nvSpPr>
        <p:spPr>
          <a:xfrm>
            <a:off x="7540381" y="3331090"/>
            <a:ext cx="904875" cy="430888"/>
          </a:xfrm>
          <a:prstGeom prst="rect">
            <a:avLst/>
          </a:prstGeom>
          <a:solidFill>
            <a:srgbClr val="B4C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D7B1-3733-4AE5-A946-9054277FEEC4}"/>
              </a:ext>
            </a:extLst>
          </p:cNvPr>
          <p:cNvSpPr txBox="1"/>
          <p:nvPr/>
        </p:nvSpPr>
        <p:spPr>
          <a:xfrm>
            <a:off x="4603995" y="4170306"/>
            <a:ext cx="366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---------Other airports---------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342EA9C-B404-480A-964E-B1989F85DD2A}"/>
              </a:ext>
            </a:extLst>
          </p:cNvPr>
          <p:cNvSpPr/>
          <p:nvPr/>
        </p:nvSpPr>
        <p:spPr>
          <a:xfrm>
            <a:off x="3311723" y="1890188"/>
            <a:ext cx="492917" cy="444116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7363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Flight-viz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98777-FA06-421C-ACF1-C5B41F0D6CD9}"/>
              </a:ext>
            </a:extLst>
          </p:cNvPr>
          <p:cNvSpPr txBox="1"/>
          <p:nvPr/>
        </p:nvSpPr>
        <p:spPr>
          <a:xfrm>
            <a:off x="3821904" y="2112246"/>
            <a:ext cx="4548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 Results for “Beijing” 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rgbClr val="87435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435433" y="6059861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 page (Non Roman letters/Dark Mode)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5E36EE-0A14-4556-8609-E178778E64CE}"/>
              </a:ext>
            </a:extLst>
          </p:cNvPr>
          <p:cNvSpPr/>
          <p:nvPr/>
        </p:nvSpPr>
        <p:spPr>
          <a:xfrm>
            <a:off x="3629025" y="2797581"/>
            <a:ext cx="4933950" cy="2792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1946A-40C4-4E1A-A95F-E7456E9B447A}"/>
              </a:ext>
            </a:extLst>
          </p:cNvPr>
          <p:cNvSpPr/>
          <p:nvPr/>
        </p:nvSpPr>
        <p:spPr>
          <a:xfrm>
            <a:off x="3629019" y="2797582"/>
            <a:ext cx="4933950" cy="400110"/>
          </a:xfrm>
          <a:prstGeom prst="rect">
            <a:avLst/>
          </a:prstGeom>
          <a:solidFill>
            <a:srgbClr val="DB9D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50B6F-E5B1-4C9C-AA46-0C7688EB03B6}"/>
              </a:ext>
            </a:extLst>
          </p:cNvPr>
          <p:cNvSpPr txBox="1"/>
          <p:nvPr/>
        </p:nvSpPr>
        <p:spPr>
          <a:xfrm>
            <a:off x="3787377" y="2476500"/>
            <a:ext cx="48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50 mi of </a:t>
            </a:r>
            <a:r>
              <a:rPr lang="zh-CN" altLang="en-US" sz="1400" dirty="0"/>
              <a:t>北京市</a:t>
            </a:r>
            <a:r>
              <a:rPr lang="en-US" altLang="zh-CN" sz="1400" dirty="0"/>
              <a:t>, </a:t>
            </a:r>
            <a:r>
              <a:rPr lang="zh-CN" altLang="en-US" sz="1400" dirty="0"/>
              <a:t>东城区</a:t>
            </a:r>
            <a:r>
              <a:rPr lang="en-US" altLang="zh-CN" sz="1400" dirty="0"/>
              <a:t>, </a:t>
            </a:r>
            <a:r>
              <a:rPr lang="zh-CN" altLang="en-US" sz="1400" dirty="0"/>
              <a:t>北京市</a:t>
            </a:r>
            <a:r>
              <a:rPr lang="en-US" altLang="zh-CN" sz="1400" dirty="0"/>
              <a:t>, 100010, </a:t>
            </a:r>
            <a:r>
              <a:rPr lang="zh-CN" altLang="en-US" sz="1400" dirty="0"/>
              <a:t>中国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06DB5-4ABC-4C83-BA45-0339A083121B}"/>
              </a:ext>
            </a:extLst>
          </p:cNvPr>
          <p:cNvSpPr txBox="1"/>
          <p:nvPr/>
        </p:nvSpPr>
        <p:spPr>
          <a:xfrm>
            <a:off x="3680810" y="3257414"/>
            <a:ext cx="483036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NAY</a:t>
            </a:r>
          </a:p>
          <a:p>
            <a:r>
              <a:rPr lang="en-US" sz="1400" dirty="0"/>
              <a:t>Beijing </a:t>
            </a:r>
            <a:r>
              <a:rPr lang="en-US" sz="1400" dirty="0" err="1"/>
              <a:t>Nanyuan</a:t>
            </a:r>
            <a:r>
              <a:rPr lang="en-US" sz="1400" dirty="0"/>
              <a:t> Airport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65786-9031-4E16-B48B-DF412A3A9754}"/>
              </a:ext>
            </a:extLst>
          </p:cNvPr>
          <p:cNvSpPr txBox="1"/>
          <p:nvPr/>
        </p:nvSpPr>
        <p:spPr>
          <a:xfrm>
            <a:off x="5664157" y="3312040"/>
            <a:ext cx="166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Distance: 13.7 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43EAA-C6DD-429D-8308-4EE1D64E4E66}"/>
              </a:ext>
            </a:extLst>
          </p:cNvPr>
          <p:cNvSpPr/>
          <p:nvPr/>
        </p:nvSpPr>
        <p:spPr>
          <a:xfrm>
            <a:off x="7540381" y="3331090"/>
            <a:ext cx="904875" cy="430888"/>
          </a:xfrm>
          <a:prstGeom prst="rect">
            <a:avLst/>
          </a:prstGeom>
          <a:solidFill>
            <a:srgbClr val="94B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6D7B1-3733-4AE5-A946-9054277FEEC4}"/>
              </a:ext>
            </a:extLst>
          </p:cNvPr>
          <p:cNvSpPr txBox="1"/>
          <p:nvPr/>
        </p:nvSpPr>
        <p:spPr>
          <a:xfrm>
            <a:off x="4603995" y="4170306"/>
            <a:ext cx="366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---------Other airports---------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5918E93-278A-478B-9FE2-6E75F79C90CA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4E881D9-C364-4EE9-8551-87F2B2690252}"/>
              </a:ext>
            </a:extLst>
          </p:cNvPr>
          <p:cNvSpPr/>
          <p:nvPr/>
        </p:nvSpPr>
        <p:spPr>
          <a:xfrm>
            <a:off x="10601357" y="380435"/>
            <a:ext cx="371443" cy="391654"/>
          </a:xfrm>
          <a:prstGeom prst="flowChartConnector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14000">
                <a:schemeClr val="bg1"/>
              </a:gs>
              <a:gs pos="38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6DC510D-1076-45ED-B772-6A9C61AAFAAD}"/>
              </a:ext>
            </a:extLst>
          </p:cNvPr>
          <p:cNvSpPr/>
          <p:nvPr/>
        </p:nvSpPr>
        <p:spPr>
          <a:xfrm>
            <a:off x="3311723" y="1890188"/>
            <a:ext cx="492917" cy="444116"/>
          </a:xfrm>
          <a:prstGeom prst="flowChartProcess">
            <a:avLst/>
          </a:prstGeom>
          <a:solidFill>
            <a:srgbClr val="CE7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6648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50038" y="1228119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D560CAE-3B75-4D01-8B64-6280E7DF76C8}"/>
              </a:ext>
            </a:extLst>
          </p:cNvPr>
          <p:cNvSpPr/>
          <p:nvPr/>
        </p:nvSpPr>
        <p:spPr>
          <a:xfrm>
            <a:off x="11087099" y="257174"/>
            <a:ext cx="657225" cy="638175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Flight-viz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rgbClr val="4B65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212308" y="6081865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Departures/Arrivals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67DB-6C49-4E5A-BB4A-BF61E86EC7FD}"/>
              </a:ext>
            </a:extLst>
          </p:cNvPr>
          <p:cNvSpPr txBox="1"/>
          <p:nvPr/>
        </p:nvSpPr>
        <p:spPr>
          <a:xfrm>
            <a:off x="4157657" y="20002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Departing and Arriving Flights in [IATA]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9E0-AB7A-4529-8960-491D830BBF8D}"/>
              </a:ext>
            </a:extLst>
          </p:cNvPr>
          <p:cNvSpPr/>
          <p:nvPr/>
        </p:nvSpPr>
        <p:spPr>
          <a:xfrm>
            <a:off x="3629020" y="2466976"/>
            <a:ext cx="4933950" cy="2710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B2F3-98F3-4FBC-8A9F-09BF605D2C27}"/>
              </a:ext>
            </a:extLst>
          </p:cNvPr>
          <p:cNvCxnSpPr/>
          <p:nvPr/>
        </p:nvCxnSpPr>
        <p:spPr>
          <a:xfrm>
            <a:off x="3626522" y="3143250"/>
            <a:ext cx="493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E02AFE6-7CAB-46D2-921C-D1E9239ECDA7}"/>
              </a:ext>
            </a:extLst>
          </p:cNvPr>
          <p:cNvSpPr/>
          <p:nvPr/>
        </p:nvSpPr>
        <p:spPr>
          <a:xfrm>
            <a:off x="3838575" y="2609850"/>
            <a:ext cx="1370118" cy="406031"/>
          </a:xfrm>
          <a:prstGeom prst="flowChartProcess">
            <a:avLst/>
          </a:prstGeom>
          <a:solidFill>
            <a:srgbClr val="3D7E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Departures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88987A8-A4F1-4725-A768-A67BF4F8DFC5}"/>
              </a:ext>
            </a:extLst>
          </p:cNvPr>
          <p:cNvSpPr/>
          <p:nvPr/>
        </p:nvSpPr>
        <p:spPr>
          <a:xfrm>
            <a:off x="5443099" y="2609850"/>
            <a:ext cx="1370118" cy="406031"/>
          </a:xfrm>
          <a:prstGeom prst="flowChartProcess">
            <a:avLst/>
          </a:prstGeom>
          <a:solidFill>
            <a:srgbClr val="CD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Arrivals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942EA03-8BE4-4543-BEBF-D33E5294D63D}"/>
              </a:ext>
            </a:extLst>
          </p:cNvPr>
          <p:cNvSpPr/>
          <p:nvPr/>
        </p:nvSpPr>
        <p:spPr>
          <a:xfrm>
            <a:off x="7047623" y="2609850"/>
            <a:ext cx="1370118" cy="406031"/>
          </a:xfrm>
          <a:prstGeom prst="flowChartProcess">
            <a:avLst/>
          </a:prstGeom>
          <a:solidFill>
            <a:srgbClr val="CDC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60242E3-A214-40DE-93B3-DA9503170090}"/>
              </a:ext>
            </a:extLst>
          </p:cNvPr>
          <p:cNvSpPr/>
          <p:nvPr/>
        </p:nvSpPr>
        <p:spPr>
          <a:xfrm>
            <a:off x="3752850" y="3257549"/>
            <a:ext cx="4664891" cy="6476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4037C-AC97-48CD-8D7C-56AA9B898D38}"/>
              </a:ext>
            </a:extLst>
          </p:cNvPr>
          <p:cNvSpPr txBox="1"/>
          <p:nvPr/>
        </p:nvSpPr>
        <p:spPr>
          <a:xfrm>
            <a:off x="3838574" y="3343282"/>
            <a:ext cx="125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[IATA]</a:t>
            </a:r>
          </a:p>
          <a:p>
            <a:r>
              <a:rPr lang="en-US" sz="1400" dirty="0"/>
              <a:t>To: [IATA]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488D3-A45B-41EF-B20F-F1DCC63B5E24}"/>
              </a:ext>
            </a:extLst>
          </p:cNvPr>
          <p:cNvSpPr txBox="1"/>
          <p:nvPr/>
        </p:nvSpPr>
        <p:spPr>
          <a:xfrm>
            <a:off x="5484128" y="5320434"/>
            <a:ext cx="186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Current time: ---------------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B6A024-93F1-4B6E-91B9-0B21DE219A15}"/>
              </a:ext>
            </a:extLst>
          </p:cNvPr>
          <p:cNvCxnSpPr>
            <a:cxnSpLocks/>
          </p:cNvCxnSpPr>
          <p:nvPr/>
        </p:nvCxnSpPr>
        <p:spPr>
          <a:xfrm>
            <a:off x="5327392" y="3333757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3E37C36-DE91-44A6-ACC2-180139435920}"/>
              </a:ext>
            </a:extLst>
          </p:cNvPr>
          <p:cNvSpPr txBox="1"/>
          <p:nvPr/>
        </p:nvSpPr>
        <p:spPr>
          <a:xfrm>
            <a:off x="5665104" y="3319786"/>
            <a:ext cx="166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Airline: [ICAO] </a:t>
            </a:r>
          </a:p>
          <a:p>
            <a:r>
              <a:rPr lang="en-US" sz="1400" dirty="0"/>
              <a:t>Status: [Status]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F0ABCDC-DC69-4EA4-81D1-EF79654F778C}"/>
              </a:ext>
            </a:extLst>
          </p:cNvPr>
          <p:cNvSpPr/>
          <p:nvPr/>
        </p:nvSpPr>
        <p:spPr>
          <a:xfrm>
            <a:off x="7659302" y="3400104"/>
            <a:ext cx="628683" cy="3905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B49D8C7F-8AED-4910-9D94-50E93FDF7272}"/>
              </a:ext>
            </a:extLst>
          </p:cNvPr>
          <p:cNvSpPr/>
          <p:nvPr/>
        </p:nvSpPr>
        <p:spPr>
          <a:xfrm>
            <a:off x="7659303" y="5276857"/>
            <a:ext cx="1414340" cy="431792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Flights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D55CB6-3AC3-4E94-9698-7CEBDDE74E89}"/>
              </a:ext>
            </a:extLst>
          </p:cNvPr>
          <p:cNvSpPr/>
          <p:nvPr/>
        </p:nvSpPr>
        <p:spPr>
          <a:xfrm>
            <a:off x="3246297" y="5326396"/>
            <a:ext cx="1013105" cy="4317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F70271F-BE71-4219-8B32-79A4EDB2A23A}"/>
              </a:ext>
            </a:extLst>
          </p:cNvPr>
          <p:cNvSpPr/>
          <p:nvPr/>
        </p:nvSpPr>
        <p:spPr>
          <a:xfrm>
            <a:off x="3311723" y="1890188"/>
            <a:ext cx="492917" cy="444116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90116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58240" y="1267744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Flight-viz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rgbClr val="87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212308" y="6081865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Departures/Arrivals page (Dark Mode/Selecting to see departures)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367DB-6C49-4E5A-BB4A-BF61E86EC7FD}"/>
              </a:ext>
            </a:extLst>
          </p:cNvPr>
          <p:cNvSpPr txBox="1"/>
          <p:nvPr/>
        </p:nvSpPr>
        <p:spPr>
          <a:xfrm>
            <a:off x="4157657" y="20002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Departing and Arriving Flights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5819E0-AB7A-4529-8960-491D830BBF8D}"/>
              </a:ext>
            </a:extLst>
          </p:cNvPr>
          <p:cNvSpPr/>
          <p:nvPr/>
        </p:nvSpPr>
        <p:spPr>
          <a:xfrm>
            <a:off x="3629020" y="2466975"/>
            <a:ext cx="4933950" cy="2750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B2F3-98F3-4FBC-8A9F-09BF605D2C27}"/>
              </a:ext>
            </a:extLst>
          </p:cNvPr>
          <p:cNvCxnSpPr/>
          <p:nvPr/>
        </p:nvCxnSpPr>
        <p:spPr>
          <a:xfrm>
            <a:off x="3626522" y="3143250"/>
            <a:ext cx="4933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E02AFE6-7CAB-46D2-921C-D1E9239ECDA7}"/>
              </a:ext>
            </a:extLst>
          </p:cNvPr>
          <p:cNvSpPr/>
          <p:nvPr/>
        </p:nvSpPr>
        <p:spPr>
          <a:xfrm>
            <a:off x="3838575" y="2609850"/>
            <a:ext cx="1370118" cy="406031"/>
          </a:xfrm>
          <a:prstGeom prst="flowChartProcess">
            <a:avLst/>
          </a:prstGeom>
          <a:solidFill>
            <a:srgbClr val="C65D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Departures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88987A8-A4F1-4725-A768-A67BF4F8DFC5}"/>
              </a:ext>
            </a:extLst>
          </p:cNvPr>
          <p:cNvSpPr/>
          <p:nvPr/>
        </p:nvSpPr>
        <p:spPr>
          <a:xfrm>
            <a:off x="5443099" y="2609850"/>
            <a:ext cx="1370118" cy="406031"/>
          </a:xfrm>
          <a:prstGeom prst="flowChartProcess">
            <a:avLst/>
          </a:prstGeom>
          <a:solidFill>
            <a:srgbClr val="CDC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Arrivals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942EA03-8BE4-4543-BEBF-D33E5294D63D}"/>
              </a:ext>
            </a:extLst>
          </p:cNvPr>
          <p:cNvSpPr/>
          <p:nvPr/>
        </p:nvSpPr>
        <p:spPr>
          <a:xfrm>
            <a:off x="7047623" y="2609850"/>
            <a:ext cx="1370118" cy="406031"/>
          </a:xfrm>
          <a:prstGeom prst="flowChartProcess">
            <a:avLst/>
          </a:prstGeom>
          <a:solidFill>
            <a:srgbClr val="CDC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D9086650-758C-491C-8540-755B7A669D66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B597E13-B94A-404F-915D-9546B39E5C37}"/>
              </a:ext>
            </a:extLst>
          </p:cNvPr>
          <p:cNvSpPr/>
          <p:nvPr/>
        </p:nvSpPr>
        <p:spPr>
          <a:xfrm>
            <a:off x="10601357" y="380435"/>
            <a:ext cx="371443" cy="391654"/>
          </a:xfrm>
          <a:prstGeom prst="flowChartConnector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14000">
                <a:schemeClr val="bg1"/>
              </a:gs>
              <a:gs pos="38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F5410B4-1EE3-4B7A-89B0-E5E0097501E1}"/>
              </a:ext>
            </a:extLst>
          </p:cNvPr>
          <p:cNvSpPr/>
          <p:nvPr/>
        </p:nvSpPr>
        <p:spPr>
          <a:xfrm>
            <a:off x="3752850" y="3257549"/>
            <a:ext cx="4664891" cy="6476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3D465-CB99-41CF-90FF-ABB8CE634942}"/>
              </a:ext>
            </a:extLst>
          </p:cNvPr>
          <p:cNvSpPr txBox="1"/>
          <p:nvPr/>
        </p:nvSpPr>
        <p:spPr>
          <a:xfrm>
            <a:off x="3838574" y="3343282"/>
            <a:ext cx="125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From: [IATA]</a:t>
            </a:r>
          </a:p>
          <a:p>
            <a:r>
              <a:rPr lang="en-US" sz="1400" dirty="0"/>
              <a:t>To: [IATA]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4AE568-E491-4BD3-9363-413472400868}"/>
              </a:ext>
            </a:extLst>
          </p:cNvPr>
          <p:cNvCxnSpPr>
            <a:cxnSpLocks/>
          </p:cNvCxnSpPr>
          <p:nvPr/>
        </p:nvCxnSpPr>
        <p:spPr>
          <a:xfrm>
            <a:off x="5327392" y="3333757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3CEECC-F131-49DB-BCF1-83A8248045E6}"/>
              </a:ext>
            </a:extLst>
          </p:cNvPr>
          <p:cNvSpPr txBox="1"/>
          <p:nvPr/>
        </p:nvSpPr>
        <p:spPr>
          <a:xfrm>
            <a:off x="5665104" y="3319786"/>
            <a:ext cx="1661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Airline: [ICAO] </a:t>
            </a:r>
          </a:p>
          <a:p>
            <a:r>
              <a:rPr lang="en-US" sz="1400" dirty="0"/>
              <a:t>Status: [Status]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A97C5AD4-F216-4A6E-9C3F-A7CC661CE7CE}"/>
              </a:ext>
            </a:extLst>
          </p:cNvPr>
          <p:cNvSpPr/>
          <p:nvPr/>
        </p:nvSpPr>
        <p:spPr>
          <a:xfrm>
            <a:off x="7659302" y="3400104"/>
            <a:ext cx="628683" cy="3905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889A2-5552-45FD-BB38-9181C3675FFE}"/>
              </a:ext>
            </a:extLst>
          </p:cNvPr>
          <p:cNvSpPr txBox="1"/>
          <p:nvPr/>
        </p:nvSpPr>
        <p:spPr>
          <a:xfrm>
            <a:off x="5484128" y="5403793"/>
            <a:ext cx="186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Current time: ---------------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82C9BBBD-15F4-4113-BCE5-53C0786EA46D}"/>
              </a:ext>
            </a:extLst>
          </p:cNvPr>
          <p:cNvSpPr/>
          <p:nvPr/>
        </p:nvSpPr>
        <p:spPr>
          <a:xfrm>
            <a:off x="7659303" y="5276857"/>
            <a:ext cx="1414340" cy="431792"/>
          </a:xfrm>
          <a:prstGeom prst="flowChartProcess">
            <a:avLst/>
          </a:prstGeom>
          <a:solidFill>
            <a:srgbClr val="CE7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Flights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BBB717-1824-4348-9C9C-1607D267A329}"/>
              </a:ext>
            </a:extLst>
          </p:cNvPr>
          <p:cNvSpPr/>
          <p:nvPr/>
        </p:nvSpPr>
        <p:spPr>
          <a:xfrm>
            <a:off x="3246297" y="5326396"/>
            <a:ext cx="1013105" cy="4317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0D93769-AD56-45B8-99D0-57E845AB7845}"/>
              </a:ext>
            </a:extLst>
          </p:cNvPr>
          <p:cNvSpPr/>
          <p:nvPr/>
        </p:nvSpPr>
        <p:spPr>
          <a:xfrm>
            <a:off x="3311723" y="1890188"/>
            <a:ext cx="492917" cy="444116"/>
          </a:xfrm>
          <a:prstGeom prst="flowChartProcess">
            <a:avLst/>
          </a:prstGeom>
          <a:solidFill>
            <a:srgbClr val="CE7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25477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7BFEE2F-0195-4D4A-8106-C6A21D176628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8D560CAE-3B75-4D01-8B64-6280E7DF76C8}"/>
              </a:ext>
            </a:extLst>
          </p:cNvPr>
          <p:cNvSpPr/>
          <p:nvPr/>
        </p:nvSpPr>
        <p:spPr>
          <a:xfrm>
            <a:off x="11087099" y="257174"/>
            <a:ext cx="657225" cy="638175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Flight-viz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rgbClr val="2C3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573150" y="626744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Visualizer (Light Mode)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D04ED72-5244-45D1-9215-EEB67F876E01}"/>
              </a:ext>
            </a:extLst>
          </p:cNvPr>
          <p:cNvSpPr/>
          <p:nvPr/>
        </p:nvSpPr>
        <p:spPr>
          <a:xfrm>
            <a:off x="2984507" y="1463750"/>
            <a:ext cx="492917" cy="444116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6E759B5-9651-40BE-8575-EFB789D40022}"/>
              </a:ext>
            </a:extLst>
          </p:cNvPr>
          <p:cNvSpPr/>
          <p:nvPr/>
        </p:nvSpPr>
        <p:spPr>
          <a:xfrm>
            <a:off x="3413763" y="2081732"/>
            <a:ext cx="5364474" cy="2959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Visual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E56071E-AD55-47C3-A878-D2B6FE8D763C}"/>
              </a:ext>
            </a:extLst>
          </p:cNvPr>
          <p:cNvSpPr/>
          <p:nvPr/>
        </p:nvSpPr>
        <p:spPr>
          <a:xfrm>
            <a:off x="7658100" y="5211810"/>
            <a:ext cx="1472559" cy="533667"/>
          </a:xfrm>
          <a:prstGeom prst="flowChartProcess">
            <a:avLst/>
          </a:prstGeom>
          <a:solidFill>
            <a:srgbClr val="F38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Over</a:t>
            </a:r>
          </a:p>
        </p:txBody>
      </p:sp>
    </p:spTree>
    <p:extLst>
      <p:ext uri="{BB962C8B-B14F-4D97-AF65-F5344CB8AC3E}">
        <p14:creationId xmlns:p14="http://schemas.microsoft.com/office/powerpoint/2010/main" val="55978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F6B1A3-0037-4561-8BF0-BB254A3B911A}"/>
              </a:ext>
            </a:extLst>
          </p:cNvPr>
          <p:cNvSpPr/>
          <p:nvPr/>
        </p:nvSpPr>
        <p:spPr>
          <a:xfrm>
            <a:off x="2760740" y="1267743"/>
            <a:ext cx="6670513" cy="4599658"/>
          </a:xfrm>
          <a:prstGeom prst="rect">
            <a:avLst/>
          </a:prstGeom>
          <a:solidFill>
            <a:srgbClr val="FFF8F3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oun Paper Plane - Paper Airplane Line Drawing, HD Png Download ,  Transparent Png Image - PNGitem">
            <a:extLst>
              <a:ext uri="{FF2B5EF4-FFF2-40B4-BE49-F238E27FC236}">
                <a16:creationId xmlns:a16="http://schemas.microsoft.com/office/drawing/2014/main" id="{85AB2CF8-E65C-4130-B389-502C70D9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7" y="336538"/>
            <a:ext cx="39070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EE3338-3C8D-4DD7-AB6E-9700A18D94FA}"/>
              </a:ext>
            </a:extLst>
          </p:cNvPr>
          <p:cNvSpPr txBox="1"/>
          <p:nvPr/>
        </p:nvSpPr>
        <p:spPr>
          <a:xfrm>
            <a:off x="764462" y="336538"/>
            <a:ext cx="11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Flight-viz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95D753-419D-4CDF-A6A2-D2D6AF44867D}"/>
              </a:ext>
            </a:extLst>
          </p:cNvPr>
          <p:cNvSpPr/>
          <p:nvPr/>
        </p:nvSpPr>
        <p:spPr>
          <a:xfrm>
            <a:off x="5208693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FE20EA2-EBDC-4229-8559-E37C40B14338}"/>
              </a:ext>
            </a:extLst>
          </p:cNvPr>
          <p:cNvSpPr/>
          <p:nvPr/>
        </p:nvSpPr>
        <p:spPr>
          <a:xfrm>
            <a:off x="5762657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EBFC4C8-9076-4914-A382-F7D072974B9A}"/>
              </a:ext>
            </a:extLst>
          </p:cNvPr>
          <p:cNvSpPr/>
          <p:nvPr/>
        </p:nvSpPr>
        <p:spPr>
          <a:xfrm>
            <a:off x="6316621" y="1554964"/>
            <a:ext cx="275435" cy="261688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6D29889-79EF-469D-95A6-14FD92C9FA10}"/>
              </a:ext>
            </a:extLst>
          </p:cNvPr>
          <p:cNvSpPr/>
          <p:nvPr/>
        </p:nvSpPr>
        <p:spPr>
          <a:xfrm>
            <a:off x="6870585" y="1554964"/>
            <a:ext cx="275435" cy="261688"/>
          </a:xfrm>
          <a:prstGeom prst="flowChartConnector">
            <a:avLst/>
          </a:prstGeom>
          <a:solidFill>
            <a:srgbClr val="8743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B8640-227E-4472-8641-F3D53899DF32}"/>
              </a:ext>
            </a:extLst>
          </p:cNvPr>
          <p:cNvSpPr txBox="1"/>
          <p:nvPr/>
        </p:nvSpPr>
        <p:spPr>
          <a:xfrm>
            <a:off x="4573150" y="6267448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Visualizer(Dark Mode)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D04ED72-5244-45D1-9215-EEB67F876E01}"/>
              </a:ext>
            </a:extLst>
          </p:cNvPr>
          <p:cNvSpPr/>
          <p:nvPr/>
        </p:nvSpPr>
        <p:spPr>
          <a:xfrm>
            <a:off x="3071693" y="1554964"/>
            <a:ext cx="492917" cy="444116"/>
          </a:xfrm>
          <a:prstGeom prst="flowChartProcess">
            <a:avLst/>
          </a:prstGeom>
          <a:solidFill>
            <a:srgbClr val="CE7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&lt;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E56071E-AD55-47C3-A878-D2B6FE8D763C}"/>
              </a:ext>
            </a:extLst>
          </p:cNvPr>
          <p:cNvSpPr/>
          <p:nvPr/>
        </p:nvSpPr>
        <p:spPr>
          <a:xfrm>
            <a:off x="7658100" y="5211810"/>
            <a:ext cx="1472559" cy="533667"/>
          </a:xfrm>
          <a:prstGeom prst="flowChartProcess">
            <a:avLst/>
          </a:prstGeom>
          <a:solidFill>
            <a:srgbClr val="CE7B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Over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9E28D87-1071-4406-A405-D69921FE8984}"/>
              </a:ext>
            </a:extLst>
          </p:cNvPr>
          <p:cNvSpPr/>
          <p:nvPr/>
        </p:nvSpPr>
        <p:spPr>
          <a:xfrm>
            <a:off x="10563224" y="352425"/>
            <a:ext cx="1047751" cy="447675"/>
          </a:xfrm>
          <a:prstGeom prst="flowChartTerminator">
            <a:avLst/>
          </a:prstGeom>
          <a:solidFill>
            <a:srgbClr val="92A9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0B3251D-4FA0-4E4D-AB03-115AAE6142C4}"/>
              </a:ext>
            </a:extLst>
          </p:cNvPr>
          <p:cNvSpPr/>
          <p:nvPr/>
        </p:nvSpPr>
        <p:spPr>
          <a:xfrm>
            <a:off x="10601357" y="380435"/>
            <a:ext cx="371443" cy="391654"/>
          </a:xfrm>
          <a:prstGeom prst="flowChartConnector">
            <a:avLst/>
          </a:prstGeom>
          <a:gradFill>
            <a:gsLst>
              <a:gs pos="6000">
                <a:schemeClr val="accent1">
                  <a:lumMod val="5000"/>
                  <a:lumOff val="95000"/>
                </a:schemeClr>
              </a:gs>
              <a:gs pos="14000">
                <a:schemeClr val="bg1"/>
              </a:gs>
              <a:gs pos="38000">
                <a:schemeClr val="bg1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82FD40C-564B-4531-A717-1525BC1A233E}"/>
              </a:ext>
            </a:extLst>
          </p:cNvPr>
          <p:cNvSpPr/>
          <p:nvPr/>
        </p:nvSpPr>
        <p:spPr>
          <a:xfrm>
            <a:off x="3413763" y="2081732"/>
            <a:ext cx="5364474" cy="2959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Visual</a:t>
            </a:r>
          </a:p>
        </p:txBody>
      </p:sp>
    </p:spTree>
    <p:extLst>
      <p:ext uri="{BB962C8B-B14F-4D97-AF65-F5344CB8AC3E}">
        <p14:creationId xmlns:p14="http://schemas.microsoft.com/office/powerpoint/2010/main" val="20288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297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Helen Zhe</dc:creator>
  <cp:lastModifiedBy>Ma, Helen Zhe</cp:lastModifiedBy>
  <cp:revision>18</cp:revision>
  <dcterms:created xsi:type="dcterms:W3CDTF">2022-03-27T02:47:28Z</dcterms:created>
  <dcterms:modified xsi:type="dcterms:W3CDTF">2022-03-29T01:37:14Z</dcterms:modified>
</cp:coreProperties>
</file>