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11" Type="http://schemas.openxmlformats.org/officeDocument/2006/relationships/slide" Target="slides/slide6.xml"/><Relationship Id="rId22" Type="http://schemas.openxmlformats.org/officeDocument/2006/relationships/font" Target="fonts/Nunito-italic.fntdata"/><Relationship Id="rId10" Type="http://schemas.openxmlformats.org/officeDocument/2006/relationships/slide" Target="slides/slide5.xml"/><Relationship Id="rId21" Type="http://schemas.openxmlformats.org/officeDocument/2006/relationships/font" Target="fonts/Nuni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da44ed85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da44ed85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b64b5cf1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3b64b5cf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3da44ed85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3da44ed85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ac5c854b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ac5c854b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ac5c854b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ac5c854b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ac5c854b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3ac5c854b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ac5c854b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ac5c854b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ac5c854b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ac5c854b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Francis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3ac5c854b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3ac5c854b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11e9991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11e9991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b64b5cf1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b64b5cf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Shane to add low_point word cloud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da44ed8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da44ed8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Allie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removal of: wine, flavor, fruit, aroma, tannin, palate, acidity, flavors, aromas, tannins, drink, finish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11e99917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11e99917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Shane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snelson97/DSCI591_G8SAF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17988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Wine Recommender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065496"/>
            <a:ext cx="5361300" cy="7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93"/>
              <a:t>Pitch Presentation</a:t>
            </a:r>
            <a:endParaRPr sz="2093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20"/>
              <a:t>By: Shane Nelson, Allie Schneider, Francis Villamater, Will Wu</a:t>
            </a:r>
            <a:endParaRPr sz="1520"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819150" y="272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Observations - Variety</a:t>
            </a:r>
            <a:endParaRPr/>
          </a:p>
        </p:txBody>
      </p:sp>
      <p:sp>
        <p:nvSpPr>
          <p:cNvPr id="208" name="Google Shape;208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412" y="1272625"/>
            <a:ext cx="7907174" cy="31080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 txBox="1"/>
          <p:nvPr/>
        </p:nvSpPr>
        <p:spPr>
          <a:xfrm>
            <a:off x="2212350" y="954450"/>
            <a:ext cx="471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Rating Distribution of 5 Most Common Varieties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>
            <p:ph type="title"/>
          </p:nvPr>
        </p:nvSpPr>
        <p:spPr>
          <a:xfrm>
            <a:off x="819150" y="284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Observations - Country</a:t>
            </a:r>
            <a:endParaRPr/>
          </a:p>
        </p:txBody>
      </p: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678750" y="954475"/>
            <a:ext cx="427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43 unique countries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575" y="1607475"/>
            <a:ext cx="6178852" cy="32312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2864550" y="1291050"/>
            <a:ext cx="341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Distribution of Wines by Country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title"/>
          </p:nvPr>
        </p:nvSpPr>
        <p:spPr>
          <a:xfrm>
            <a:off x="819150" y="284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Observations - Country</a:t>
            </a:r>
            <a:endParaRPr/>
          </a:p>
        </p:txBody>
      </p:sp>
      <p:sp>
        <p:nvSpPr>
          <p:cNvPr id="225" name="Google Shape;225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6" name="Google Shape;2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038" y="1360100"/>
            <a:ext cx="8085934" cy="324542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4"/>
          <p:cNvSpPr txBox="1"/>
          <p:nvPr/>
        </p:nvSpPr>
        <p:spPr>
          <a:xfrm>
            <a:off x="2260050" y="1049925"/>
            <a:ext cx="46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Average Rating for Countries with &gt;100 Reviews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819150" y="263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819150" y="1047600"/>
            <a:ext cx="7505700" cy="28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Determine any additional attributes to be used for our recommender system (</a:t>
            </a:r>
            <a:r>
              <a:rPr lang="en" sz="1500"/>
              <a:t>region, province, designation, and winery are all questionable)</a:t>
            </a:r>
            <a:endParaRPr sz="1500">
              <a:highlight>
                <a:srgbClr val="FFFF00"/>
              </a:highlight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Analyze free-text field of “descriptions” for </a:t>
            </a:r>
            <a:r>
              <a:rPr lang="en" sz="1500"/>
              <a:t>keywords</a:t>
            </a:r>
            <a:r>
              <a:rPr lang="en" sz="1500"/>
              <a:t> that are associated with different scores or wines</a:t>
            </a:r>
            <a:endParaRPr sz="1500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Thoroughly explore the free-text field “description”</a:t>
            </a:r>
            <a:endParaRPr sz="1500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Potentially plenty of keywords that can be used to classify wine varieties</a:t>
            </a:r>
            <a:endParaRPr sz="1500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Determine how to best handle “null” and missing values</a:t>
            </a:r>
            <a:endParaRPr sz="1500"/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Determine how to best handle outliers or rare occurrences of attributes</a:t>
            </a:r>
            <a:endParaRPr sz="1500"/>
          </a:p>
        </p:txBody>
      </p:sp>
      <p:sp>
        <p:nvSpPr>
          <p:cNvPr id="234" name="Google Shape;234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"/>
          <p:cNvSpPr txBox="1"/>
          <p:nvPr>
            <p:ph type="title"/>
          </p:nvPr>
        </p:nvSpPr>
        <p:spPr>
          <a:xfrm>
            <a:off x="1883259" y="1146525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240" name="Google Shape;240;p2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1771200" y="2622325"/>
            <a:ext cx="56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Github Repository: </a:t>
            </a: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https://github.com/snelson97/DSCI591_G8SAFW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456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189650"/>
            <a:ext cx="7505700" cy="27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create a system to allow users to discover more wine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System should be applicable to a wide range of users</a:t>
            </a:r>
            <a:endParaRPr sz="17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From novice wine consumers to well-versed wine sommeliers</a:t>
            </a:r>
            <a:endParaRPr sz="15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Recommendations should be relevant and applicable to the user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System should:</a:t>
            </a:r>
            <a:endParaRPr sz="17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Provide accurate objective wine recommendations based on flavor profile, vintage, winery, etc. 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Effectively estimate the ratings of new wines added to the database, but also take into account the user’s own wine review scores to account for personal preferences</a:t>
            </a:r>
            <a:endParaRPr sz="1500"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471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Resources and Acquisition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2007650"/>
            <a:ext cx="7505700" cy="20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Kaggle.com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Wine Reviews dataset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dataset was scraped from WineEnthusiast on</a:t>
            </a:r>
            <a:br>
              <a:rPr lang="en" sz="1900"/>
            </a:br>
            <a:r>
              <a:rPr lang="en" sz="1900"/>
              <a:t>June 15, 2017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Obtained through kaggle</a:t>
            </a:r>
            <a:endParaRPr sz="1900"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250" y="3274309"/>
            <a:ext cx="3636150" cy="877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5975" y="1425950"/>
            <a:ext cx="308270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19150" y="470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Snapshots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750" y="1146825"/>
            <a:ext cx="8452524" cy="12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6897" y="2571747"/>
            <a:ext cx="2468225" cy="20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1725" y="2571750"/>
            <a:ext cx="2685297" cy="20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819150" y="284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Observations - Price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819150" y="934500"/>
            <a:ext cx="75057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Wine price has a heavy right skew (Mean: $35.36, Median: $25, Range: $4-$3300)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325" y="1390475"/>
            <a:ext cx="6653424" cy="337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26" y="1239488"/>
            <a:ext cx="2062000" cy="3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819150" y="284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Observations - Price</a:t>
            </a:r>
            <a:endParaRPr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819150" y="934500"/>
            <a:ext cx="7505700" cy="3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Pearson Correlation = 0.42</a:t>
            </a:r>
            <a:endParaRPr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900" y="1275622"/>
            <a:ext cx="4307374" cy="33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819150" y="2849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Observations - Descriptions</a:t>
            </a:r>
            <a:endParaRPr/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819150" y="1239500"/>
            <a:ext cx="30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Low Point Wines (Rating &lt; 90):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900" y="1815075"/>
            <a:ext cx="3951801" cy="199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125" y="1823525"/>
            <a:ext cx="3951802" cy="1978026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5222375" y="1239488"/>
            <a:ext cx="30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Point Wines (Rating &gt;= 90):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819150" y="288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Observations - Descriptions</a:t>
            </a:r>
            <a:endParaRPr/>
          </a:p>
        </p:txBody>
      </p: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25" y="1896325"/>
            <a:ext cx="3838050" cy="193336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/>
        </p:nvSpPr>
        <p:spPr>
          <a:xfrm>
            <a:off x="819150" y="1242800"/>
            <a:ext cx="318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Low Point Wines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After Removal of Common Words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6599" y="1896325"/>
            <a:ext cx="3838050" cy="193336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0"/>
          <p:cNvSpPr txBox="1"/>
          <p:nvPr/>
        </p:nvSpPr>
        <p:spPr>
          <a:xfrm>
            <a:off x="5184875" y="1311325"/>
            <a:ext cx="318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High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 Point Wines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After Removal of Common Words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819150" y="272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</a:t>
            </a:r>
            <a:r>
              <a:rPr lang="en"/>
              <a:t> Observations - Variety</a:t>
            </a:r>
            <a:endParaRPr/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689350" y="901575"/>
            <a:ext cx="70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707 unique varieties (421 occurring less than 10 times in the entire dataset)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825" y="1618229"/>
            <a:ext cx="6974351" cy="315684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1"/>
          <p:cNvSpPr txBox="1"/>
          <p:nvPr/>
        </p:nvSpPr>
        <p:spPr>
          <a:xfrm>
            <a:off x="2297250" y="1301775"/>
            <a:ext cx="454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Average Rating of Top 20 Most Common Varieties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