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e70cf831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e70cf831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spread out our releases so that they’re not all happening in the same season. We don’t want our own movies to be competing with each other. </a:t>
            </a:r>
            <a:endParaRPr/>
          </a:p>
          <a:p>
            <a:pPr indent="0" lvl="0" marL="0" rtl="0" algn="l">
              <a:spcBef>
                <a:spcPts val="0"/>
              </a:spcBef>
              <a:spcAft>
                <a:spcPts val="0"/>
              </a:spcAft>
              <a:buNone/>
            </a:pPr>
            <a:r>
              <a:rPr lang="en"/>
              <a:t>Animation films do well near the springtime. We want to make an animation film since they tend to be safe.</a:t>
            </a:r>
            <a:endParaRPr/>
          </a:p>
          <a:p>
            <a:pPr indent="0" lvl="0" marL="0" rtl="0" algn="l">
              <a:spcBef>
                <a:spcPts val="0"/>
              </a:spcBef>
              <a:spcAft>
                <a:spcPts val="0"/>
              </a:spcAft>
              <a:buNone/>
            </a:pPr>
            <a:r>
              <a:rPr lang="en"/>
              <a:t>Action films do well in the summer. We want to release an action film here because they’re the most profitable type of movie to make at this time</a:t>
            </a:r>
            <a:endParaRPr/>
          </a:p>
          <a:p>
            <a:pPr indent="0" lvl="0" marL="0" rtl="0" algn="l">
              <a:spcBef>
                <a:spcPts val="0"/>
              </a:spcBef>
              <a:spcAft>
                <a:spcPts val="0"/>
              </a:spcAft>
              <a:buNone/>
            </a:pPr>
            <a:r>
              <a:rPr lang="en"/>
              <a:t>Adventure films don’t do as well in the winter, but we shouldn’t have all our movie release at the same time. This movie will likely make less money than it would in the summer, but should still manage to turn a profit.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dca1c2c8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dca1c2c8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look more deeply into the personnel involved in making movies. I believe that some genres that are represented as doing poorly could be incredibly profitable so long as the right people are working on the film. </a:t>
            </a:r>
            <a:endParaRPr/>
          </a:p>
          <a:p>
            <a:pPr indent="0" lvl="0" marL="0" rtl="0" algn="l">
              <a:spcBef>
                <a:spcPts val="0"/>
              </a:spcBef>
              <a:spcAft>
                <a:spcPts val="0"/>
              </a:spcAft>
              <a:buNone/>
            </a:pPr>
            <a:r>
              <a:rPr lang="en"/>
              <a:t>There’s also the worldwide market that we didn’t consider. We didn’t differentiate between worldwide and domestic markets too much, and some types of films could do better or worse depending on where they are marketed towards.</a:t>
            </a:r>
            <a:endParaRPr/>
          </a:p>
          <a:p>
            <a:pPr indent="0" lvl="0" marL="0" rtl="0" algn="l">
              <a:spcBef>
                <a:spcPts val="0"/>
              </a:spcBef>
              <a:spcAft>
                <a:spcPts val="0"/>
              </a:spcAft>
              <a:buNone/>
            </a:pPr>
            <a:r>
              <a:rPr lang="en"/>
              <a:t>Finally we only looked at each genre as an individual, but most movies are represented by more than one genre. We should consider multi-genre films as a future target to look into.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e70cf831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e70cf831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listening to us, we hope that this presentation provided some insight towards the profitability of movies.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e70cf831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e70cf831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know what movies we want to make. Does the genre matter? Does the release date matter? Does the amount of money put into the film matter? How many movies should we make? How do we determine what makes a film successful? For our purposes, we know that the answer to that last question. It’s whatever makes the most money.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e70cf831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e70cf831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e70cf831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e70cf831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see how each genre of movie fared when only compared against itself to see what genre typically results in a movie that creates profit.</a:t>
            </a:r>
            <a:endParaRPr/>
          </a:p>
          <a:p>
            <a:pPr indent="0" lvl="0" marL="0" rtl="0" algn="l">
              <a:spcBef>
                <a:spcPts val="0"/>
              </a:spcBef>
              <a:spcAft>
                <a:spcPts val="0"/>
              </a:spcAft>
              <a:buNone/>
            </a:pPr>
            <a:r>
              <a:rPr lang="en"/>
              <a:t>We also wanted to look at each genre and see how much it costs in general to make a movie of that type.</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e70cf83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e70cf83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 films are the clear winner. They don’t cost very much compared to their median profitability. Action, adventure, family, fantasy, horror, and sci-fi all also have a pretty good chance for being profitable.</a:t>
            </a:r>
            <a:endParaRPr/>
          </a:p>
          <a:p>
            <a:pPr indent="0" lvl="0" marL="0" rtl="0" algn="l">
              <a:spcBef>
                <a:spcPts val="0"/>
              </a:spcBef>
              <a:spcAft>
                <a:spcPts val="0"/>
              </a:spcAft>
              <a:buNone/>
            </a:pPr>
            <a:r>
              <a:rPr lang="en"/>
              <a:t>History, documentaries, crime, western, sport are not. War movies do not tend to do well in general, but they seem to do very well in July. </a:t>
            </a:r>
            <a:endParaRPr/>
          </a:p>
          <a:p>
            <a:pPr indent="0" lvl="0" marL="0" rtl="0" algn="l">
              <a:spcBef>
                <a:spcPts val="0"/>
              </a:spcBef>
              <a:spcAft>
                <a:spcPts val="0"/>
              </a:spcAft>
              <a:buNone/>
            </a:pPr>
            <a:r>
              <a:rPr lang="en"/>
              <a:t>News films seem to have a very large return on investment but that return is still so small compared to what the other films are doing. A news film would be best used as a supplementary film to a different, more profitable movie.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dca1c2c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dca1c2c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Higher production budgets trend towards being more profitable, but the “sweet” spot seems to be around 400million production budget in general.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e70cf831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e70cf831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 movies do best in the summer, but also do well in the winter.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e70cf831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e70cf831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 films do very well in the late spring, early summer.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e70cf831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e70cf831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to action movies, adventure films follow the same trend. They do best in the summer, but also do well in the winter as well.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Movies for Microsoft</a:t>
            </a:r>
            <a:endParaRPr/>
          </a:p>
        </p:txBody>
      </p:sp>
      <p:sp>
        <p:nvSpPr>
          <p:cNvPr id="55" name="Google Shape;55;p13"/>
          <p:cNvSpPr txBox="1"/>
          <p:nvPr>
            <p:ph idx="1" type="subTitle"/>
          </p:nvPr>
        </p:nvSpPr>
        <p:spPr>
          <a:xfrm>
            <a:off x="311700" y="2834125"/>
            <a:ext cx="8520600" cy="11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Simran Nepaul</a:t>
            </a:r>
            <a:endParaRPr/>
          </a:p>
          <a:p>
            <a:pPr indent="0" lvl="0" marL="0" rtl="0" algn="ctr">
              <a:spcBef>
                <a:spcPts val="0"/>
              </a:spcBef>
              <a:spcAft>
                <a:spcPts val="0"/>
              </a:spcAft>
              <a:buNone/>
            </a:pPr>
            <a:r>
              <a:rPr lang="en"/>
              <a:t>Zach Paul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Recommendations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Animation Film released in May for $200 million for ~$250million profit</a:t>
            </a:r>
            <a:endParaRPr/>
          </a:p>
          <a:p>
            <a:pPr indent="0" lvl="0" marL="0" rtl="0" algn="l">
              <a:spcBef>
                <a:spcPts val="1600"/>
              </a:spcBef>
              <a:spcAft>
                <a:spcPts val="0"/>
              </a:spcAft>
              <a:buNone/>
            </a:pPr>
            <a:r>
              <a:rPr lang="en"/>
              <a:t>1 Action film released in July for $400 million for ~$400million profit</a:t>
            </a:r>
            <a:endParaRPr/>
          </a:p>
          <a:p>
            <a:pPr indent="0" lvl="0" marL="0" rtl="0" algn="l">
              <a:spcBef>
                <a:spcPts val="1600"/>
              </a:spcBef>
              <a:spcAft>
                <a:spcPts val="0"/>
              </a:spcAft>
              <a:buNone/>
            </a:pPr>
            <a:r>
              <a:rPr lang="en"/>
              <a:t>1 Adventure film released in November for $400 million for ~200million profit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Total: 1.0billion investment</a:t>
            </a:r>
            <a:endParaRPr/>
          </a:p>
          <a:p>
            <a:pPr indent="0" lvl="0" marL="0" rtl="0" algn="l">
              <a:spcBef>
                <a:spcPts val="1600"/>
              </a:spcBef>
              <a:spcAft>
                <a:spcPts val="0"/>
              </a:spcAft>
              <a:buNone/>
            </a:pPr>
            <a:r>
              <a:rPr lang="en"/>
              <a:t>	1.85billion gross</a:t>
            </a:r>
            <a:endParaRPr/>
          </a:p>
          <a:p>
            <a:pPr indent="0" lvl="0" marL="0" rtl="0" algn="l">
              <a:spcBef>
                <a:spcPts val="1600"/>
              </a:spcBef>
              <a:spcAft>
                <a:spcPts val="0"/>
              </a:spcAft>
              <a:buNone/>
            </a:pPr>
            <a:r>
              <a:rPr lang="en"/>
              <a:t>	850 million profit.</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future we would like to explore the individuals responsible for making movies</a:t>
            </a:r>
            <a:endParaRPr/>
          </a:p>
          <a:p>
            <a:pPr indent="0" lvl="0" marL="0" rtl="0" algn="l">
              <a:spcBef>
                <a:spcPts val="1600"/>
              </a:spcBef>
              <a:spcAft>
                <a:spcPts val="0"/>
              </a:spcAft>
              <a:buNone/>
            </a:pPr>
            <a:r>
              <a:rPr lang="en"/>
              <a:t>	Actors, writers, and directors</a:t>
            </a:r>
            <a:endParaRPr/>
          </a:p>
          <a:p>
            <a:pPr indent="0" lvl="0" marL="0" rtl="0" algn="l">
              <a:spcBef>
                <a:spcPts val="1600"/>
              </a:spcBef>
              <a:spcAft>
                <a:spcPts val="0"/>
              </a:spcAft>
              <a:buNone/>
            </a:pPr>
            <a:r>
              <a:rPr lang="en"/>
              <a:t>	Who are the most profitable people for each genre</a:t>
            </a:r>
            <a:endParaRPr/>
          </a:p>
          <a:p>
            <a:pPr indent="0" lvl="0" marL="0" rtl="0" algn="l">
              <a:spcBef>
                <a:spcPts val="1600"/>
              </a:spcBef>
              <a:spcAft>
                <a:spcPts val="0"/>
              </a:spcAft>
              <a:buNone/>
            </a:pPr>
            <a:r>
              <a:rPr lang="en"/>
              <a:t>We would also like to look at which genres do better worldwide</a:t>
            </a:r>
            <a:endParaRPr/>
          </a:p>
          <a:p>
            <a:pPr indent="0" lvl="0" marL="0" rtl="0" algn="l">
              <a:spcBef>
                <a:spcPts val="1600"/>
              </a:spcBef>
              <a:spcAft>
                <a:spcPts val="0"/>
              </a:spcAft>
              <a:buNone/>
            </a:pPr>
            <a:r>
              <a:rPr lang="en"/>
              <a:t>Finally, what combinations of genres do well</a:t>
            </a:r>
            <a:endParaRPr/>
          </a:p>
          <a:p>
            <a:pPr indent="0" lvl="0" marL="0" rtl="0" algn="l">
              <a:spcBef>
                <a:spcPts val="1600"/>
              </a:spcBef>
              <a:spcAft>
                <a:spcPts val="0"/>
              </a:spcAft>
              <a:buNone/>
            </a:pPr>
            <a:r>
              <a:rPr lang="en"/>
              <a:t>	What combinations do better than their individual parts</a:t>
            </a:r>
            <a:endParaRPr/>
          </a:p>
          <a:p>
            <a:pPr indent="0" lvl="0" marL="0" rtl="0" algn="l">
              <a:spcBef>
                <a:spcPts val="160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25" name="Google Shape;125;p24"/>
          <p:cNvSpPr txBox="1"/>
          <p:nvPr>
            <p:ph idx="1" type="subTitle"/>
          </p:nvPr>
        </p:nvSpPr>
        <p:spPr>
          <a:xfrm>
            <a:off x="311700" y="2834125"/>
            <a:ext cx="8520600" cy="114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Microsoft Wants a Movie Studio</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types of movies would be best to produce?</a:t>
            </a:r>
            <a:endParaRPr/>
          </a:p>
          <a:p>
            <a:pPr indent="0" lvl="0" marL="0" rtl="0" algn="l">
              <a:spcBef>
                <a:spcPts val="1600"/>
              </a:spcBef>
              <a:spcAft>
                <a:spcPts val="0"/>
              </a:spcAft>
              <a:buNone/>
            </a:pPr>
            <a:r>
              <a:rPr lang="en"/>
              <a:t>	Action? Thriller?</a:t>
            </a:r>
            <a:endParaRPr/>
          </a:p>
          <a:p>
            <a:pPr indent="0" lvl="0" marL="0" rtl="0" algn="l">
              <a:spcBef>
                <a:spcPts val="1600"/>
              </a:spcBef>
              <a:spcAft>
                <a:spcPts val="0"/>
              </a:spcAft>
              <a:buNone/>
            </a:pPr>
            <a:r>
              <a:rPr lang="en"/>
              <a:t>When is the best time to release a film?</a:t>
            </a:r>
            <a:endParaRPr/>
          </a:p>
          <a:p>
            <a:pPr indent="0" lvl="0" marL="0" rtl="0" algn="l">
              <a:spcBef>
                <a:spcPts val="1600"/>
              </a:spcBef>
              <a:spcAft>
                <a:spcPts val="0"/>
              </a:spcAft>
              <a:buNone/>
            </a:pPr>
            <a:r>
              <a:rPr lang="en"/>
              <a:t>	Summer, spring?</a:t>
            </a:r>
            <a:endParaRPr/>
          </a:p>
          <a:p>
            <a:pPr indent="0" lvl="0" marL="0" rtl="0" algn="l">
              <a:spcBef>
                <a:spcPts val="1600"/>
              </a:spcBef>
              <a:spcAft>
                <a:spcPts val="0"/>
              </a:spcAft>
              <a:buNone/>
            </a:pPr>
            <a:r>
              <a:rPr lang="en"/>
              <a:t>How much will it cost?</a:t>
            </a:r>
            <a:endParaRPr/>
          </a:p>
          <a:p>
            <a:pPr indent="0" lvl="0" marL="0" rtl="0" algn="l">
              <a:spcBef>
                <a:spcPts val="1600"/>
              </a:spcBef>
              <a:spcAft>
                <a:spcPts val="160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Value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Idk what this means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Sorted movies by genre and release date</a:t>
            </a:r>
            <a:endParaRPr/>
          </a:p>
          <a:p>
            <a:pPr indent="0" lvl="0" marL="0" rtl="0" algn="l">
              <a:spcBef>
                <a:spcPts val="1600"/>
              </a:spcBef>
              <a:spcAft>
                <a:spcPts val="0"/>
              </a:spcAft>
              <a:buNone/>
            </a:pPr>
            <a:r>
              <a:rPr lang="en"/>
              <a:t>	Determined profitability and cost for each genre of film</a:t>
            </a:r>
            <a:endParaRPr/>
          </a:p>
          <a:p>
            <a:pPr indent="0" lvl="0" marL="0" rtl="0" algn="l">
              <a:spcBef>
                <a:spcPts val="1600"/>
              </a:spcBef>
              <a:spcAft>
                <a:spcPts val="0"/>
              </a:spcAft>
              <a:buNone/>
            </a:pPr>
            <a:r>
              <a:rPr lang="en"/>
              <a:t>Looked at production values to profit for each genre</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Genre and its Profitability</a:t>
            </a:r>
            <a:endParaRPr/>
          </a:p>
        </p:txBody>
      </p:sp>
      <p:pic>
        <p:nvPicPr>
          <p:cNvPr id="79" name="Google Shape;79;p17"/>
          <p:cNvPicPr preferRelativeResize="0"/>
          <p:nvPr/>
        </p:nvPicPr>
        <p:blipFill>
          <a:blip r:embed="rId3">
            <a:alphaModFix/>
          </a:blip>
          <a:stretch>
            <a:fillRect/>
          </a:stretch>
        </p:blipFill>
        <p:spPr>
          <a:xfrm>
            <a:off x="374975" y="944500"/>
            <a:ext cx="7983700" cy="385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Much Money to Spend?</a:t>
            </a:r>
            <a:endParaRPr/>
          </a:p>
        </p:txBody>
      </p:sp>
      <p:sp>
        <p:nvSpPr>
          <p:cNvPr id="85" name="Google Shape;85;p18"/>
          <p:cNvSpPr txBox="1"/>
          <p:nvPr>
            <p:ph idx="1" type="body"/>
          </p:nvPr>
        </p:nvSpPr>
        <p:spPr>
          <a:xfrm>
            <a:off x="311700" y="12303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Higher production budgets tend to bring in more profit</a:t>
            </a:r>
            <a:endParaRPr/>
          </a:p>
          <a:p>
            <a:pPr indent="0" lvl="0" marL="0" rtl="0" algn="l">
              <a:lnSpc>
                <a:spcPct val="100000"/>
              </a:lnSpc>
              <a:spcBef>
                <a:spcPts val="1600"/>
              </a:spcBef>
              <a:spcAft>
                <a:spcPts val="0"/>
              </a:spcAft>
              <a:buNone/>
            </a:pPr>
            <a:r>
              <a:rPr lang="en"/>
              <a:t>	~$400 million as a general rule for</a:t>
            </a:r>
            <a:endParaRPr/>
          </a:p>
          <a:p>
            <a:pPr indent="457200" lvl="0" marL="0" rtl="0" algn="l">
              <a:lnSpc>
                <a:spcPct val="100000"/>
              </a:lnSpc>
              <a:spcBef>
                <a:spcPts val="1600"/>
              </a:spcBef>
              <a:spcAft>
                <a:spcPts val="1600"/>
              </a:spcAft>
              <a:buNone/>
            </a:pPr>
            <a:r>
              <a:rPr lang="en"/>
              <a:t> producing a movie </a:t>
            </a:r>
            <a:endParaRPr/>
          </a:p>
        </p:txBody>
      </p:sp>
      <p:pic>
        <p:nvPicPr>
          <p:cNvPr id="86" name="Google Shape;86;p18"/>
          <p:cNvPicPr preferRelativeResize="0"/>
          <p:nvPr/>
        </p:nvPicPr>
        <p:blipFill>
          <a:blip r:embed="rId3">
            <a:alphaModFix/>
          </a:blip>
          <a:stretch>
            <a:fillRect/>
          </a:stretch>
        </p:blipFill>
        <p:spPr>
          <a:xfrm>
            <a:off x="5479500" y="1582625"/>
            <a:ext cx="3352800" cy="33909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Action Movies in a Year</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9"/>
          <p:cNvPicPr preferRelativeResize="0"/>
          <p:nvPr/>
        </p:nvPicPr>
        <p:blipFill>
          <a:blip r:embed="rId3">
            <a:alphaModFix/>
          </a:blip>
          <a:stretch>
            <a:fillRect/>
          </a:stretch>
        </p:blipFill>
        <p:spPr>
          <a:xfrm>
            <a:off x="199088" y="1205163"/>
            <a:ext cx="8448675" cy="317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Animation Movies in a Year</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0" name="Google Shape;100;p20"/>
          <p:cNvPicPr preferRelativeResize="0"/>
          <p:nvPr/>
        </p:nvPicPr>
        <p:blipFill>
          <a:blip r:embed="rId3">
            <a:alphaModFix/>
          </a:blip>
          <a:stretch>
            <a:fillRect/>
          </a:stretch>
        </p:blipFill>
        <p:spPr>
          <a:xfrm>
            <a:off x="347663" y="985838"/>
            <a:ext cx="8448675" cy="317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Adventure Movies in a Year</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endParaRPr/>
          </a:p>
        </p:txBody>
      </p:sp>
      <p:pic>
        <p:nvPicPr>
          <p:cNvPr id="107" name="Google Shape;107;p21"/>
          <p:cNvPicPr preferRelativeResize="0"/>
          <p:nvPr/>
        </p:nvPicPr>
        <p:blipFill>
          <a:blip r:embed="rId3">
            <a:alphaModFix/>
          </a:blip>
          <a:stretch>
            <a:fillRect/>
          </a:stretch>
        </p:blipFill>
        <p:spPr>
          <a:xfrm>
            <a:off x="347663" y="985838"/>
            <a:ext cx="8448675" cy="3171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