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handoutMasterIdLst>
    <p:handoutMasterId r:id="rId87"/>
  </p:handoutMasterIdLst>
  <p:sldIdLst>
    <p:sldId id="258" r:id="rId2"/>
    <p:sldId id="323" r:id="rId3"/>
    <p:sldId id="261" r:id="rId4"/>
    <p:sldId id="262" r:id="rId5"/>
    <p:sldId id="375" r:id="rId6"/>
    <p:sldId id="413" r:id="rId7"/>
    <p:sldId id="376" r:id="rId8"/>
    <p:sldId id="377" r:id="rId9"/>
    <p:sldId id="378" r:id="rId10"/>
    <p:sldId id="379" r:id="rId11"/>
    <p:sldId id="408" r:id="rId12"/>
    <p:sldId id="381" r:id="rId13"/>
    <p:sldId id="382" r:id="rId14"/>
    <p:sldId id="384" r:id="rId15"/>
    <p:sldId id="383" r:id="rId16"/>
    <p:sldId id="386" r:id="rId17"/>
    <p:sldId id="387" r:id="rId18"/>
    <p:sldId id="403" r:id="rId19"/>
    <p:sldId id="388" r:id="rId20"/>
    <p:sldId id="279" r:id="rId21"/>
    <p:sldId id="280" r:id="rId22"/>
    <p:sldId id="389" r:id="rId23"/>
    <p:sldId id="396" r:id="rId24"/>
    <p:sldId id="398" r:id="rId25"/>
    <p:sldId id="319" r:id="rId26"/>
    <p:sldId id="410" r:id="rId27"/>
    <p:sldId id="324" r:id="rId28"/>
    <p:sldId id="329" r:id="rId29"/>
    <p:sldId id="330" r:id="rId30"/>
    <p:sldId id="331" r:id="rId31"/>
    <p:sldId id="402" r:id="rId32"/>
    <p:sldId id="332" r:id="rId33"/>
    <p:sldId id="337" r:id="rId34"/>
    <p:sldId id="338" r:id="rId35"/>
    <p:sldId id="339" r:id="rId36"/>
    <p:sldId id="411" r:id="rId37"/>
    <p:sldId id="412" r:id="rId38"/>
    <p:sldId id="370" r:id="rId39"/>
    <p:sldId id="343" r:id="rId40"/>
    <p:sldId id="399" r:id="rId41"/>
    <p:sldId id="400" r:id="rId42"/>
    <p:sldId id="414" r:id="rId43"/>
    <p:sldId id="344" r:id="rId44"/>
    <p:sldId id="345" r:id="rId45"/>
    <p:sldId id="371" r:id="rId46"/>
    <p:sldId id="409" r:id="rId47"/>
    <p:sldId id="341" r:id="rId48"/>
    <p:sldId id="346" r:id="rId49"/>
    <p:sldId id="373" r:id="rId50"/>
    <p:sldId id="374"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5" r:id="rId70"/>
    <p:sldId id="366" r:id="rId71"/>
    <p:sldId id="367" r:id="rId72"/>
    <p:sldId id="368" r:id="rId73"/>
    <p:sldId id="392" r:id="rId74"/>
    <p:sldId id="393" r:id="rId75"/>
    <p:sldId id="394" r:id="rId76"/>
    <p:sldId id="395" r:id="rId77"/>
    <p:sldId id="369" r:id="rId78"/>
    <p:sldId id="390" r:id="rId79"/>
    <p:sldId id="397" r:id="rId80"/>
    <p:sldId id="404" r:id="rId81"/>
    <p:sldId id="405" r:id="rId82"/>
    <p:sldId id="406" r:id="rId83"/>
    <p:sldId id="407" r:id="rId84"/>
    <p:sldId id="385"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478" autoAdjust="0"/>
  </p:normalViewPr>
  <p:slideViewPr>
    <p:cSldViewPr snapToGrid="0">
      <p:cViewPr varScale="1">
        <p:scale>
          <a:sx n="55" d="100"/>
          <a:sy n="55" d="100"/>
        </p:scale>
        <p:origin x="1507" y="38"/>
      </p:cViewPr>
      <p:guideLst/>
    </p:cSldViewPr>
  </p:slideViewPr>
  <p:notesTextViewPr>
    <p:cViewPr>
      <p:scale>
        <a:sx n="1" d="1"/>
        <a:sy n="1" d="1"/>
      </p:scale>
      <p:origin x="0" y="0"/>
    </p:cViewPr>
  </p:notesTextViewPr>
  <p:notesViewPr>
    <p:cSldViewPr snapToGrid="0">
      <p:cViewPr varScale="1">
        <p:scale>
          <a:sx n="66" d="100"/>
          <a:sy n="66" d="100"/>
        </p:scale>
        <p:origin x="2280"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C221B3-04FD-4B9B-A5D6-B7ECFDD2F0A0}" type="datetimeFigureOut">
              <a:rPr lang="en-US" smtClean="0"/>
              <a:t>6/7/2017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F382E7-E6D0-4F2F-B85A-61A52E7F62E2}" type="slidenum">
              <a:rPr lang="en-US" smtClean="0"/>
              <a:t>‹#›</a:t>
            </a:fld>
            <a:endParaRPr lang="en-US"/>
          </a:p>
        </p:txBody>
      </p:sp>
    </p:spTree>
    <p:extLst>
      <p:ext uri="{BB962C8B-B14F-4D97-AF65-F5344CB8AC3E}">
        <p14:creationId xmlns:p14="http://schemas.microsoft.com/office/powerpoint/2010/main" val="3352532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A93DE-80A1-4A70-9260-8432136FAECD}" type="datetimeFigureOut">
              <a:rPr lang="en-US" smtClean="0"/>
              <a:t>6/7/2017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7A70B-7899-4CDD-8E1B-0E3F5FD140C5}" type="slidenum">
              <a:rPr lang="en-US" smtClean="0"/>
              <a:t>‹#›</a:t>
            </a:fld>
            <a:endParaRPr lang="en-US"/>
          </a:p>
        </p:txBody>
      </p:sp>
    </p:spTree>
    <p:extLst>
      <p:ext uri="{BB962C8B-B14F-4D97-AF65-F5344CB8AC3E}">
        <p14:creationId xmlns:p14="http://schemas.microsoft.com/office/powerpoint/2010/main" val="173097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Hello Everyone, I will be presenting Raptor, a scalable rule placement scheme for multi-path/dynamic traffic in software defined networks.</a:t>
            </a:r>
          </a:p>
        </p:txBody>
      </p:sp>
      <p:sp>
        <p:nvSpPr>
          <p:cNvPr id="4" name="Slide Number Placeholder 3"/>
          <p:cNvSpPr>
            <a:spLocks noGrp="1"/>
          </p:cNvSpPr>
          <p:nvPr>
            <p:ph type="sldNum" sz="quarter" idx="10"/>
          </p:nvPr>
        </p:nvSpPr>
        <p:spPr/>
        <p:txBody>
          <a:bodyPr/>
          <a:lstStyle/>
          <a:p>
            <a:fld id="{6D97A70B-7899-4CDD-8E1B-0E3F5FD140C5}" type="slidenum">
              <a:rPr lang="en-US" smtClean="0"/>
              <a:t>1</a:t>
            </a:fld>
            <a:endParaRPr lang="en-US"/>
          </a:p>
        </p:txBody>
      </p:sp>
    </p:spTree>
    <p:extLst>
      <p:ext uri="{BB962C8B-B14F-4D97-AF65-F5344CB8AC3E}">
        <p14:creationId xmlns:p14="http://schemas.microsoft.com/office/powerpoint/2010/main" val="408846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NimbusRomNo9L-Medi"/>
              </a:rPr>
              <a:t>And Rule 4 similarly, applies to traffic between all pairs of hosts. Hence., needs to be placed in all ingress switches.</a:t>
            </a:r>
          </a:p>
          <a:p>
            <a:endParaRPr lang="en-US" dirty="0">
              <a:latin typeface="NimbusRomNo9L-Medi"/>
            </a:endParaRPr>
          </a:p>
          <a:p>
            <a:r>
              <a:rPr lang="en-US" dirty="0">
                <a:latin typeface="NimbusRomNo9L-Medi"/>
              </a:rPr>
              <a:t>Hence, after placing all the rules/policies. Overall rules needed to implement is 9.</a:t>
            </a:r>
          </a:p>
          <a:p>
            <a:endParaRPr lang="en-US" dirty="0">
              <a:latin typeface="NimbusRomNo9L-Medi"/>
            </a:endParaRPr>
          </a:p>
          <a:p>
            <a:r>
              <a:rPr lang="en-US" dirty="0">
                <a:latin typeface="NimbusRomNo9L-Medi"/>
              </a:rPr>
              <a:t>The Problems of this solution are that number of rules is limited to capacity of ingress switches, which could be limited.</a:t>
            </a:r>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10</a:t>
            </a:fld>
            <a:endParaRPr lang="en-US"/>
          </a:p>
        </p:txBody>
      </p:sp>
    </p:spTree>
    <p:extLst>
      <p:ext uri="{BB962C8B-B14F-4D97-AF65-F5344CB8AC3E}">
        <p14:creationId xmlns:p14="http://schemas.microsoft.com/office/powerpoint/2010/main" val="290201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NimbusRomNo9L-Medi"/>
              </a:rPr>
              <a:t>To solve this scalability problem, there are a range of works which perform placement </a:t>
            </a:r>
            <a:r>
              <a:rPr lang="en-US" dirty="0" err="1">
                <a:latin typeface="NimbusRomNo9L-Medi"/>
              </a:rPr>
              <a:t>placement</a:t>
            </a:r>
            <a:r>
              <a:rPr lang="en-US" dirty="0">
                <a:latin typeface="NimbusRomNo9L-Medi"/>
              </a:rPr>
              <a:t> of rules by offloading the rules along the path of traffic.</a:t>
            </a:r>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11</a:t>
            </a:fld>
            <a:endParaRPr lang="en-US"/>
          </a:p>
        </p:txBody>
      </p:sp>
    </p:spTree>
    <p:extLst>
      <p:ext uri="{BB962C8B-B14F-4D97-AF65-F5344CB8AC3E}">
        <p14:creationId xmlns:p14="http://schemas.microsoft.com/office/powerpoint/2010/main" val="323641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12</a:t>
            </a:fld>
            <a:endParaRPr lang="en-US"/>
          </a:p>
        </p:txBody>
      </p:sp>
    </p:spTree>
    <p:extLst>
      <p:ext uri="{BB962C8B-B14F-4D97-AF65-F5344CB8AC3E}">
        <p14:creationId xmlns:p14="http://schemas.microsoft.com/office/powerpoint/2010/main" val="349173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13</a:t>
            </a:fld>
            <a:endParaRPr lang="en-US"/>
          </a:p>
        </p:txBody>
      </p:sp>
    </p:spTree>
    <p:extLst>
      <p:ext uri="{BB962C8B-B14F-4D97-AF65-F5344CB8AC3E}">
        <p14:creationId xmlns:p14="http://schemas.microsoft.com/office/powerpoint/2010/main" val="284700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405603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now the rules are split to avoid any conflicts, and offloaded onto the path of the applicable traffic.</a:t>
            </a:r>
          </a:p>
          <a:p>
            <a:endParaRPr lang="en-US" dirty="0"/>
          </a:p>
          <a:p>
            <a:r>
              <a:rPr lang="en-US" dirty="0"/>
              <a:t>The total number of rules in the network will be greater than 9, due to conflict resolution, which causes rules to be </a:t>
            </a:r>
            <a:r>
              <a:rPr lang="en-US" dirty="0" err="1"/>
              <a:t>splitted</a:t>
            </a:r>
            <a:r>
              <a:rPr lang="en-US" dirty="0"/>
              <a:t>.</a:t>
            </a:r>
          </a:p>
          <a:p>
            <a:endParaRPr lang="en-US" dirty="0"/>
          </a:p>
          <a:p>
            <a:r>
              <a:rPr lang="en-US" dirty="0"/>
              <a:t>The problems of these schemes are that,</a:t>
            </a:r>
          </a:p>
          <a:p>
            <a:endParaRPr lang="en-US" dirty="0"/>
          </a:p>
          <a:p>
            <a:r>
              <a:rPr lang="en-US" dirty="0"/>
              <a:t>The rules are restricted to single path; Hence, upon path failures, it needs to re-calculate and place the rules in the alternative path. Same goes for load-balancing dynamically.</a:t>
            </a:r>
          </a:p>
          <a:p>
            <a:endParaRPr lang="en-US" dirty="0"/>
          </a:p>
          <a:p>
            <a:r>
              <a:rPr lang="en-US" dirty="0"/>
              <a:t>Hence, its not very practical .</a:t>
            </a:r>
          </a:p>
        </p:txBody>
      </p:sp>
      <p:sp>
        <p:nvSpPr>
          <p:cNvPr id="4" name="Slide Number Placeholder 3"/>
          <p:cNvSpPr>
            <a:spLocks noGrp="1"/>
          </p:cNvSpPr>
          <p:nvPr>
            <p:ph type="sldNum" sz="quarter" idx="10"/>
          </p:nvPr>
        </p:nvSpPr>
        <p:spPr/>
        <p:txBody>
          <a:bodyPr/>
          <a:lstStyle/>
          <a:p>
            <a:fld id="{6D97A70B-7899-4CDD-8E1B-0E3F5FD140C5}" type="slidenum">
              <a:rPr lang="en-US" smtClean="0"/>
              <a:t>15</a:t>
            </a:fld>
            <a:endParaRPr lang="en-US"/>
          </a:p>
        </p:txBody>
      </p:sp>
    </p:spTree>
    <p:extLst>
      <p:ext uri="{BB962C8B-B14F-4D97-AF65-F5344CB8AC3E}">
        <p14:creationId xmlns:p14="http://schemas.microsoft.com/office/powerpoint/2010/main" val="153688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just do naïve duplication of rules to support multipath, its not scalable. Hence, can we do better?</a:t>
            </a:r>
          </a:p>
        </p:txBody>
      </p:sp>
      <p:sp>
        <p:nvSpPr>
          <p:cNvPr id="4" name="Slide Number Placeholder 3"/>
          <p:cNvSpPr>
            <a:spLocks noGrp="1"/>
          </p:cNvSpPr>
          <p:nvPr>
            <p:ph type="sldNum" sz="quarter" idx="10"/>
          </p:nvPr>
        </p:nvSpPr>
        <p:spPr/>
        <p:txBody>
          <a:bodyPr/>
          <a:lstStyle/>
          <a:p>
            <a:fld id="{6D97A70B-7899-4CDD-8E1B-0E3F5FD140C5}" type="slidenum">
              <a:rPr lang="en-US" smtClean="0"/>
              <a:t>16</a:t>
            </a:fld>
            <a:endParaRPr lang="en-US"/>
          </a:p>
        </p:txBody>
      </p:sp>
    </p:spTree>
    <p:extLst>
      <p:ext uri="{BB962C8B-B14F-4D97-AF65-F5344CB8AC3E}">
        <p14:creationId xmlns:p14="http://schemas.microsoft.com/office/powerpoint/2010/main" val="9904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Raptor, the key idea is to identify rules that are applicable to various flows, and placing them at certain points in network, where it can be shared.</a:t>
            </a:r>
          </a:p>
          <a:p>
            <a:endParaRPr lang="en-US" dirty="0"/>
          </a:p>
          <a:p>
            <a:r>
              <a:rPr lang="en-US" dirty="0"/>
              <a:t>For example, rule 3 and 4 are applicable to more than 1 host pair, hence,</a:t>
            </a:r>
          </a:p>
        </p:txBody>
      </p:sp>
      <p:sp>
        <p:nvSpPr>
          <p:cNvPr id="4" name="Slide Number Placeholder 3"/>
          <p:cNvSpPr>
            <a:spLocks noGrp="1"/>
          </p:cNvSpPr>
          <p:nvPr>
            <p:ph type="sldNum" sz="quarter" idx="10"/>
          </p:nvPr>
        </p:nvSpPr>
        <p:spPr/>
        <p:txBody>
          <a:bodyPr/>
          <a:lstStyle/>
          <a:p>
            <a:fld id="{6D97A70B-7899-4CDD-8E1B-0E3F5FD140C5}" type="slidenum">
              <a:rPr lang="en-US" smtClean="0"/>
              <a:t>17</a:t>
            </a:fld>
            <a:endParaRPr lang="en-US"/>
          </a:p>
        </p:txBody>
      </p:sp>
    </p:spTree>
    <p:extLst>
      <p:ext uri="{BB962C8B-B14F-4D97-AF65-F5344CB8AC3E}">
        <p14:creationId xmlns:p14="http://schemas.microsoft.com/office/powerpoint/2010/main" val="1881850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endParaRPr lang="en-US"/>
          </a:p>
        </p:txBody>
      </p:sp>
    </p:spTree>
    <p:extLst>
      <p:ext uri="{BB962C8B-B14F-4D97-AF65-F5344CB8AC3E}">
        <p14:creationId xmlns:p14="http://schemas.microsoft.com/office/powerpoint/2010/main" val="2679492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them to central part of the network, as in here Switch S5 , we just need 1 rule each for implementing the policy across the network.</a:t>
            </a:r>
          </a:p>
          <a:p>
            <a:endParaRPr lang="en-US" dirty="0"/>
          </a:p>
          <a:p>
            <a:r>
              <a:rPr lang="en-US" dirty="0"/>
              <a:t>Also, the packet will hit this switch S5, regardless of the path it takes.</a:t>
            </a:r>
          </a:p>
          <a:p>
            <a:endParaRPr lang="en-US" dirty="0"/>
          </a:p>
          <a:p>
            <a:r>
              <a:rPr lang="en-US" dirty="0"/>
              <a:t>Hence, the number of rules needed in the network reduce by half in this small example itself.</a:t>
            </a:r>
          </a:p>
          <a:p>
            <a:endParaRPr lang="en-US" dirty="0"/>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19</a:t>
            </a:fld>
            <a:endParaRPr lang="en-US"/>
          </a:p>
        </p:txBody>
      </p:sp>
    </p:spTree>
    <p:extLst>
      <p:ext uri="{BB962C8B-B14F-4D97-AF65-F5344CB8AC3E}">
        <p14:creationId xmlns:p14="http://schemas.microsoft.com/office/powerpoint/2010/main" val="343110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In Software Defined Networking, Switches implement forwarding, and controller configures the entire network by implementing Network policies.</a:t>
            </a:r>
          </a:p>
          <a:p>
            <a:pPr rtl="0"/>
            <a:endParaRPr lang="en-SG" sz="1200" b="0" i="0" u="none" strike="noStrike" kern="1200" dirty="0">
              <a:solidFill>
                <a:schemeClr val="tx1"/>
              </a:solidFill>
              <a:effectLst/>
              <a:latin typeface="+mn-lt"/>
              <a:ea typeface="+mn-ea"/>
              <a:cs typeface="+mn-cs"/>
            </a:endParaRPr>
          </a:p>
          <a:p>
            <a:pPr rtl="0" fontAlgn="base"/>
            <a:r>
              <a:rPr lang="en-SG" b="0" dirty="0">
                <a:effectLst/>
              </a:rPr>
              <a:t>Benefit of this being, the controller gets a complete view of the network, and can operate network policies considering the entire network as a single switch.</a:t>
            </a:r>
          </a:p>
          <a:p>
            <a:pPr rtl="0" fontAlgn="base"/>
            <a:endParaRPr lang="en-SG" b="0" dirty="0">
              <a:effectLst/>
            </a:endParaRPr>
          </a:p>
          <a:p>
            <a:pPr rtl="0" fontAlgn="base"/>
            <a:r>
              <a:rPr lang="en-SG" b="0" dirty="0">
                <a:effectLst/>
              </a:rPr>
              <a:t>Network policies could  typically be :</a:t>
            </a:r>
          </a:p>
          <a:p>
            <a:pPr marL="228600" indent="-228600" rtl="0" fontAlgn="base">
              <a:buAutoNum type="arabicParenR"/>
            </a:pPr>
            <a:r>
              <a:rPr lang="en-SG" b="0" dirty="0">
                <a:effectLst/>
              </a:rPr>
              <a:t>Access control, which limits the communication for certain traffic.</a:t>
            </a:r>
          </a:p>
          <a:p>
            <a:pPr marL="228600" indent="-228600" rtl="0" fontAlgn="base">
              <a:buAutoNum type="arabicParenR"/>
            </a:pPr>
            <a:r>
              <a:rPr lang="en-SG" b="0" dirty="0">
                <a:effectLst/>
              </a:rPr>
              <a:t>Traffic measurements.</a:t>
            </a:r>
          </a:p>
          <a:p>
            <a:pPr marL="228600" indent="-228600" rtl="0" fontAlgn="base">
              <a:buAutoNum type="arabicParenR"/>
            </a:pPr>
            <a:r>
              <a:rPr lang="en-SG" b="0" dirty="0">
                <a:effectLst/>
              </a:rPr>
              <a:t>Rate limiting on the traffic throughput</a:t>
            </a:r>
          </a:p>
          <a:p>
            <a:pPr marL="228600" indent="-228600" rtl="0" fontAlgn="base">
              <a:buAutoNum type="arabicParenR"/>
            </a:pPr>
            <a:r>
              <a:rPr lang="en-SG" b="0" dirty="0">
                <a:effectLst/>
              </a:rPr>
              <a:t>And certain types of traffic engineering.</a:t>
            </a:r>
          </a:p>
          <a:p>
            <a:pPr marL="228600" indent="-228600" rtl="0" fontAlgn="base">
              <a:buAutoNum type="arabicParenR"/>
            </a:pPr>
            <a:endParaRPr lang="en-SG" b="0" dirty="0">
              <a:effectLst/>
            </a:endParaRPr>
          </a:p>
          <a:p>
            <a:pPr marL="0" indent="0" rtl="0" fontAlgn="base">
              <a:buNone/>
            </a:pPr>
            <a:endParaRPr lang="en-SG" b="0" dirty="0">
              <a:effectLst/>
            </a:endParaRPr>
          </a:p>
        </p:txBody>
      </p:sp>
      <p:sp>
        <p:nvSpPr>
          <p:cNvPr id="4" name="Slide Number Placeholder 3"/>
          <p:cNvSpPr>
            <a:spLocks noGrp="1"/>
          </p:cNvSpPr>
          <p:nvPr>
            <p:ph type="sldNum" sz="quarter" idx="10"/>
          </p:nvPr>
        </p:nvSpPr>
        <p:spPr/>
        <p:txBody>
          <a:bodyPr/>
          <a:lstStyle/>
          <a:p>
            <a:fld id="{5F1035D3-9BB0-4A59-97AA-6D9C96AE9195}" type="slidenum">
              <a:rPr lang="en-SG" smtClean="0"/>
              <a:t>2</a:t>
            </a:fld>
            <a:endParaRPr lang="en-SG"/>
          </a:p>
        </p:txBody>
      </p:sp>
    </p:spTree>
    <p:extLst>
      <p:ext uri="{BB962C8B-B14F-4D97-AF65-F5344CB8AC3E}">
        <p14:creationId xmlns:p14="http://schemas.microsoft.com/office/powerpoint/2010/main" val="796653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Hence, to sum the objective of Raptor</a:t>
            </a:r>
          </a:p>
          <a:p>
            <a:endParaRPr lang="en-SG" dirty="0"/>
          </a:p>
          <a:p>
            <a:r>
              <a:rPr lang="en-SG" dirty="0"/>
              <a:t>Given</a:t>
            </a:r>
            <a:r>
              <a:rPr lang="en-SG" baseline="0" dirty="0"/>
              <a:t> the inputs : Topology, and selected paths b/w edges, and given a set of rules.</a:t>
            </a:r>
          </a:p>
          <a:p>
            <a:endParaRPr lang="en-SG" baseline="0" dirty="0"/>
          </a:p>
          <a:p>
            <a:r>
              <a:rPr lang="en-SG" baseline="0" dirty="0"/>
              <a:t>Our main objectives are : </a:t>
            </a:r>
          </a:p>
          <a:p>
            <a:pPr marL="228600" indent="-228600">
              <a:buAutoNum type="arabicParenR"/>
            </a:pPr>
            <a:r>
              <a:rPr lang="en-SG" baseline="0" dirty="0"/>
              <a:t>Reduction of overall applied for placement.</a:t>
            </a:r>
          </a:p>
          <a:p>
            <a:pPr marL="228600" indent="-228600">
              <a:buAutoNum type="arabicParenR"/>
            </a:pPr>
            <a:r>
              <a:rPr lang="en-SG" baseline="0" dirty="0"/>
              <a:t>Enforce the policies on multi-path.</a:t>
            </a:r>
          </a:p>
          <a:p>
            <a:pPr marL="228600" indent="-228600">
              <a:buAutoNum type="arabicParenR"/>
            </a:pPr>
            <a:endParaRPr lang="en-SG" baseline="0" dirty="0"/>
          </a:p>
          <a:p>
            <a:pPr marL="0" indent="0">
              <a:buNone/>
            </a:pPr>
            <a:r>
              <a:rPr lang="en-SG" baseline="0" dirty="0"/>
              <a:t>In –order to reduce the rules ,and however enforce policies on multi-path at the same time, we utilize rule sharing as discussed in the earlier slide.</a:t>
            </a:r>
          </a:p>
          <a:p>
            <a:pPr marL="0" indent="0">
              <a:buNone/>
            </a:pPr>
            <a:endParaRPr lang="en-SG" baseline="0" dirty="0"/>
          </a:p>
          <a:p>
            <a:pPr marL="0" indent="0">
              <a:buNone/>
            </a:pPr>
            <a:endParaRPr lang="en-SG" baseline="0" dirty="0"/>
          </a:p>
          <a:p>
            <a:pPr marL="0" indent="0">
              <a:buNone/>
            </a:pPr>
            <a:r>
              <a:rPr lang="en-SG" baseline="0" dirty="0"/>
              <a:t>Finally, we find a feasible placement for the given set of rules in the network.</a:t>
            </a:r>
          </a:p>
          <a:p>
            <a:pPr marL="0" indent="0">
              <a:buNone/>
            </a:pP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20</a:t>
            </a:fld>
            <a:endParaRPr lang="en-SG"/>
          </a:p>
        </p:txBody>
      </p:sp>
    </p:spTree>
    <p:extLst>
      <p:ext uri="{BB962C8B-B14F-4D97-AF65-F5344CB8AC3E}">
        <p14:creationId xmlns:p14="http://schemas.microsoft.com/office/powerpoint/2010/main" val="96736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major challenge in doing this, is that rules have a priority attribute.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For</a:t>
            </a:r>
            <a:r>
              <a:rPr lang="en-US" sz="1200" b="0" i="0" u="none" strike="noStrike" kern="1200" baseline="0" dirty="0">
                <a:solidFill>
                  <a:schemeClr val="tx1"/>
                </a:solidFill>
                <a:effectLst/>
                <a:latin typeface="+mn-lt"/>
                <a:ea typeface="+mn-ea"/>
                <a:cs typeface="+mn-cs"/>
              </a:rPr>
              <a:t> example there are 3 rules, R1, R2 and R3, </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21</a:t>
            </a:fld>
            <a:endParaRPr lang="en-SG"/>
          </a:p>
        </p:txBody>
      </p:sp>
    </p:spTree>
    <p:extLst>
      <p:ext uri="{BB962C8B-B14F-4D97-AF65-F5344CB8AC3E}">
        <p14:creationId xmlns:p14="http://schemas.microsoft.com/office/powerpoint/2010/main" val="2665281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effectLst/>
                <a:latin typeface="+mn-lt"/>
                <a:ea typeface="+mn-ea"/>
                <a:cs typeface="+mn-cs"/>
              </a:rPr>
              <a:t>Now, any packet from </a:t>
            </a:r>
            <a:r>
              <a:rPr lang="en-US" sz="1200" b="0" i="0" u="none" strike="noStrike" kern="1200" baseline="0" dirty="0" err="1">
                <a:solidFill>
                  <a:schemeClr val="tx1"/>
                </a:solidFill>
                <a:effectLst/>
                <a:latin typeface="+mn-lt"/>
                <a:ea typeface="+mn-ea"/>
                <a:cs typeface="+mn-cs"/>
              </a:rPr>
              <a:t>souce</a:t>
            </a:r>
            <a:r>
              <a:rPr lang="en-US" sz="1200" b="0" i="0" u="none" strike="noStrike" kern="1200" baseline="0" dirty="0">
                <a:solidFill>
                  <a:schemeClr val="tx1"/>
                </a:solidFill>
                <a:effectLst/>
                <a:latin typeface="+mn-lt"/>
                <a:ea typeface="+mn-ea"/>
                <a:cs typeface="+mn-cs"/>
              </a:rPr>
              <a:t> “001” will match all the three rules.</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However, since R1 is of the higher priority, it has to be matched only by R1.</a:t>
            </a:r>
          </a:p>
          <a:p>
            <a:pPr rtl="0"/>
            <a:endParaRPr lang="en-US" sz="1200" b="0" i="0" u="none" strike="noStrike" kern="1200" baseline="0" dirty="0">
              <a:solidFill>
                <a:schemeClr val="tx1"/>
              </a:solidFill>
              <a:effectLst/>
              <a:latin typeface="+mn-lt"/>
              <a:ea typeface="+mn-ea"/>
              <a:cs typeface="+mn-cs"/>
            </a:endParaRPr>
          </a:p>
          <a:p>
            <a:pPr rtl="0"/>
            <a:r>
              <a:rPr lang="en-US" sz="1200" b="0" i="0" u="none" strike="noStrike" kern="1200" baseline="0" dirty="0">
                <a:solidFill>
                  <a:schemeClr val="tx1"/>
                </a:solidFill>
                <a:effectLst/>
                <a:latin typeface="+mn-lt"/>
                <a:ea typeface="+mn-ea"/>
                <a:cs typeface="+mn-cs"/>
              </a:rPr>
              <a:t>Similarly for packets of other headers. It has to take the action of the higher priority match.</a:t>
            </a:r>
            <a:br>
              <a:rPr lang="en-US" dirty="0"/>
            </a:br>
            <a:endParaRPr lang="en-US" dirty="0"/>
          </a:p>
        </p:txBody>
      </p:sp>
      <p:sp>
        <p:nvSpPr>
          <p:cNvPr id="4" name="Slide Number Placeholder 3"/>
          <p:cNvSpPr>
            <a:spLocks noGrp="1"/>
          </p:cNvSpPr>
          <p:nvPr>
            <p:ph type="sldNum" sz="quarter" idx="10"/>
          </p:nvPr>
        </p:nvSpPr>
        <p:spPr/>
        <p:txBody>
          <a:bodyPr/>
          <a:lstStyle/>
          <a:p>
            <a:fld id="{5F1035D3-9BB0-4A59-97AA-6D9C96AE9195}" type="slidenum">
              <a:rPr lang="en-SG" smtClean="0"/>
              <a:t>22</a:t>
            </a:fld>
            <a:endParaRPr lang="en-SG"/>
          </a:p>
        </p:txBody>
      </p:sp>
    </p:spTree>
    <p:extLst>
      <p:ext uri="{BB962C8B-B14F-4D97-AF65-F5344CB8AC3E}">
        <p14:creationId xmlns:p14="http://schemas.microsoft.com/office/powerpoint/2010/main" val="2040452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Formalize Raptor’s problem,</a:t>
            </a:r>
          </a:p>
          <a:p>
            <a:endParaRPr lang="en-US" dirty="0"/>
          </a:p>
          <a:p>
            <a:r>
              <a:rPr lang="en-US" dirty="0"/>
              <a:t>We can consider modelling the problem as an ILP problem, to assign rules to switches for placement.</a:t>
            </a:r>
          </a:p>
          <a:p>
            <a:endParaRPr lang="en-US" dirty="0"/>
          </a:p>
          <a:p>
            <a:r>
              <a:rPr lang="en-US" dirty="0"/>
              <a:t>With the objective to minimize the overall number of rules.</a:t>
            </a:r>
          </a:p>
          <a:p>
            <a:endParaRPr lang="en-US" dirty="0"/>
          </a:p>
          <a:p>
            <a:endParaRPr lang="en-US" dirty="0"/>
          </a:p>
          <a:p>
            <a:r>
              <a:rPr lang="en-US" dirty="0"/>
              <a:t>Constraints being :</a:t>
            </a:r>
          </a:p>
          <a:p>
            <a:pPr marL="228600" indent="-228600">
              <a:buAutoNum type="arabicParenR"/>
            </a:pPr>
            <a:r>
              <a:rPr lang="en-US" dirty="0"/>
              <a:t>Switch capacity.</a:t>
            </a:r>
          </a:p>
          <a:p>
            <a:pPr marL="228600" indent="-228600">
              <a:buAutoNum type="arabicParenR"/>
            </a:pPr>
            <a:r>
              <a:rPr lang="en-US" dirty="0"/>
              <a:t>Placement of rules such that it falls on multiple path of the  traffic for the flows.</a:t>
            </a:r>
          </a:p>
          <a:p>
            <a:pPr marL="228600" indent="-228600">
              <a:buAutoNum type="arabicParenR"/>
            </a:pPr>
            <a:r>
              <a:rPr lang="en-US" dirty="0"/>
              <a:t>Rule ordering is maintained</a:t>
            </a:r>
          </a:p>
          <a:p>
            <a:pPr marL="228600" indent="-228600">
              <a:buAutoNum type="arabicParenR"/>
            </a:pPr>
            <a:endParaRPr lang="en-US" dirty="0"/>
          </a:p>
          <a:p>
            <a:pPr marL="228600" indent="-228600">
              <a:buAutoNum type="arabicParenR"/>
            </a:pPr>
            <a:endParaRPr lang="en-US" dirty="0"/>
          </a:p>
          <a:p>
            <a:pPr marL="0" indent="0">
              <a:buNone/>
            </a:pPr>
            <a:r>
              <a:rPr lang="en-US" dirty="0"/>
              <a:t>However it’s a hard ILP problem, due to the rule ordering constraint, which makes it a quadratic problem, and hence making it not practical to solve it in real-time.</a:t>
            </a:r>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23</a:t>
            </a:fld>
            <a:endParaRPr lang="en-US"/>
          </a:p>
        </p:txBody>
      </p:sp>
    </p:spTree>
    <p:extLst>
      <p:ext uri="{BB962C8B-B14F-4D97-AF65-F5344CB8AC3E}">
        <p14:creationId xmlns:p14="http://schemas.microsoft.com/office/powerpoint/2010/main" val="2713537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Hence, to tackle the problem. We split the solution into two phase.</a:t>
            </a: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24</a:t>
            </a:fld>
            <a:endParaRPr lang="en-SG"/>
          </a:p>
        </p:txBody>
      </p:sp>
    </p:spTree>
    <p:extLst>
      <p:ext uri="{BB962C8B-B14F-4D97-AF65-F5344CB8AC3E}">
        <p14:creationId xmlns:p14="http://schemas.microsoft.com/office/powerpoint/2010/main" val="4192566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phase, diffuse, we solve the ILP without ordering constraint to get a partial solution.</a:t>
            </a:r>
            <a:endParaRPr lang="en-SG" baseline="0" dirty="0"/>
          </a:p>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25</a:t>
            </a:fld>
            <a:endParaRPr lang="en-SG"/>
          </a:p>
        </p:txBody>
      </p:sp>
    </p:spTree>
    <p:extLst>
      <p:ext uri="{BB962C8B-B14F-4D97-AF65-F5344CB8AC3E}">
        <p14:creationId xmlns:p14="http://schemas.microsoft.com/office/powerpoint/2010/main" val="1957444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 me now go into the solution,</a:t>
            </a:r>
          </a:p>
          <a:p>
            <a:endParaRPr lang="en-SG" dirty="0"/>
          </a:p>
          <a:p>
            <a:r>
              <a:rPr lang="en-SG" dirty="0"/>
              <a:t>Given the Topology(with the selected paths) and the endpoint policy.</a:t>
            </a:r>
          </a:p>
          <a:p>
            <a:endParaRPr lang="en-SG" dirty="0"/>
          </a:p>
          <a:p>
            <a:r>
              <a:rPr lang="en-SG" dirty="0"/>
              <a:t>We</a:t>
            </a:r>
            <a:r>
              <a:rPr lang="en-SG" baseline="0" dirty="0"/>
              <a:t> go through two phases.</a:t>
            </a:r>
          </a:p>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26</a:t>
            </a:fld>
            <a:endParaRPr lang="en-SG"/>
          </a:p>
        </p:txBody>
      </p:sp>
    </p:spTree>
    <p:extLst>
      <p:ext uri="{BB962C8B-B14F-4D97-AF65-F5344CB8AC3E}">
        <p14:creationId xmlns:p14="http://schemas.microsoft.com/office/powerpoint/2010/main" val="644407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First constraint, is the switch capacity constraint, to make sure we do not exceed beyond the limit of TCAM capacity in the switch.</a:t>
            </a:r>
          </a:p>
          <a:p>
            <a:endParaRPr lang="en-SG" dirty="0"/>
          </a:p>
          <a:p>
            <a:r>
              <a:rPr lang="en-SG" dirty="0"/>
              <a:t>Second</a:t>
            </a:r>
            <a:r>
              <a:rPr lang="en-SG" baseline="0" dirty="0"/>
              <a:t> is the path coverage constraint, which makes sure we place the rule on at least one switch to cover all the selected paths(</a:t>
            </a:r>
            <a:r>
              <a:rPr lang="en-SG" baseline="0" dirty="0" err="1"/>
              <a:t>Ie</a:t>
            </a:r>
            <a:r>
              <a:rPr lang="en-SG" baseline="0" dirty="0"/>
              <a:t>)</a:t>
            </a:r>
          </a:p>
          <a:p>
            <a:endParaRPr lang="en-SG" baseline="0" dirty="0"/>
          </a:p>
          <a:p>
            <a:endParaRPr lang="en-SG" baseline="0" dirty="0"/>
          </a:p>
          <a:p>
            <a:r>
              <a:rPr lang="en-SG" baseline="0" dirty="0"/>
              <a:t>However, something we are missing, is the priority ordering of the constraint. We do not include priority constraint in LP. </a:t>
            </a:r>
          </a:p>
          <a:p>
            <a:r>
              <a:rPr lang="en-SG" baseline="0" dirty="0"/>
              <a:t>We explain next, by formulating the constraint, and explaining its complexity ; which justifies why we do not want to do them using the constraint.</a:t>
            </a:r>
          </a:p>
          <a:p>
            <a:endParaRPr lang="en-SG" baseline="0" dirty="0"/>
          </a:p>
          <a:p>
            <a:r>
              <a:rPr lang="en-SG" baseline="0" dirty="0"/>
              <a:t>Equation can be explained</a:t>
            </a:r>
          </a:p>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28</a:t>
            </a:fld>
            <a:endParaRPr lang="en-SG"/>
          </a:p>
        </p:txBody>
      </p:sp>
    </p:spTree>
    <p:extLst>
      <p:ext uri="{BB962C8B-B14F-4D97-AF65-F5344CB8AC3E}">
        <p14:creationId xmlns:p14="http://schemas.microsoft.com/office/powerpoint/2010/main" val="492453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29</a:t>
            </a:fld>
            <a:endParaRPr lang="en-SG"/>
          </a:p>
        </p:txBody>
      </p:sp>
    </p:spTree>
    <p:extLst>
      <p:ext uri="{BB962C8B-B14F-4D97-AF65-F5344CB8AC3E}">
        <p14:creationId xmlns:p14="http://schemas.microsoft.com/office/powerpoint/2010/main" val="2455744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Let me now go into the solution,</a:t>
            </a:r>
          </a:p>
          <a:p>
            <a:endParaRPr lang="en-SG" dirty="0"/>
          </a:p>
          <a:p>
            <a:r>
              <a:rPr lang="en-SG" dirty="0"/>
              <a:t>Given the Topology(with the selected paths) and the endpoint policy.</a:t>
            </a:r>
          </a:p>
          <a:p>
            <a:endParaRPr lang="en-SG" dirty="0"/>
          </a:p>
          <a:p>
            <a:r>
              <a:rPr lang="en-SG" dirty="0"/>
              <a:t>We</a:t>
            </a:r>
            <a:r>
              <a:rPr lang="en-SG" baseline="0" dirty="0"/>
              <a:t> go through two phases.</a:t>
            </a:r>
          </a:p>
          <a:p>
            <a:endParaRPr lang="en-SG" baseline="0" dirty="0"/>
          </a:p>
        </p:txBody>
      </p:sp>
      <p:sp>
        <p:nvSpPr>
          <p:cNvPr id="4" name="Slide Number Placeholder 3"/>
          <p:cNvSpPr>
            <a:spLocks noGrp="1"/>
          </p:cNvSpPr>
          <p:nvPr>
            <p:ph type="sldNum" sz="quarter" idx="10"/>
          </p:nvPr>
        </p:nvSpPr>
        <p:spPr/>
        <p:txBody>
          <a:bodyPr/>
          <a:lstStyle/>
          <a:p>
            <a:fld id="{5F1035D3-9BB0-4A59-97AA-6D9C96AE9195}" type="slidenum">
              <a:rPr lang="en-SG" smtClean="0"/>
              <a:t>30</a:t>
            </a:fld>
            <a:endParaRPr lang="en-SG"/>
          </a:p>
        </p:txBody>
      </p:sp>
    </p:spTree>
    <p:extLst>
      <p:ext uri="{BB962C8B-B14F-4D97-AF65-F5344CB8AC3E}">
        <p14:creationId xmlns:p14="http://schemas.microsoft.com/office/powerpoint/2010/main" val="183681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SG" sz="1200" b="0" i="0" u="none" strike="noStrike" kern="1200" dirty="0">
                <a:solidFill>
                  <a:schemeClr val="tx1"/>
                </a:solidFill>
                <a:effectLst/>
                <a:latin typeface="+mn-lt"/>
                <a:ea typeface="+mn-ea"/>
                <a:cs typeface="+mn-cs"/>
              </a:rPr>
              <a:t>The network policies are implemented by rules in the switches, which match on the headers and take the corresponding actions.</a:t>
            </a:r>
          </a:p>
          <a:p>
            <a:pPr rtl="0"/>
            <a:br>
              <a:rPr lang="en-SG" b="0" dirty="0">
                <a:effectLst/>
              </a:rPr>
            </a:br>
            <a:r>
              <a:rPr lang="en-SG" sz="1200" b="0" i="0" u="none" strike="noStrike" kern="1200" dirty="0">
                <a:solidFill>
                  <a:schemeClr val="tx1"/>
                </a:solidFill>
                <a:effectLst/>
                <a:latin typeface="+mn-lt"/>
                <a:ea typeface="+mn-ea"/>
                <a:cs typeface="+mn-cs"/>
              </a:rPr>
              <a:t>For any incoming packet to a switch, it has to be matched with all the rules, and takes the action of it’s corresponding matched rule.</a:t>
            </a:r>
            <a:endParaRPr lang="en-SG" b="0" dirty="0">
              <a:effectLst/>
            </a:endParaRPr>
          </a:p>
          <a:p>
            <a:br>
              <a:rPr lang="en-SG" dirty="0"/>
            </a:br>
            <a:endParaRPr lang="en-SG" dirty="0"/>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3</a:t>
            </a:fld>
            <a:endParaRPr lang="en-US"/>
          </a:p>
        </p:txBody>
      </p:sp>
    </p:spTree>
    <p:extLst>
      <p:ext uri="{BB962C8B-B14F-4D97-AF65-F5344CB8AC3E}">
        <p14:creationId xmlns:p14="http://schemas.microsoft.com/office/powerpoint/2010/main" val="3592859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construct the Rule</a:t>
            </a:r>
            <a:r>
              <a:rPr lang="en-SG" baseline="0" dirty="0"/>
              <a:t> graph, which includes all the rules comprising the shared and edge pair rules, b/w a specific ingress-egress pair.</a:t>
            </a:r>
          </a:p>
          <a:p>
            <a:endParaRPr lang="en-SG" baseline="0" dirty="0"/>
          </a:p>
          <a:p>
            <a:r>
              <a:rPr lang="en-SG" baseline="0" dirty="0"/>
              <a:t>The  entire rule-graph is placed on the pivot switch, identified as the one which can maximize sharing of rules.</a:t>
            </a:r>
          </a:p>
          <a:p>
            <a:endParaRPr lang="en-SG" baseline="0" dirty="0"/>
          </a:p>
          <a:p>
            <a:r>
              <a:rPr lang="en-SG" baseline="0" dirty="0"/>
              <a:t>Final step is to offload rules along the path, such that they maintain ordering.</a:t>
            </a:r>
          </a:p>
        </p:txBody>
      </p:sp>
      <p:sp>
        <p:nvSpPr>
          <p:cNvPr id="4" name="Slide Number Placeholder 3"/>
          <p:cNvSpPr>
            <a:spLocks noGrp="1"/>
          </p:cNvSpPr>
          <p:nvPr>
            <p:ph type="sldNum" sz="quarter" idx="10"/>
          </p:nvPr>
        </p:nvSpPr>
        <p:spPr/>
        <p:txBody>
          <a:bodyPr/>
          <a:lstStyle/>
          <a:p>
            <a:fld id="{5F1035D3-9BB0-4A59-97AA-6D9C96AE9195}" type="slidenum">
              <a:rPr lang="en-SG" smtClean="0"/>
              <a:t>31</a:t>
            </a:fld>
            <a:endParaRPr lang="en-SG"/>
          </a:p>
        </p:txBody>
      </p:sp>
    </p:spTree>
    <p:extLst>
      <p:ext uri="{BB962C8B-B14F-4D97-AF65-F5344CB8AC3E}">
        <p14:creationId xmlns:p14="http://schemas.microsoft.com/office/powerpoint/2010/main" val="4206186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As earlier, we construct the Rule</a:t>
            </a:r>
            <a:r>
              <a:rPr lang="en-SG" baseline="0" dirty="0"/>
              <a:t> graph, which includes all the rules comprising the shared and edge pair rules, b/w a specific ingress-egress pair.</a:t>
            </a:r>
          </a:p>
          <a:p>
            <a:endParaRPr lang="en-SG" baseline="0" dirty="0"/>
          </a:p>
          <a:p>
            <a:endParaRPr lang="en-SG" baseline="0" dirty="0"/>
          </a:p>
          <a:p>
            <a:r>
              <a:rPr lang="en-SG" baseline="0" dirty="0"/>
              <a:t>One slide for all the correction, and ordering.</a:t>
            </a:r>
          </a:p>
          <a:p>
            <a:r>
              <a:rPr lang="en-SG" baseline="0" dirty="0"/>
              <a:t>Moves around the rules to maintain correctness. </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32</a:t>
            </a:fld>
            <a:endParaRPr lang="en-SG"/>
          </a:p>
        </p:txBody>
      </p:sp>
    </p:spTree>
    <p:extLst>
      <p:ext uri="{BB962C8B-B14F-4D97-AF65-F5344CB8AC3E}">
        <p14:creationId xmlns:p14="http://schemas.microsoft.com/office/powerpoint/2010/main" val="1539562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perform evaluation using policies</a:t>
            </a:r>
            <a:r>
              <a:rPr lang="en-SG" baseline="0" dirty="0"/>
              <a:t> generated using </a:t>
            </a:r>
            <a:r>
              <a:rPr lang="en-SG" baseline="0" dirty="0" err="1"/>
              <a:t>ClassBench</a:t>
            </a:r>
            <a:r>
              <a:rPr lang="en-SG" baseline="0" dirty="0"/>
              <a:t> tool,</a:t>
            </a:r>
          </a:p>
          <a:p>
            <a:endParaRPr lang="en-SG" baseline="0" dirty="0"/>
          </a:p>
          <a:p>
            <a:r>
              <a:rPr lang="en-SG" baseline="0" dirty="0"/>
              <a:t>We have implemented in floodlight SDN controller, and evaluated using  4 virtual topologies</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33</a:t>
            </a:fld>
            <a:endParaRPr lang="en-SG"/>
          </a:p>
        </p:txBody>
      </p:sp>
    </p:spTree>
    <p:extLst>
      <p:ext uri="{BB962C8B-B14F-4D97-AF65-F5344CB8AC3E}">
        <p14:creationId xmlns:p14="http://schemas.microsoft.com/office/powerpoint/2010/main" val="3810181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Fattree8,</a:t>
            </a:r>
            <a:r>
              <a:rPr lang="en-SG" baseline="0" dirty="0"/>
              <a:t> Transit stub topologies, Stanford </a:t>
            </a:r>
            <a:r>
              <a:rPr lang="en-SG" baseline="0" dirty="0" err="1"/>
              <a:t>backone</a:t>
            </a:r>
            <a:r>
              <a:rPr lang="en-SG" baseline="0" dirty="0"/>
              <a:t> and internet2 topology.</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34</a:t>
            </a:fld>
            <a:endParaRPr lang="en-SG"/>
          </a:p>
        </p:txBody>
      </p:sp>
    </p:spTree>
    <p:extLst>
      <p:ext uri="{BB962C8B-B14F-4D97-AF65-F5344CB8AC3E}">
        <p14:creationId xmlns:p14="http://schemas.microsoft.com/office/powerpoint/2010/main" val="3880628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evaluate</a:t>
            </a:r>
            <a:r>
              <a:rPr lang="en-SG" baseline="0" dirty="0"/>
              <a:t> the total overhead due for all the rule placement schemes</a:t>
            </a:r>
          </a:p>
          <a:p>
            <a:endParaRPr lang="en-SG" baseline="0" dirty="0"/>
          </a:p>
          <a:p>
            <a:r>
              <a:rPr lang="en-SG" baseline="0" dirty="0"/>
              <a:t>For comparison, we compare against, Ingress scheme, and OBS, one of the closely related work.</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35</a:t>
            </a:fld>
            <a:endParaRPr lang="en-SG"/>
          </a:p>
        </p:txBody>
      </p:sp>
    </p:spTree>
    <p:extLst>
      <p:ext uri="{BB962C8B-B14F-4D97-AF65-F5344CB8AC3E}">
        <p14:creationId xmlns:p14="http://schemas.microsoft.com/office/powerpoint/2010/main" val="42186793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a:t>
            </a:r>
            <a:r>
              <a:rPr lang="en-SG" baseline="0" dirty="0"/>
              <a:t> FatTree-8, we observe savings of 40-60% over OBS-1 for less overlapping policies.</a:t>
            </a:r>
          </a:p>
          <a:p>
            <a:endParaRPr lang="en-SG" baseline="0" dirty="0"/>
          </a:p>
          <a:p>
            <a:r>
              <a:rPr lang="en-SG" baseline="0" dirty="0"/>
              <a:t>Adding to that, we observe that we are able to accommodate larger policy-set for a given topology and switch </a:t>
            </a:r>
            <a:r>
              <a:rPr lang="en-SG" baseline="0" dirty="0" err="1"/>
              <a:t>tcam</a:t>
            </a:r>
            <a:r>
              <a:rPr lang="en-SG" baseline="0" dirty="0"/>
              <a:t> size.</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36</a:t>
            </a:fld>
            <a:endParaRPr lang="en-SG"/>
          </a:p>
        </p:txBody>
      </p:sp>
    </p:spTree>
    <p:extLst>
      <p:ext uri="{BB962C8B-B14F-4D97-AF65-F5344CB8AC3E}">
        <p14:creationId xmlns:p14="http://schemas.microsoft.com/office/powerpoint/2010/main" val="1898756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a:t>
            </a:r>
            <a:r>
              <a:rPr lang="en-SG" baseline="0" dirty="0"/>
              <a:t> FatTree-8, we observe savings of 40-60% over OBS-1 for less overlapping policies.</a:t>
            </a:r>
          </a:p>
          <a:p>
            <a:endParaRPr lang="en-SG" baseline="0" dirty="0"/>
          </a:p>
          <a:p>
            <a:r>
              <a:rPr lang="en-SG" baseline="0" dirty="0"/>
              <a:t>Adding to that, we observe that we are able to accommodate larger policy-set for a given topology and switch </a:t>
            </a:r>
            <a:r>
              <a:rPr lang="en-SG" baseline="0" dirty="0" err="1"/>
              <a:t>tcam</a:t>
            </a:r>
            <a:r>
              <a:rPr lang="en-SG" baseline="0" dirty="0"/>
              <a:t> size.</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37</a:t>
            </a:fld>
            <a:endParaRPr lang="en-SG"/>
          </a:p>
        </p:txBody>
      </p:sp>
    </p:spTree>
    <p:extLst>
      <p:ext uri="{BB962C8B-B14F-4D97-AF65-F5344CB8AC3E}">
        <p14:creationId xmlns:p14="http://schemas.microsoft.com/office/powerpoint/2010/main" val="3451046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a:t>
            </a:r>
            <a:r>
              <a:rPr lang="en-SG" baseline="0" dirty="0"/>
              <a:t> FatTree-8, we observe savings of 40-60% over OBS-1 for less overlapping policies.</a:t>
            </a:r>
          </a:p>
          <a:p>
            <a:endParaRPr lang="en-SG" baseline="0" dirty="0"/>
          </a:p>
          <a:p>
            <a:r>
              <a:rPr lang="en-SG" baseline="0" dirty="0"/>
              <a:t>Adding to that, we observe that we are able to accommodate larger policy-set for a given topology and switch </a:t>
            </a:r>
            <a:r>
              <a:rPr lang="en-SG" baseline="0" dirty="0" err="1"/>
              <a:t>tcam</a:t>
            </a:r>
            <a:r>
              <a:rPr lang="en-SG" baseline="0" dirty="0"/>
              <a:t> size.</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38</a:t>
            </a:fld>
            <a:endParaRPr lang="en-SG"/>
          </a:p>
        </p:txBody>
      </p:sp>
    </p:spTree>
    <p:extLst>
      <p:ext uri="{BB962C8B-B14F-4D97-AF65-F5344CB8AC3E}">
        <p14:creationId xmlns:p14="http://schemas.microsoft.com/office/powerpoint/2010/main" val="3297984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traffic inducing rules</a:t>
            </a:r>
          </a:p>
        </p:txBody>
      </p:sp>
      <p:sp>
        <p:nvSpPr>
          <p:cNvPr id="4" name="Slide Number Placeholder 3"/>
          <p:cNvSpPr>
            <a:spLocks noGrp="1"/>
          </p:cNvSpPr>
          <p:nvPr>
            <p:ph type="sldNum" sz="quarter" idx="10"/>
          </p:nvPr>
        </p:nvSpPr>
        <p:spPr/>
        <p:txBody>
          <a:bodyPr/>
          <a:lstStyle/>
          <a:p>
            <a:fld id="{6D97A70B-7899-4CDD-8E1B-0E3F5FD140C5}" type="slidenum">
              <a:rPr lang="en-US" smtClean="0"/>
              <a:t>39</a:t>
            </a:fld>
            <a:endParaRPr lang="en-US"/>
          </a:p>
        </p:txBody>
      </p:sp>
    </p:spTree>
    <p:extLst>
      <p:ext uri="{BB962C8B-B14F-4D97-AF65-F5344CB8AC3E}">
        <p14:creationId xmlns:p14="http://schemas.microsoft.com/office/powerpoint/2010/main" val="2655864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possible side-effect of Raptor is increase in traffic overhead. Since, packets may now traverse the network to eventually be dropped due to policies.</a:t>
            </a:r>
          </a:p>
        </p:txBody>
      </p:sp>
      <p:sp>
        <p:nvSpPr>
          <p:cNvPr id="4" name="Slide Number Placeholder 3"/>
          <p:cNvSpPr>
            <a:spLocks noGrp="1"/>
          </p:cNvSpPr>
          <p:nvPr>
            <p:ph type="sldNum" sz="quarter" idx="10"/>
          </p:nvPr>
        </p:nvSpPr>
        <p:spPr/>
        <p:txBody>
          <a:bodyPr/>
          <a:lstStyle/>
          <a:p>
            <a:fld id="{6D97A70B-7899-4CDD-8E1B-0E3F5FD140C5}" type="slidenum">
              <a:rPr lang="en-US" smtClean="0"/>
              <a:t>40</a:t>
            </a:fld>
            <a:endParaRPr lang="en-US"/>
          </a:p>
        </p:txBody>
      </p:sp>
    </p:spTree>
    <p:extLst>
      <p:ext uri="{BB962C8B-B14F-4D97-AF65-F5344CB8AC3E}">
        <p14:creationId xmlns:p14="http://schemas.microsoft.com/office/powerpoint/2010/main" val="10092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These rules are stored in a high speed look-up memory knows as TCAM(</a:t>
            </a:r>
            <a:r>
              <a:rPr lang="en-US" sz="1200" b="0" i="0" u="none" strike="noStrike" kern="1200" dirty="0" err="1">
                <a:solidFill>
                  <a:schemeClr val="tx1"/>
                </a:solidFill>
                <a:effectLst/>
                <a:latin typeface="+mn-lt"/>
                <a:ea typeface="+mn-ea"/>
                <a:cs typeface="+mn-cs"/>
              </a:rPr>
              <a:t>Ternany</a:t>
            </a:r>
            <a:r>
              <a:rPr lang="en-US" sz="1200" b="0" i="0" u="none" strike="noStrike" kern="1200" dirty="0">
                <a:solidFill>
                  <a:schemeClr val="tx1"/>
                </a:solidFill>
                <a:effectLst/>
                <a:latin typeface="+mn-lt"/>
                <a:ea typeface="+mn-ea"/>
                <a:cs typeface="+mn-cs"/>
              </a:rPr>
              <a:t> content addressable memory)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which does the entire search operation in a single lookup,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However, it is very expensive, power hungry, and limited to few thousand entries in the switches.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And, with increasing demands for per-flow policies in virtualized data-centers,</a:t>
            </a:r>
            <a:endParaRPr lang="en-US" b="0" dirty="0">
              <a:effectLst/>
            </a:endParaRPr>
          </a:p>
          <a:p>
            <a:pPr rtl="0"/>
            <a:r>
              <a:rPr lang="en-US" sz="1200" b="0" i="0" u="none" strike="noStrike" kern="1200" dirty="0">
                <a:solidFill>
                  <a:schemeClr val="tx1"/>
                </a:solidFill>
                <a:effectLst/>
                <a:latin typeface="+mn-lt"/>
                <a:ea typeface="+mn-ea"/>
                <a:cs typeface="+mn-cs"/>
              </a:rPr>
              <a:t>rule placement is very crucial in-order to support the increasing demands.</a:t>
            </a:r>
            <a:endParaRPr lang="en-US" b="0" dirty="0">
              <a:effectLst/>
            </a:endParaRPr>
          </a:p>
          <a:p>
            <a:br>
              <a:rPr lang="en-US" dirty="0"/>
            </a:br>
            <a:endParaRPr lang="en-US" dirty="0"/>
          </a:p>
          <a:p>
            <a:endParaRPr lang="en-SG" dirty="0"/>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4</a:t>
            </a:fld>
            <a:endParaRPr lang="en-US"/>
          </a:p>
        </p:txBody>
      </p:sp>
    </p:spTree>
    <p:extLst>
      <p:ext uri="{BB962C8B-B14F-4D97-AF65-F5344CB8AC3E}">
        <p14:creationId xmlns:p14="http://schemas.microsoft.com/office/powerpoint/2010/main" val="216152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our optimal placement we see 30% to 60% worst case traffic overhead scenarios, where the packet travels </a:t>
            </a:r>
            <a:r>
              <a:rPr lang="en-US" dirty="0" err="1"/>
              <a:t>upto</a:t>
            </a:r>
            <a:r>
              <a:rPr lang="en-US" dirty="0"/>
              <a:t> 60% of the network after its dropped.</a:t>
            </a:r>
          </a:p>
          <a:p>
            <a:endParaRPr lang="en-US" dirty="0"/>
          </a:p>
          <a:p>
            <a:endParaRPr lang="en-US" dirty="0"/>
          </a:p>
          <a:p>
            <a:r>
              <a:rPr lang="en-US" dirty="0"/>
              <a:t>To solve this problem, we modify the ILP’s objective to consider traffic overhead (which is  gamma in our solution as the tuning parameter)</a:t>
            </a:r>
          </a:p>
          <a:p>
            <a:endParaRPr lang="en-US" dirty="0"/>
          </a:p>
          <a:p>
            <a:endParaRPr lang="en-US" dirty="0"/>
          </a:p>
          <a:p>
            <a:r>
              <a:rPr lang="en-US" dirty="0"/>
              <a:t>Hence, with this we can reduce traffic overhead to </a:t>
            </a:r>
            <a:r>
              <a:rPr lang="en-US" dirty="0" err="1"/>
              <a:t>upto</a:t>
            </a:r>
            <a:r>
              <a:rPr lang="en-US" dirty="0"/>
              <a:t> 0.04% while still saving on rules needed significantly.</a:t>
            </a:r>
          </a:p>
        </p:txBody>
      </p:sp>
      <p:sp>
        <p:nvSpPr>
          <p:cNvPr id="4" name="Slide Number Placeholder 3"/>
          <p:cNvSpPr>
            <a:spLocks noGrp="1"/>
          </p:cNvSpPr>
          <p:nvPr>
            <p:ph type="sldNum" sz="quarter" idx="10"/>
          </p:nvPr>
        </p:nvSpPr>
        <p:spPr/>
        <p:txBody>
          <a:bodyPr/>
          <a:lstStyle/>
          <a:p>
            <a:fld id="{6D97A70B-7899-4CDD-8E1B-0E3F5FD140C5}" type="slidenum">
              <a:rPr lang="en-US" smtClean="0"/>
              <a:t>41</a:t>
            </a:fld>
            <a:endParaRPr lang="en-US"/>
          </a:p>
        </p:txBody>
      </p:sp>
    </p:spTree>
    <p:extLst>
      <p:ext uri="{BB962C8B-B14F-4D97-AF65-F5344CB8AC3E}">
        <p14:creationId xmlns:p14="http://schemas.microsoft.com/office/powerpoint/2010/main" val="28463862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a:t>
            </a:r>
            <a:r>
              <a:rPr lang="en-SG" baseline="0" dirty="0"/>
              <a:t> FatTree-8, we observe savings of 40-60% over OBS-1 for less overlapping policies.</a:t>
            </a:r>
          </a:p>
          <a:p>
            <a:endParaRPr lang="en-SG" baseline="0" dirty="0"/>
          </a:p>
          <a:p>
            <a:r>
              <a:rPr lang="en-SG" baseline="0" dirty="0"/>
              <a:t>Adding to that, we observe that we are able to accommodate larger policy-set for a given topology and switch </a:t>
            </a:r>
            <a:r>
              <a:rPr lang="en-SG" baseline="0" dirty="0" err="1"/>
              <a:t>tcam</a:t>
            </a:r>
            <a:r>
              <a:rPr lang="en-SG" baseline="0" dirty="0"/>
              <a:t> size.</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42</a:t>
            </a:fld>
            <a:endParaRPr lang="en-SG"/>
          </a:p>
        </p:txBody>
      </p:sp>
    </p:spTree>
    <p:extLst>
      <p:ext uri="{BB962C8B-B14F-4D97-AF65-F5344CB8AC3E}">
        <p14:creationId xmlns:p14="http://schemas.microsoft.com/office/powerpoint/2010/main" val="1750735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a:t>
            </a:r>
          </a:p>
          <a:p>
            <a:endParaRPr lang="en-US" dirty="0"/>
          </a:p>
          <a:p>
            <a:r>
              <a:rPr lang="en-US" dirty="0"/>
              <a:t>We demonstrate that rule-sharing can lead to effective savings in t</a:t>
            </a:r>
          </a:p>
        </p:txBody>
      </p:sp>
      <p:sp>
        <p:nvSpPr>
          <p:cNvPr id="4" name="Slide Number Placeholder 3"/>
          <p:cNvSpPr>
            <a:spLocks noGrp="1"/>
          </p:cNvSpPr>
          <p:nvPr>
            <p:ph type="sldNum" sz="quarter" idx="10"/>
          </p:nvPr>
        </p:nvSpPr>
        <p:spPr/>
        <p:txBody>
          <a:bodyPr/>
          <a:lstStyle/>
          <a:p>
            <a:fld id="{6D97A70B-7899-4CDD-8E1B-0E3F5FD140C5}" type="slidenum">
              <a:rPr lang="en-US" smtClean="0"/>
              <a:t>43</a:t>
            </a:fld>
            <a:endParaRPr lang="en-US"/>
          </a:p>
        </p:txBody>
      </p:sp>
    </p:spTree>
    <p:extLst>
      <p:ext uri="{BB962C8B-B14F-4D97-AF65-F5344CB8AC3E}">
        <p14:creationId xmlns:p14="http://schemas.microsoft.com/office/powerpoint/2010/main" val="2140703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44</a:t>
            </a:fld>
            <a:endParaRPr lang="en-US"/>
          </a:p>
        </p:txBody>
      </p:sp>
    </p:spTree>
    <p:extLst>
      <p:ext uri="{BB962C8B-B14F-4D97-AF65-F5344CB8AC3E}">
        <p14:creationId xmlns:p14="http://schemas.microsoft.com/office/powerpoint/2010/main" val="2129545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45</a:t>
            </a:fld>
            <a:endParaRPr lang="en-US"/>
          </a:p>
        </p:txBody>
      </p:sp>
    </p:spTree>
    <p:extLst>
      <p:ext uri="{BB962C8B-B14F-4D97-AF65-F5344CB8AC3E}">
        <p14:creationId xmlns:p14="http://schemas.microsoft.com/office/powerpoint/2010/main" val="2914191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a:t>
            </a:r>
            <a:r>
              <a:rPr lang="en-SG" baseline="0" dirty="0"/>
              <a:t> FatTree-8, we observe savings of 40-60% over OBS-1 for less overlapping policies.</a:t>
            </a:r>
          </a:p>
          <a:p>
            <a:endParaRPr lang="en-SG" baseline="0" dirty="0"/>
          </a:p>
          <a:p>
            <a:r>
              <a:rPr lang="en-SG" baseline="0" dirty="0"/>
              <a:t>Adding to that, we observe that we are able to accommodate larger policy-set for a given topology and switch </a:t>
            </a:r>
            <a:r>
              <a:rPr lang="en-SG" baseline="0" dirty="0" err="1"/>
              <a:t>tcam</a:t>
            </a:r>
            <a:r>
              <a:rPr lang="en-SG" baseline="0" dirty="0"/>
              <a:t> size.</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46</a:t>
            </a:fld>
            <a:endParaRPr lang="en-SG"/>
          </a:p>
        </p:txBody>
      </p:sp>
    </p:spTree>
    <p:extLst>
      <p:ext uri="{BB962C8B-B14F-4D97-AF65-F5344CB8AC3E}">
        <p14:creationId xmlns:p14="http://schemas.microsoft.com/office/powerpoint/2010/main" val="2498356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47</a:t>
            </a:fld>
            <a:endParaRPr lang="en-US"/>
          </a:p>
        </p:txBody>
      </p:sp>
    </p:spTree>
    <p:extLst>
      <p:ext uri="{BB962C8B-B14F-4D97-AF65-F5344CB8AC3E}">
        <p14:creationId xmlns:p14="http://schemas.microsoft.com/office/powerpoint/2010/main" val="3595167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Hence, research in policy management in Software defined networks can be classified into three major segments : </a:t>
            </a:r>
            <a:endParaRPr lang="en-US" b="0" dirty="0">
              <a:effectLst/>
            </a:endParaRPr>
          </a:p>
          <a:p>
            <a:pPr rtl="0" fontAlgn="base"/>
            <a:br>
              <a:rPr lang="en-US" b="0" dirty="0">
                <a:effectLst/>
              </a:rPr>
            </a:br>
            <a:r>
              <a:rPr lang="en-US" sz="1200" b="0" i="0" u="none" strike="noStrike" kern="1200" dirty="0">
                <a:solidFill>
                  <a:schemeClr val="tx1"/>
                </a:solidFill>
                <a:effectLst/>
                <a:latin typeface="+mn-lt"/>
                <a:ea typeface="+mn-ea"/>
                <a:cs typeface="+mn-cs"/>
              </a:rPr>
              <a:t>Providing Policy Abstractions, which provide new methods of expressing policies in a network.</a:t>
            </a:r>
          </a:p>
          <a:p>
            <a:pPr rtl="0" fontAlgn="base"/>
            <a:r>
              <a:rPr lang="en-US" sz="1200" b="0" i="0" u="none" strike="noStrike" kern="1200" dirty="0">
                <a:solidFill>
                  <a:schemeClr val="tx1"/>
                </a:solidFill>
                <a:effectLst/>
                <a:latin typeface="+mn-lt"/>
                <a:ea typeface="+mn-ea"/>
                <a:cs typeface="+mn-cs"/>
              </a:rPr>
              <a:t>Policy </a:t>
            </a:r>
            <a:r>
              <a:rPr lang="en-US" sz="1200" b="0" i="0" u="none" strike="noStrike" kern="1200" dirty="0" err="1">
                <a:solidFill>
                  <a:schemeClr val="tx1"/>
                </a:solidFill>
                <a:effectLst/>
                <a:latin typeface="+mn-lt"/>
                <a:ea typeface="+mn-ea"/>
                <a:cs typeface="+mn-cs"/>
              </a:rPr>
              <a:t>verfication</a:t>
            </a:r>
            <a:r>
              <a:rPr lang="en-US" sz="1200" b="0" i="0" u="none" strike="noStrike" kern="1200" dirty="0">
                <a:solidFill>
                  <a:schemeClr val="tx1"/>
                </a:solidFill>
                <a:effectLst/>
                <a:latin typeface="+mn-lt"/>
                <a:ea typeface="+mn-ea"/>
                <a:cs typeface="+mn-cs"/>
              </a:rPr>
              <a:t>, translations, compression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which works on the defined policy abstractions and produces a set of rules.</a:t>
            </a:r>
          </a:p>
          <a:p>
            <a:pPr rtl="0" fontAlgn="base"/>
            <a:r>
              <a:rPr lang="en-US" sz="1200" b="0" i="0" u="none" strike="noStrike" kern="1200" dirty="0">
                <a:solidFill>
                  <a:schemeClr val="tx1"/>
                </a:solidFill>
                <a:effectLst/>
                <a:latin typeface="+mn-lt"/>
                <a:ea typeface="+mn-ea"/>
                <a:cs typeface="+mn-cs"/>
              </a:rPr>
              <a:t>Rule placement, which has various strategies to place the set of rules in-order to enforce the entire network policy.</a:t>
            </a:r>
          </a:p>
          <a:p>
            <a:pPr rtl="0"/>
            <a:br>
              <a:rPr lang="en-US" b="0" dirty="0">
                <a:effectLst/>
              </a:rPr>
            </a:br>
            <a:br>
              <a:rPr lang="en-US" dirty="0"/>
            </a:br>
            <a:endParaRPr lang="en-US" dirty="0"/>
          </a:p>
          <a:p>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49</a:t>
            </a:fld>
            <a:endParaRPr lang="en-SG"/>
          </a:p>
        </p:txBody>
      </p:sp>
    </p:spTree>
    <p:extLst>
      <p:ext uri="{BB962C8B-B14F-4D97-AF65-F5344CB8AC3E}">
        <p14:creationId xmlns:p14="http://schemas.microsoft.com/office/powerpoint/2010/main" val="3224865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Hence, research in policy management in Software defined networks can be classified into three major segments : </a:t>
            </a:r>
            <a:endParaRPr lang="en-US" b="0" dirty="0">
              <a:effectLst/>
            </a:endParaRPr>
          </a:p>
          <a:p>
            <a:pPr rtl="0" fontAlgn="base"/>
            <a:br>
              <a:rPr lang="en-US" b="0" dirty="0">
                <a:effectLst/>
              </a:rPr>
            </a:br>
            <a:r>
              <a:rPr lang="en-US" sz="1200" b="0" i="0" u="none" strike="noStrike" kern="1200" dirty="0">
                <a:solidFill>
                  <a:schemeClr val="tx1"/>
                </a:solidFill>
                <a:effectLst/>
                <a:latin typeface="+mn-lt"/>
                <a:ea typeface="+mn-ea"/>
                <a:cs typeface="+mn-cs"/>
              </a:rPr>
              <a:t>Providing Policy Abstractions, which provide new methods of expressing policies in a network.</a:t>
            </a:r>
          </a:p>
          <a:p>
            <a:pPr rtl="0" fontAlgn="base"/>
            <a:r>
              <a:rPr lang="en-US" sz="1200" b="0" i="0" u="none" strike="noStrike" kern="1200" dirty="0">
                <a:solidFill>
                  <a:schemeClr val="tx1"/>
                </a:solidFill>
                <a:effectLst/>
                <a:latin typeface="+mn-lt"/>
                <a:ea typeface="+mn-ea"/>
                <a:cs typeface="+mn-cs"/>
              </a:rPr>
              <a:t>Policy </a:t>
            </a:r>
            <a:r>
              <a:rPr lang="en-US" sz="1200" b="0" i="0" u="none" strike="noStrike" kern="1200" dirty="0" err="1">
                <a:solidFill>
                  <a:schemeClr val="tx1"/>
                </a:solidFill>
                <a:effectLst/>
                <a:latin typeface="+mn-lt"/>
                <a:ea typeface="+mn-ea"/>
                <a:cs typeface="+mn-cs"/>
              </a:rPr>
              <a:t>verfication</a:t>
            </a:r>
            <a:r>
              <a:rPr lang="en-US" sz="1200" b="0" i="0" u="none" strike="noStrike" kern="1200" dirty="0">
                <a:solidFill>
                  <a:schemeClr val="tx1"/>
                </a:solidFill>
                <a:effectLst/>
                <a:latin typeface="+mn-lt"/>
                <a:ea typeface="+mn-ea"/>
                <a:cs typeface="+mn-cs"/>
              </a:rPr>
              <a:t>, translations, compression </a:t>
            </a:r>
            <a:r>
              <a:rPr lang="en-US" sz="1200" b="0" i="0" u="none" strike="noStrike" kern="1200" dirty="0" err="1">
                <a:solidFill>
                  <a:schemeClr val="tx1"/>
                </a:solidFill>
                <a:effectLst/>
                <a:latin typeface="+mn-lt"/>
                <a:ea typeface="+mn-ea"/>
                <a:cs typeface="+mn-cs"/>
              </a:rPr>
              <a:t>etc</a:t>
            </a:r>
            <a:r>
              <a:rPr lang="en-US" sz="1200" b="0" i="0" u="none" strike="noStrike" kern="1200" dirty="0">
                <a:solidFill>
                  <a:schemeClr val="tx1"/>
                </a:solidFill>
                <a:effectLst/>
                <a:latin typeface="+mn-lt"/>
                <a:ea typeface="+mn-ea"/>
                <a:cs typeface="+mn-cs"/>
              </a:rPr>
              <a:t>, which works on the defined policy abstractions and produces a set of rules.</a:t>
            </a:r>
          </a:p>
          <a:p>
            <a:pPr rtl="0" fontAlgn="base"/>
            <a:r>
              <a:rPr lang="en-US" sz="1200" b="0" i="0" u="none" strike="noStrike" kern="1200" dirty="0">
                <a:solidFill>
                  <a:schemeClr val="tx1"/>
                </a:solidFill>
                <a:effectLst/>
                <a:latin typeface="+mn-lt"/>
                <a:ea typeface="+mn-ea"/>
                <a:cs typeface="+mn-cs"/>
              </a:rPr>
              <a:t>Rule placement, which has various strategies to place the set of rules in-order to enforce the entire network policy.</a:t>
            </a:r>
          </a:p>
          <a:p>
            <a:pPr rtl="0"/>
            <a:br>
              <a:rPr lang="en-US" b="0" dirty="0">
                <a:effectLst/>
              </a:rPr>
            </a:br>
            <a:br>
              <a:rPr lang="en-US" dirty="0"/>
            </a:br>
            <a:endParaRPr lang="en-US" dirty="0"/>
          </a:p>
          <a:p>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50</a:t>
            </a:fld>
            <a:endParaRPr lang="en-SG"/>
          </a:p>
        </p:txBody>
      </p:sp>
    </p:spTree>
    <p:extLst>
      <p:ext uri="{BB962C8B-B14F-4D97-AF65-F5344CB8AC3E}">
        <p14:creationId xmlns:p14="http://schemas.microsoft.com/office/powerpoint/2010/main" val="32015506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6226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NimbusRomNo9L-Medi"/>
              </a:rPr>
              <a:t>Now, I will illustrate rule placement considering the following 4 rules to be placed on the network with 4 hosts H1,H2, H3 and H4.</a:t>
            </a:r>
          </a:p>
          <a:p>
            <a:endParaRPr lang="en-US" dirty="0">
              <a:latin typeface="NimbusRomNo9L-Medi"/>
            </a:endParaRPr>
          </a:p>
          <a:p>
            <a:r>
              <a:rPr lang="en-US" dirty="0">
                <a:latin typeface="NimbusRomNo9L-Medi"/>
              </a:rPr>
              <a:t>Basically, the rules have the match criterion (in source and destination) and the action to be taken.</a:t>
            </a:r>
          </a:p>
          <a:p>
            <a:endParaRPr lang="en-US" dirty="0">
              <a:latin typeface="NimbusRomNo9L-Medi"/>
            </a:endParaRPr>
          </a:p>
          <a:p>
            <a:endParaRPr lang="en-US" dirty="0"/>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5</a:t>
            </a:fld>
            <a:endParaRPr lang="en-US"/>
          </a:p>
        </p:txBody>
      </p:sp>
    </p:spTree>
    <p:extLst>
      <p:ext uri="{BB962C8B-B14F-4D97-AF65-F5344CB8AC3E}">
        <p14:creationId xmlns:p14="http://schemas.microsoft.com/office/powerpoint/2010/main" val="1890039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54254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placement</a:t>
            </a:r>
            <a:r>
              <a:rPr lang="en-SG" baseline="0" dirty="0"/>
              <a:t> where, R1 is placed ahead of R2 is a correct scenario</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73</a:t>
            </a:fld>
            <a:endParaRPr lang="en-SG"/>
          </a:p>
        </p:txBody>
      </p:sp>
    </p:spTree>
    <p:extLst>
      <p:ext uri="{BB962C8B-B14F-4D97-AF65-F5344CB8AC3E}">
        <p14:creationId xmlns:p14="http://schemas.microsoft.com/office/powerpoint/2010/main" val="2996552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 placement</a:t>
            </a:r>
            <a:r>
              <a:rPr lang="en-SG" baseline="0" dirty="0"/>
              <a:t> where, R1 is placed ahead of R2 is a correct scenario</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78</a:t>
            </a:fld>
            <a:endParaRPr lang="en-SG"/>
          </a:p>
        </p:txBody>
      </p:sp>
    </p:spTree>
    <p:extLst>
      <p:ext uri="{BB962C8B-B14F-4D97-AF65-F5344CB8AC3E}">
        <p14:creationId xmlns:p14="http://schemas.microsoft.com/office/powerpoint/2010/main" val="11869521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Once the graph is constructed, we identify</a:t>
            </a:r>
            <a:r>
              <a:rPr lang="en-SG" baseline="0" dirty="0"/>
              <a:t> the disconnected pieces as subgraph/ </a:t>
            </a:r>
            <a:r>
              <a:rPr lang="en-SG" baseline="0" dirty="0" err="1"/>
              <a:t>flowspace</a:t>
            </a:r>
            <a:r>
              <a:rPr lang="en-SG" baseline="0" dirty="0"/>
              <a:t> islands.</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80</a:t>
            </a:fld>
            <a:endParaRPr lang="en-SG"/>
          </a:p>
        </p:txBody>
      </p:sp>
    </p:spTree>
    <p:extLst>
      <p:ext uri="{BB962C8B-B14F-4D97-AF65-F5344CB8AC3E}">
        <p14:creationId xmlns:p14="http://schemas.microsoft.com/office/powerpoint/2010/main" val="27575412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a:t>
            </a:r>
            <a:r>
              <a:rPr lang="en-SG" baseline="0" dirty="0"/>
              <a:t> next step is to identify the “pivot” position, where the entire rule-set subgraph will be assigned to.</a:t>
            </a:r>
          </a:p>
          <a:p>
            <a:endParaRPr lang="en-SG" baseline="0" dirty="0"/>
          </a:p>
          <a:p>
            <a:r>
              <a:rPr lang="en-SG" baseline="0" dirty="0"/>
              <a:t>The pivot position is chosen as the switch which has the most shared rules ( as per diffuse)</a:t>
            </a:r>
          </a:p>
          <a:p>
            <a:endParaRPr lang="en-SG" baseline="0" dirty="0"/>
          </a:p>
          <a:p>
            <a:r>
              <a:rPr lang="en-SG" baseline="0" dirty="0"/>
              <a:t>Lets take an example </a:t>
            </a:r>
            <a:r>
              <a:rPr lang="en-SG" baseline="0" dirty="0" err="1"/>
              <a:t>grph</a:t>
            </a:r>
            <a:r>
              <a:rPr lang="en-SG" baseline="0" dirty="0"/>
              <a:t> with 5 nodes, Let 4,5 and 1 be shared rules.</a:t>
            </a:r>
          </a:p>
          <a:p>
            <a:r>
              <a:rPr lang="en-SG" baseline="0" dirty="0"/>
              <a:t>Consider, 4 and 5 are allocated to S6 by diffuse, and 1 is allocated to S1.</a:t>
            </a:r>
          </a:p>
          <a:p>
            <a:endParaRPr lang="en-SG" baseline="0" dirty="0"/>
          </a:p>
          <a:p>
            <a:r>
              <a:rPr lang="en-SG" baseline="0" dirty="0"/>
              <a:t>In that case, since S6 has the most shared rules, we allocate the entire sub-graph to S6.</a:t>
            </a:r>
            <a:endParaRPr lang="en-SG" dirty="0"/>
          </a:p>
        </p:txBody>
      </p:sp>
      <p:sp>
        <p:nvSpPr>
          <p:cNvPr id="4" name="Slide Number Placeholder 3"/>
          <p:cNvSpPr>
            <a:spLocks noGrp="1"/>
          </p:cNvSpPr>
          <p:nvPr>
            <p:ph type="sldNum" sz="quarter" idx="10"/>
          </p:nvPr>
        </p:nvSpPr>
        <p:spPr/>
        <p:txBody>
          <a:bodyPr/>
          <a:lstStyle/>
          <a:p>
            <a:fld id="{5F1035D3-9BB0-4A59-97AA-6D9C96AE9195}" type="slidenum">
              <a:rPr lang="en-SG" smtClean="0"/>
              <a:t>81</a:t>
            </a:fld>
            <a:endParaRPr lang="en-SG"/>
          </a:p>
        </p:txBody>
      </p:sp>
    </p:spTree>
    <p:extLst>
      <p:ext uri="{BB962C8B-B14F-4D97-AF65-F5344CB8AC3E}">
        <p14:creationId xmlns:p14="http://schemas.microsoft.com/office/powerpoint/2010/main" val="358768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Hence, to look at the overall connect Algorithm : </a:t>
            </a:r>
          </a:p>
          <a:p>
            <a:endParaRPr lang="en-SG" dirty="0"/>
          </a:p>
          <a:p>
            <a:pPr marL="228600" indent="-228600">
              <a:buAutoNum type="arabicParenR"/>
            </a:pPr>
            <a:r>
              <a:rPr lang="en-SG" dirty="0"/>
              <a:t>First</a:t>
            </a:r>
            <a:r>
              <a:rPr lang="en-SG" baseline="0" dirty="0"/>
              <a:t> we pick a pivot point to allocate the entire </a:t>
            </a:r>
            <a:r>
              <a:rPr lang="en-SG" baseline="0" dirty="0" err="1"/>
              <a:t>flowspace</a:t>
            </a:r>
            <a:r>
              <a:rPr lang="en-SG" baseline="0" dirty="0"/>
              <a:t> graph.</a:t>
            </a:r>
          </a:p>
          <a:p>
            <a:pPr marL="228600" indent="-228600">
              <a:buAutoNum type="arabicParenR"/>
            </a:pPr>
            <a:r>
              <a:rPr lang="en-SG" baseline="0" dirty="0"/>
              <a:t>Next step, we decompose the graph, to allocate red, blue and white rules.</a:t>
            </a:r>
          </a:p>
          <a:p>
            <a:pPr marL="228600" indent="-228600">
              <a:buAutoNum type="arabicParenR"/>
            </a:pPr>
            <a:r>
              <a:rPr lang="en-SG" baseline="0" dirty="0"/>
              <a:t>If the allocation turns out to be feasible w/o exceeding the capacity of the switches, then we end the algorithm, and perform the rule placement with the allocation matrix.</a:t>
            </a:r>
          </a:p>
          <a:p>
            <a:pPr marL="228600" indent="-228600">
              <a:buAutoNum type="arabicParenR"/>
            </a:pPr>
            <a:r>
              <a:rPr lang="en-SG" baseline="0" dirty="0"/>
              <a:t>If the picked position is not feasible, then we need to try to identify the next best pivot position.</a:t>
            </a:r>
          </a:p>
          <a:p>
            <a:pPr marL="228600" indent="-228600">
              <a:buAutoNum type="arabicParenR"/>
            </a:pPr>
            <a:endParaRPr lang="en-SG" baseline="0" dirty="0"/>
          </a:p>
          <a:p>
            <a:pPr marL="228600" indent="-228600">
              <a:buAutoNum type="arabicParenR"/>
            </a:pPr>
            <a:endParaRPr lang="en-SG" baseline="0" dirty="0"/>
          </a:p>
          <a:p>
            <a:pPr marL="0" indent="0">
              <a:buNone/>
            </a:pPr>
            <a:r>
              <a:rPr lang="en-SG" baseline="0" dirty="0"/>
              <a:t>We repeat this until we find the right allocation. If allocation is not possible for any picked pivot position. Then, we stop the algorithm, and report that it is not feasible to incorporate all the policies.</a:t>
            </a:r>
          </a:p>
        </p:txBody>
      </p:sp>
      <p:sp>
        <p:nvSpPr>
          <p:cNvPr id="4" name="Slide Number Placeholder 3"/>
          <p:cNvSpPr>
            <a:spLocks noGrp="1"/>
          </p:cNvSpPr>
          <p:nvPr>
            <p:ph type="sldNum" sz="quarter" idx="10"/>
          </p:nvPr>
        </p:nvSpPr>
        <p:spPr/>
        <p:txBody>
          <a:bodyPr/>
          <a:lstStyle/>
          <a:p>
            <a:fld id="{5F1035D3-9BB0-4A59-97AA-6D9C96AE9195}" type="slidenum">
              <a:rPr lang="en-SG" smtClean="0"/>
              <a:t>83</a:t>
            </a:fld>
            <a:endParaRPr lang="en-SG"/>
          </a:p>
        </p:txBody>
      </p:sp>
    </p:spTree>
    <p:extLst>
      <p:ext uri="{BB962C8B-B14F-4D97-AF65-F5344CB8AC3E}">
        <p14:creationId xmlns:p14="http://schemas.microsoft.com/office/powerpoint/2010/main" val="391828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NimbusRomNo9L-Medi"/>
              </a:rPr>
              <a:t>Now, I will illustrate rule placement considering the following 4 rules to be placed on the network with 4 hosts H1,H2, H3 and H4.</a:t>
            </a:r>
          </a:p>
          <a:p>
            <a:endParaRPr lang="en-US" dirty="0">
              <a:latin typeface="NimbusRomNo9L-Medi"/>
            </a:endParaRPr>
          </a:p>
          <a:p>
            <a:r>
              <a:rPr lang="en-US" dirty="0">
                <a:latin typeface="NimbusRomNo9L-Medi"/>
              </a:rPr>
              <a:t>Basically, the rules have the match criterion (in source and destination) and the action to be taken.</a:t>
            </a:r>
          </a:p>
          <a:p>
            <a:endParaRPr lang="en-US" dirty="0">
              <a:latin typeface="NimbusRomNo9L-Medi"/>
            </a:endParaRPr>
          </a:p>
          <a:p>
            <a:endParaRPr lang="en-US" dirty="0"/>
          </a:p>
          <a:p>
            <a:endParaRPr lang="en-US" dirty="0"/>
          </a:p>
        </p:txBody>
      </p:sp>
      <p:sp>
        <p:nvSpPr>
          <p:cNvPr id="4" name="Slide Number Placeholder 3"/>
          <p:cNvSpPr>
            <a:spLocks noGrp="1"/>
          </p:cNvSpPr>
          <p:nvPr>
            <p:ph type="sldNum" sz="quarter" idx="10"/>
          </p:nvPr>
        </p:nvSpPr>
        <p:spPr/>
        <p:txBody>
          <a:bodyPr/>
          <a:lstStyle/>
          <a:p>
            <a:fld id="{6D97A70B-7899-4CDD-8E1B-0E3F5FD140C5}" type="slidenum">
              <a:rPr lang="en-US" smtClean="0"/>
              <a:t>6</a:t>
            </a:fld>
            <a:endParaRPr lang="en-US"/>
          </a:p>
        </p:txBody>
      </p:sp>
    </p:spTree>
    <p:extLst>
      <p:ext uri="{BB962C8B-B14F-4D97-AF65-F5344CB8AC3E}">
        <p14:creationId xmlns:p14="http://schemas.microsoft.com/office/powerpoint/2010/main" val="417966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the default placement implemented by SDN Controllers, where rules are placed on the ingress of the network, where it applies to.</a:t>
            </a:r>
          </a:p>
          <a:p>
            <a:endParaRPr lang="en-US" dirty="0"/>
          </a:p>
          <a:p>
            <a:r>
              <a:rPr lang="en-US" dirty="0"/>
              <a:t>Rule 1, since it applies to traffic between H1 and H3, It is placed in Switch S1.</a:t>
            </a:r>
          </a:p>
        </p:txBody>
      </p:sp>
      <p:sp>
        <p:nvSpPr>
          <p:cNvPr id="4" name="Slide Number Placeholder 3"/>
          <p:cNvSpPr>
            <a:spLocks noGrp="1"/>
          </p:cNvSpPr>
          <p:nvPr>
            <p:ph type="sldNum" sz="quarter" idx="10"/>
          </p:nvPr>
        </p:nvSpPr>
        <p:spPr/>
        <p:txBody>
          <a:bodyPr/>
          <a:lstStyle/>
          <a:p>
            <a:fld id="{6D97A70B-7899-4CDD-8E1B-0E3F5FD140C5}" type="slidenum">
              <a:rPr lang="en-US" smtClean="0"/>
              <a:t>7</a:t>
            </a:fld>
            <a:endParaRPr lang="en-US"/>
          </a:p>
        </p:txBody>
      </p:sp>
    </p:spTree>
    <p:extLst>
      <p:ext uri="{BB962C8B-B14F-4D97-AF65-F5344CB8AC3E}">
        <p14:creationId xmlns:p14="http://schemas.microsoft.com/office/powerpoint/2010/main" val="253696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Rule 2, which applied between H2, and H3/H4. Hence, this rule will be placed in Switch S2, which is ingress switch of this packet path.</a:t>
            </a:r>
          </a:p>
        </p:txBody>
      </p:sp>
      <p:sp>
        <p:nvSpPr>
          <p:cNvPr id="4" name="Slide Number Placeholder 3"/>
          <p:cNvSpPr>
            <a:spLocks noGrp="1"/>
          </p:cNvSpPr>
          <p:nvPr>
            <p:ph type="sldNum" sz="quarter" idx="10"/>
          </p:nvPr>
        </p:nvSpPr>
        <p:spPr/>
        <p:txBody>
          <a:bodyPr/>
          <a:lstStyle/>
          <a:p>
            <a:fld id="{6D97A70B-7899-4CDD-8E1B-0E3F5FD140C5}" type="slidenum">
              <a:rPr lang="en-US" smtClean="0"/>
              <a:t>8</a:t>
            </a:fld>
            <a:endParaRPr lang="en-US"/>
          </a:p>
        </p:txBody>
      </p:sp>
    </p:spTree>
    <p:extLst>
      <p:ext uri="{BB962C8B-B14F-4D97-AF65-F5344CB8AC3E}">
        <p14:creationId xmlns:p14="http://schemas.microsoft.com/office/powerpoint/2010/main" val="2781227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Rule 3, which applies to traffic originating from all hosts to destination H4. Hence, this rule is applied to all the ingress switches S1, S2, S6.</a:t>
            </a:r>
          </a:p>
        </p:txBody>
      </p:sp>
      <p:sp>
        <p:nvSpPr>
          <p:cNvPr id="4" name="Slide Number Placeholder 3"/>
          <p:cNvSpPr>
            <a:spLocks noGrp="1"/>
          </p:cNvSpPr>
          <p:nvPr>
            <p:ph type="sldNum" sz="quarter" idx="10"/>
          </p:nvPr>
        </p:nvSpPr>
        <p:spPr/>
        <p:txBody>
          <a:bodyPr/>
          <a:lstStyle/>
          <a:p>
            <a:fld id="{6D97A70B-7899-4CDD-8E1B-0E3F5FD140C5}" type="slidenum">
              <a:rPr lang="en-US" smtClean="0"/>
              <a:t>9</a:t>
            </a:fld>
            <a:endParaRPr lang="en-US"/>
          </a:p>
        </p:txBody>
      </p:sp>
    </p:spTree>
    <p:extLst>
      <p:ext uri="{BB962C8B-B14F-4D97-AF65-F5344CB8AC3E}">
        <p14:creationId xmlns:p14="http://schemas.microsoft.com/office/powerpoint/2010/main" val="186698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190218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7280" y="2720123"/>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0" y="6400800"/>
            <a:ext cx="3569552" cy="424110"/>
          </a:xfrm>
          <a:prstGeom prst="rect">
            <a:avLst/>
          </a:prstGeom>
        </p:spPr>
        <p:txBody>
          <a:bodyPr/>
          <a:lstStyle>
            <a:lvl1pPr>
              <a:defRPr sz="1800" b="1"/>
            </a:lvl1pPr>
          </a:lstStyle>
          <a:p>
            <a:r>
              <a:rPr lang="en-US" dirty="0"/>
              <a:t>Raptor</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D6B30B-D3C8-4EF5-86E9-B3C07A174515}" type="slidenum">
              <a:rPr lang="en-US" smtClean="0"/>
              <a:t>‹#›</a:t>
            </a:fld>
            <a:endParaRPr lang="en-US"/>
          </a:p>
        </p:txBody>
      </p: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7559040"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Raptor                                                                                        IFIP Networking 2017</a:t>
            </a:r>
          </a:p>
        </p:txBody>
      </p:sp>
      <p:sp>
        <p:nvSpPr>
          <p:cNvPr id="12"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29542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6B30B-D3C8-4EF5-86E9-B3C07A174515}" type="slidenum">
              <a:rPr lang="en-US" smtClean="0"/>
              <a:t>‹#›</a:t>
            </a:fld>
            <a:endParaRPr lang="en-US"/>
          </a:p>
        </p:txBody>
      </p:sp>
      <p:sp>
        <p:nvSpPr>
          <p:cNvPr id="7" name="Rectangle 6"/>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0"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404861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6B30B-D3C8-4EF5-86E9-B3C07A174515}" type="slidenum">
              <a:rPr lang="en-US" smtClean="0"/>
              <a:t>‹#›</a:t>
            </a:fld>
            <a:endParaRPr lang="en-US"/>
          </a:p>
        </p:txBody>
      </p:sp>
      <p:sp>
        <p:nvSpPr>
          <p:cNvPr id="9" name="Rectangle 8"/>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2"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1511708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2BA68-EF55-4F9D-864F-3A0DA77E1F1C}" type="datetime1">
              <a:rPr lang="en-US" smtClean="0"/>
              <a:t>6/7/2017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169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09600" y="274637"/>
            <a:ext cx="10972800" cy="11432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6" name="Shape 16"/>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
        <p:nvSpPr>
          <p:cNvPr id="15" name="Shape 15"/>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5" name="Date Placeholder 3"/>
          <p:cNvSpPr>
            <a:spLocks noGrp="1"/>
          </p:cNvSpPr>
          <p:nvPr>
            <p:ph type="dt" sz="half" idx="2"/>
          </p:nvPr>
        </p:nvSpPr>
        <p:spPr>
          <a:xfrm>
            <a:off x="0" y="6400800"/>
            <a:ext cx="3569552" cy="424110"/>
          </a:xfrm>
          <a:prstGeom prst="rect">
            <a:avLst/>
          </a:prstGeom>
        </p:spPr>
        <p:txBody>
          <a:bodyPr/>
          <a:lstStyle>
            <a:lvl1pPr>
              <a:defRPr sz="1800" b="1"/>
            </a:lvl1pPr>
          </a:lstStyle>
          <a:p>
            <a:r>
              <a:rPr lang="en-US" dirty="0"/>
              <a:t>Raptor</a:t>
            </a:r>
          </a:p>
        </p:txBody>
      </p:sp>
    </p:spTree>
    <p:extLst>
      <p:ext uri="{BB962C8B-B14F-4D97-AF65-F5344CB8AC3E}">
        <p14:creationId xmlns:p14="http://schemas.microsoft.com/office/powerpoint/2010/main" val="146530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9BD6B30B-D3C8-4EF5-86E9-B3C07A174515}" type="slidenum">
              <a:rPr lang="en-US" smtClean="0"/>
              <a:t>‹#›</a:t>
            </a:fld>
            <a:endParaRPr lang="en-US"/>
          </a:p>
        </p:txBody>
      </p:sp>
      <p:sp>
        <p:nvSpPr>
          <p:cNvPr id="5" name="Date Placeholder 4"/>
          <p:cNvSpPr>
            <a:spLocks noGrp="1"/>
          </p:cNvSpPr>
          <p:nvPr>
            <p:ph type="dt" sz="half" idx="12"/>
          </p:nvPr>
        </p:nvSpPr>
        <p:spPr/>
        <p:txBody>
          <a:bodyPr/>
          <a:lstStyle/>
          <a:p>
            <a:r>
              <a:rPr lang="en-US"/>
              <a:t>Raptor</a:t>
            </a:r>
            <a:endParaRPr lang="en-US" dirty="0"/>
          </a:p>
        </p:txBody>
      </p:sp>
    </p:spTree>
    <p:extLst>
      <p:ext uri="{BB962C8B-B14F-4D97-AF65-F5344CB8AC3E}">
        <p14:creationId xmlns:p14="http://schemas.microsoft.com/office/powerpoint/2010/main" val="182256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7425"/>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343520"/>
            <a:ext cx="10058400" cy="45255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Date Placeholder 3"/>
          <p:cNvSpPr>
            <a:spLocks noGrp="1"/>
          </p:cNvSpPr>
          <p:nvPr>
            <p:ph type="dt" sz="half" idx="2"/>
          </p:nvPr>
        </p:nvSpPr>
        <p:spPr>
          <a:xfrm>
            <a:off x="0" y="6400800"/>
            <a:ext cx="3569552" cy="424110"/>
          </a:xfrm>
          <a:prstGeom prst="rect">
            <a:avLst/>
          </a:prstGeom>
        </p:spPr>
        <p:txBody>
          <a:bodyPr/>
          <a:lstStyle>
            <a:lvl1pPr>
              <a:defRPr sz="1800" b="1"/>
            </a:lvl1pPr>
          </a:lstStyle>
          <a:p>
            <a:r>
              <a:rPr lang="en-US" dirty="0"/>
              <a:t>Raptor</a:t>
            </a:r>
          </a:p>
        </p:txBody>
      </p:sp>
      <p:sp>
        <p:nvSpPr>
          <p:cNvPr id="11"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62663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6B30B-D3C8-4EF5-86E9-B3C07A1745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3"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173956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6B30B-D3C8-4EF5-86E9-B3C07A174515}" type="slidenum">
              <a:rPr lang="en-US" smtClean="0"/>
              <a:t>‹#›</a:t>
            </a:fld>
            <a:endParaRPr lang="en-US"/>
          </a:p>
        </p:txBody>
      </p:sp>
      <p:sp>
        <p:nvSpPr>
          <p:cNvPr id="9" name="Rectangle 8"/>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3"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3488157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6B30B-D3C8-4EF5-86E9-B3C07A174515}" type="slidenum">
              <a:rPr lang="en-US" smtClean="0"/>
              <a:t>‹#›</a:t>
            </a:fld>
            <a:endParaRPr lang="en-US"/>
          </a:p>
        </p:txBody>
      </p:sp>
      <p:sp>
        <p:nvSpPr>
          <p:cNvPr id="11" name="Rectangle 10"/>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5"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395378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6B30B-D3C8-4EF5-86E9-B3C07A174515}" type="slidenum">
              <a:rPr lang="en-US" smtClean="0"/>
              <a:t>‹#›</a:t>
            </a:fld>
            <a:endParaRPr lang="en-US"/>
          </a:p>
        </p:txBody>
      </p:sp>
      <p:sp>
        <p:nvSpPr>
          <p:cNvPr id="6" name="Rectangle 5"/>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7"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Tree>
    <p:extLst>
      <p:ext uri="{BB962C8B-B14F-4D97-AF65-F5344CB8AC3E}">
        <p14:creationId xmlns:p14="http://schemas.microsoft.com/office/powerpoint/2010/main" val="300414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D6B30B-D3C8-4EF5-86E9-B3C07A174515}" type="slidenum">
              <a:rPr lang="en-US" smtClean="0"/>
              <a:t>‹#›</a:t>
            </a:fld>
            <a:endParaRPr lang="en-US"/>
          </a:p>
        </p:txBody>
      </p: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3"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281281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fld id="{B006A930-81A4-4AD8-B7C0-573599A579C3}" type="datetimeFigureOut">
              <a:rPr lang="en-US" smtClean="0"/>
              <a:t>6/7/2017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D6B30B-D3C8-4EF5-86E9-B3C07A174515}" type="slidenum">
              <a:rPr lang="en-US" smtClean="0"/>
              <a:t>‹#›</a:t>
            </a:fld>
            <a:endParaRPr lang="en-US"/>
          </a:p>
        </p:txBody>
      </p: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3"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28153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fld id="{B006A930-81A4-4AD8-B7C0-573599A579C3}" type="datetimeFigureOut">
              <a:rPr lang="en-US" smtClean="0"/>
              <a:t>6/7/2017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6B30B-D3C8-4EF5-86E9-B3C07A174515}" type="slidenum">
              <a:rPr lang="en-US" smtClean="0"/>
              <a:t>‹#›</a:t>
            </a:fld>
            <a:endParaRPr lang="en-US"/>
          </a:p>
        </p:txBody>
      </p:sp>
      <p:sp>
        <p:nvSpPr>
          <p:cNvPr id="10" name="Rectangle 9"/>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Date Placeholder 3"/>
          <p:cNvSpPr txBox="1">
            <a:spLocks/>
          </p:cNvSpPr>
          <p:nvPr userDrawn="1"/>
        </p:nvSpPr>
        <p:spPr>
          <a:xfrm>
            <a:off x="0" y="6400800"/>
            <a:ext cx="3569552" cy="424110"/>
          </a:xfrm>
          <a:prstGeom prst="rect">
            <a:avLst/>
          </a:prstGeom>
        </p:spPr>
        <p:txBody>
          <a:bodyPr/>
          <a:lstStyle>
            <a:defPPr>
              <a:defRPr lang="en-US"/>
            </a:defPPr>
            <a:lvl1pPr marL="0" algn="l" defTabSz="457200" rtl="0" eaLnBrk="1" latinLnBrk="0" hangingPunct="1">
              <a:defRPr sz="18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Raptor</a:t>
            </a:r>
            <a:endParaRPr lang="en-US" dirty="0"/>
          </a:p>
        </p:txBody>
      </p:sp>
      <p:sp>
        <p:nvSpPr>
          <p:cNvPr id="13" name="Slide Number Placeholder 5"/>
          <p:cNvSpPr txBox="1">
            <a:spLocks/>
          </p:cNvSpPr>
          <p:nvPr userDrawn="1"/>
        </p:nvSpPr>
        <p:spPr>
          <a:xfrm>
            <a:off x="11572535" y="6400800"/>
            <a:ext cx="517866"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dirty="0"/>
          </a:p>
        </p:txBody>
      </p:sp>
    </p:spTree>
    <p:extLst>
      <p:ext uri="{BB962C8B-B14F-4D97-AF65-F5344CB8AC3E}">
        <p14:creationId xmlns:p14="http://schemas.microsoft.com/office/powerpoint/2010/main" val="321458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D6B30B-D3C8-4EF5-86E9-B3C07A1745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6400800"/>
            <a:ext cx="12188825" cy="457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Date Placeholder 3"/>
          <p:cNvSpPr>
            <a:spLocks noGrp="1"/>
          </p:cNvSpPr>
          <p:nvPr>
            <p:ph type="dt" sz="half" idx="2"/>
          </p:nvPr>
        </p:nvSpPr>
        <p:spPr>
          <a:xfrm>
            <a:off x="0" y="6400800"/>
            <a:ext cx="3569552" cy="424110"/>
          </a:xfrm>
          <a:prstGeom prst="rect">
            <a:avLst/>
          </a:prstGeom>
        </p:spPr>
        <p:txBody>
          <a:bodyPr/>
          <a:lstStyle>
            <a:lvl1pPr>
              <a:defRPr sz="1800" b="1"/>
            </a:lvl1pPr>
          </a:lstStyle>
          <a:p>
            <a:r>
              <a:rPr lang="en-US" dirty="0"/>
              <a:t>Raptor</a:t>
            </a:r>
          </a:p>
        </p:txBody>
      </p:sp>
      <p:sp>
        <p:nvSpPr>
          <p:cNvPr id="14" name="Slide Number Placeholder 5"/>
          <p:cNvSpPr txBox="1">
            <a:spLocks/>
          </p:cNvSpPr>
          <p:nvPr userDrawn="1"/>
        </p:nvSpPr>
        <p:spPr>
          <a:xfrm>
            <a:off x="10279104" y="6430292"/>
            <a:ext cx="1312025"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BD6B30B-D3C8-4EF5-86E9-B3C07A174515}" type="slidenum">
              <a:rPr lang="en-US" smtClean="0"/>
              <a:pPr/>
              <a:t>‹#›</a:t>
            </a:fld>
            <a:endParaRPr lang="en-US"/>
          </a:p>
        </p:txBody>
      </p:sp>
    </p:spTree>
    <p:extLst>
      <p:ext uri="{BB962C8B-B14F-4D97-AF65-F5344CB8AC3E}">
        <p14:creationId xmlns:p14="http://schemas.microsoft.com/office/powerpoint/2010/main" val="1507505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tmp"/><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4.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tmp"/></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491" y="911123"/>
            <a:ext cx="10742295" cy="1791462"/>
          </a:xfrm>
        </p:spPr>
        <p:txBody>
          <a:bodyPr>
            <a:noAutofit/>
          </a:bodyPr>
          <a:lstStyle/>
          <a:p>
            <a:r>
              <a:rPr lang="en-US" sz="4800" b="1" dirty="0"/>
              <a:t>Raptor</a:t>
            </a:r>
            <a:r>
              <a:rPr lang="en-US" sz="4800" dirty="0"/>
              <a:t> : Scalable Rule Placement over Multiple Path in Software Defined Networks</a:t>
            </a:r>
          </a:p>
        </p:txBody>
      </p:sp>
      <p:sp>
        <p:nvSpPr>
          <p:cNvPr id="6" name="Rectangle 5"/>
          <p:cNvSpPr/>
          <p:nvPr/>
        </p:nvSpPr>
        <p:spPr>
          <a:xfrm>
            <a:off x="1097277" y="2936229"/>
            <a:ext cx="10332722" cy="461665"/>
          </a:xfrm>
          <a:prstGeom prst="rect">
            <a:avLst/>
          </a:prstGeom>
        </p:spPr>
        <p:txBody>
          <a:bodyPr wrap="square">
            <a:spAutoFit/>
          </a:bodyPr>
          <a:lstStyle/>
          <a:p>
            <a:r>
              <a:rPr lang="en-US" sz="2400" u="sng" dirty="0"/>
              <a:t>Pravein </a:t>
            </a:r>
            <a:r>
              <a:rPr lang="en-US" sz="2400" u="sng" dirty="0" err="1"/>
              <a:t>Govindan</a:t>
            </a:r>
            <a:r>
              <a:rPr lang="en-US" sz="2400" u="sng" dirty="0"/>
              <a:t> Kannan</a:t>
            </a:r>
            <a:r>
              <a:rPr lang="en-US" sz="2400" dirty="0"/>
              <a:t>, Chan </a:t>
            </a:r>
            <a:r>
              <a:rPr lang="en-US" sz="2400" dirty="0" err="1"/>
              <a:t>Mun</a:t>
            </a:r>
            <a:r>
              <a:rPr lang="en-US" sz="2400" dirty="0"/>
              <a:t> </a:t>
            </a:r>
            <a:r>
              <a:rPr lang="en-US" sz="2400" dirty="0" err="1"/>
              <a:t>Choon</a:t>
            </a:r>
            <a:r>
              <a:rPr lang="en-US" sz="2400" dirty="0"/>
              <a:t>, Richard </a:t>
            </a:r>
            <a:r>
              <a:rPr lang="en-US" sz="2400" dirty="0" err="1"/>
              <a:t>T.B.Ma</a:t>
            </a:r>
            <a:r>
              <a:rPr lang="en-US" sz="2400" dirty="0"/>
              <a:t> and </a:t>
            </a:r>
            <a:r>
              <a:rPr lang="en-US" sz="2400" dirty="0" err="1"/>
              <a:t>Ee-Chien</a:t>
            </a:r>
            <a:r>
              <a:rPr lang="en-US" sz="2400" dirty="0"/>
              <a:t> Chang</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614" b="19649"/>
          <a:stretch/>
        </p:blipFill>
        <p:spPr>
          <a:xfrm>
            <a:off x="3927358" y="4194650"/>
            <a:ext cx="3960498" cy="1565415"/>
          </a:xfrm>
          <a:prstGeom prst="rect">
            <a:avLst/>
          </a:prstGeom>
        </p:spPr>
      </p:pic>
    </p:spTree>
    <p:extLst>
      <p:ext uri="{BB962C8B-B14F-4D97-AF65-F5344CB8AC3E}">
        <p14:creationId xmlns:p14="http://schemas.microsoft.com/office/powerpoint/2010/main" val="222558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Placement of Rules at Ingress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2089990778"/>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rgbClr val="FFFF00"/>
                    </a:solidFill>
                  </a:tcPr>
                </a:tc>
                <a:tc>
                  <a:txBody>
                    <a:bodyPr/>
                    <a:lstStyle/>
                    <a:p>
                      <a:r>
                        <a:rPr lang="en-US" dirty="0"/>
                        <a:t>All(*)</a:t>
                      </a:r>
                    </a:p>
                  </a:txBody>
                  <a:tcPr>
                    <a:solidFill>
                      <a:srgbClr val="FFFF00"/>
                    </a:solidFill>
                  </a:tcPr>
                </a:tc>
                <a:tc>
                  <a:txBody>
                    <a:bodyPr/>
                    <a:lstStyle/>
                    <a:p>
                      <a:r>
                        <a:rPr lang="en-US" dirty="0"/>
                        <a:t>All(*) and </a:t>
                      </a:r>
                      <a:r>
                        <a:rPr lang="en-US" dirty="0" err="1"/>
                        <a:t>tcp</a:t>
                      </a:r>
                      <a:r>
                        <a:rPr lang="en-US" dirty="0"/>
                        <a:t>-port :22</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56546" y="316851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9" name="Rectangle 158">
            <a:extLst>
              <a:ext uri="{FF2B5EF4-FFF2-40B4-BE49-F238E27FC236}">
                <a16:creationId xmlns:a16="http://schemas.microsoft.com/office/drawing/2014/main" id="{16861C32-7BA4-4858-9A61-64AA12B02A1D}"/>
              </a:ext>
            </a:extLst>
          </p:cNvPr>
          <p:cNvSpPr/>
          <p:nvPr/>
        </p:nvSpPr>
        <p:spPr>
          <a:xfrm>
            <a:off x="4538020" y="5709338"/>
            <a:ext cx="2716769" cy="400110"/>
          </a:xfrm>
          <a:prstGeom prst="rect">
            <a:avLst/>
          </a:prstGeom>
        </p:spPr>
        <p:txBody>
          <a:bodyPr wrap="none">
            <a:spAutoFit/>
          </a:bodyPr>
          <a:lstStyle/>
          <a:p>
            <a:r>
              <a:rPr lang="en-US" sz="2000" b="1" dirty="0"/>
              <a:t>Total Rules  Needed =  9</a:t>
            </a:r>
          </a:p>
        </p:txBody>
      </p:sp>
      <p:sp>
        <p:nvSpPr>
          <p:cNvPr id="51" name="Rectangle 158">
            <a:extLst>
              <a:ext uri="{FF2B5EF4-FFF2-40B4-BE49-F238E27FC236}">
                <a16:creationId xmlns:a16="http://schemas.microsoft.com/office/drawing/2014/main" id="{7E496027-3DC0-4FEF-A097-21F7A353174B}"/>
              </a:ext>
            </a:extLst>
          </p:cNvPr>
          <p:cNvSpPr/>
          <p:nvPr/>
        </p:nvSpPr>
        <p:spPr>
          <a:xfrm>
            <a:off x="7138526" y="4575078"/>
            <a:ext cx="3988302" cy="1015663"/>
          </a:xfrm>
          <a:prstGeom prst="rect">
            <a:avLst/>
          </a:prstGeom>
        </p:spPr>
        <p:txBody>
          <a:bodyPr wrap="square">
            <a:spAutoFit/>
          </a:bodyPr>
          <a:lstStyle/>
          <a:p>
            <a:r>
              <a:rPr lang="en-US" sz="2000" b="1" dirty="0"/>
              <a:t>Problem :</a:t>
            </a:r>
          </a:p>
          <a:p>
            <a:r>
              <a:rPr lang="en-US" sz="2000" b="1" dirty="0"/>
              <a:t>No. of Rules limited to Capacity of Ingress switches.</a:t>
            </a:r>
          </a:p>
        </p:txBody>
      </p:sp>
    </p:spTree>
    <p:extLst>
      <p:ext uri="{BB962C8B-B14F-4D97-AF65-F5344CB8AC3E}">
        <p14:creationId xmlns:p14="http://schemas.microsoft.com/office/powerpoint/2010/main" val="371697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52" name="Rectangle 2">
            <a:extLst>
              <a:ext uri="{FF2B5EF4-FFF2-40B4-BE49-F238E27FC236}">
                <a16:creationId xmlns:a16="http://schemas.microsoft.com/office/drawing/2014/main" id="{18C8BDD9-6A11-43A0-BB0C-294B78D6F372}"/>
              </a:ext>
            </a:extLst>
          </p:cNvPr>
          <p:cNvSpPr/>
          <p:nvPr/>
        </p:nvSpPr>
        <p:spPr>
          <a:xfrm>
            <a:off x="1097279" y="1404980"/>
            <a:ext cx="8451231" cy="369332"/>
          </a:xfrm>
          <a:prstGeom prst="rect">
            <a:avLst/>
          </a:prstGeom>
        </p:spPr>
        <p:txBody>
          <a:bodyPr wrap="square">
            <a:spAutoFit/>
          </a:bodyPr>
          <a:lstStyle/>
          <a:p>
            <a:r>
              <a:rPr lang="en-US" dirty="0"/>
              <a:t>VCRIB [NSDI 13], PALETTE [INFOCOM 13],  OBS [</a:t>
            </a:r>
            <a:r>
              <a:rPr lang="en-US" dirty="0" err="1"/>
              <a:t>CoNext</a:t>
            </a:r>
            <a:r>
              <a:rPr lang="en-US" dirty="0"/>
              <a:t> 13]</a:t>
            </a:r>
          </a:p>
        </p:txBody>
      </p:sp>
    </p:spTree>
    <p:extLst>
      <p:ext uri="{BB962C8B-B14F-4D97-AF65-F5344CB8AC3E}">
        <p14:creationId xmlns:p14="http://schemas.microsoft.com/office/powerpoint/2010/main" val="336713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856426001"/>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34528" y="315722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2">
            <a:extLst>
              <a:ext uri="{FF2B5EF4-FFF2-40B4-BE49-F238E27FC236}">
                <a16:creationId xmlns:a16="http://schemas.microsoft.com/office/drawing/2014/main" id="{18C8BDD9-6A11-43A0-BB0C-294B78D6F372}"/>
              </a:ext>
            </a:extLst>
          </p:cNvPr>
          <p:cNvSpPr/>
          <p:nvPr/>
        </p:nvSpPr>
        <p:spPr>
          <a:xfrm>
            <a:off x="1097279" y="1404980"/>
            <a:ext cx="8451231" cy="369332"/>
          </a:xfrm>
          <a:prstGeom prst="rect">
            <a:avLst/>
          </a:prstGeom>
        </p:spPr>
        <p:txBody>
          <a:bodyPr wrap="square">
            <a:spAutoFit/>
          </a:bodyPr>
          <a:lstStyle/>
          <a:p>
            <a:r>
              <a:rPr lang="en-US" dirty="0"/>
              <a:t>VCRIB [NSDI 13], PALETTE [INFOCOM 13],  OBS [</a:t>
            </a:r>
            <a:r>
              <a:rPr lang="en-US" dirty="0" err="1"/>
              <a:t>CoNext</a:t>
            </a:r>
            <a:r>
              <a:rPr lang="en-US" dirty="0"/>
              <a:t> 13]</a:t>
            </a:r>
          </a:p>
        </p:txBody>
      </p:sp>
      <p:sp>
        <p:nvSpPr>
          <p:cNvPr id="53" name="Rectangle 52">
            <a:extLst>
              <a:ext uri="{FF2B5EF4-FFF2-40B4-BE49-F238E27FC236}">
                <a16:creationId xmlns:a16="http://schemas.microsoft.com/office/drawing/2014/main" id="{E3032E52-5D2E-4C29-8ED6-06525E779525}"/>
              </a:ext>
            </a:extLst>
          </p:cNvPr>
          <p:cNvSpPr/>
          <p:nvPr/>
        </p:nvSpPr>
        <p:spPr>
          <a:xfrm>
            <a:off x="2384385" y="1762392"/>
            <a:ext cx="7781647" cy="400110"/>
          </a:xfrm>
          <a:prstGeom prst="rect">
            <a:avLst/>
          </a:prstGeom>
        </p:spPr>
        <p:txBody>
          <a:bodyPr wrap="square">
            <a:spAutoFit/>
          </a:bodyPr>
          <a:lstStyle/>
          <a:p>
            <a:r>
              <a:rPr lang="en-US" sz="2000" b="1" dirty="0"/>
              <a:t>Address Scalability problem </a:t>
            </a:r>
            <a:r>
              <a:rPr lang="en-US" sz="2000" b="1" dirty="0">
                <a:sym typeface="Wingdings" panose="05000000000000000000" pitchFamily="2" charset="2"/>
              </a:rPr>
              <a:t></a:t>
            </a:r>
            <a:r>
              <a:rPr lang="en-US" sz="2000" b="1" dirty="0"/>
              <a:t> Offload Rules along the path</a:t>
            </a:r>
          </a:p>
        </p:txBody>
      </p:sp>
    </p:spTree>
    <p:extLst>
      <p:ext uri="{BB962C8B-B14F-4D97-AF65-F5344CB8AC3E}">
        <p14:creationId xmlns:p14="http://schemas.microsoft.com/office/powerpoint/2010/main" val="207555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PSlideStart_201706040535437663_d98dc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2117993112"/>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24292" y="3196708"/>
            <a:ext cx="232480" cy="2422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2">
            <a:extLst>
              <a:ext uri="{FF2B5EF4-FFF2-40B4-BE49-F238E27FC236}">
                <a16:creationId xmlns:a16="http://schemas.microsoft.com/office/drawing/2014/main" id="{18C8BDD9-6A11-43A0-BB0C-294B78D6F372}"/>
              </a:ext>
            </a:extLst>
          </p:cNvPr>
          <p:cNvSpPr/>
          <p:nvPr/>
        </p:nvSpPr>
        <p:spPr>
          <a:xfrm>
            <a:off x="1097280" y="1255715"/>
            <a:ext cx="8451231" cy="369332"/>
          </a:xfrm>
          <a:prstGeom prst="rect">
            <a:avLst/>
          </a:prstGeom>
        </p:spPr>
        <p:txBody>
          <a:bodyPr wrap="square">
            <a:spAutoFit/>
          </a:bodyPr>
          <a:lstStyle/>
          <a:p>
            <a:r>
              <a:rPr lang="en-US" dirty="0"/>
              <a:t>VCRIB [NSDI 13], PALETTE [INFOCOM 13],  OBS [</a:t>
            </a:r>
            <a:r>
              <a:rPr lang="en-US" dirty="0" err="1"/>
              <a:t>CoNext</a:t>
            </a:r>
            <a:r>
              <a:rPr lang="en-US" dirty="0"/>
              <a:t> 13]</a:t>
            </a:r>
          </a:p>
        </p:txBody>
      </p:sp>
      <p:sp>
        <p:nvSpPr>
          <p:cNvPr id="53" name="Rectangle 52">
            <a:extLst>
              <a:ext uri="{FF2B5EF4-FFF2-40B4-BE49-F238E27FC236}">
                <a16:creationId xmlns:a16="http://schemas.microsoft.com/office/drawing/2014/main" id="{E3032E52-5D2E-4C29-8ED6-06525E779525}"/>
              </a:ext>
            </a:extLst>
          </p:cNvPr>
          <p:cNvSpPr/>
          <p:nvPr/>
        </p:nvSpPr>
        <p:spPr>
          <a:xfrm>
            <a:off x="2336055" y="1599997"/>
            <a:ext cx="7781647" cy="400110"/>
          </a:xfrm>
          <a:prstGeom prst="rect">
            <a:avLst/>
          </a:prstGeom>
        </p:spPr>
        <p:txBody>
          <a:bodyPr wrap="square">
            <a:spAutoFit/>
          </a:bodyPr>
          <a:lstStyle/>
          <a:p>
            <a:r>
              <a:rPr lang="en-US" sz="2000" b="1" dirty="0"/>
              <a:t>Address Scalability problem </a:t>
            </a:r>
            <a:r>
              <a:rPr lang="en-US" sz="2000" b="1" dirty="0">
                <a:sym typeface="Wingdings" panose="05000000000000000000" pitchFamily="2" charset="2"/>
              </a:rPr>
              <a:t></a:t>
            </a:r>
            <a:r>
              <a:rPr lang="en-US" sz="2000" b="1" dirty="0"/>
              <a:t> Offload Rules along the path</a:t>
            </a:r>
          </a:p>
        </p:txBody>
      </p:sp>
    </p:spTree>
    <p:extLst>
      <p:ext uri="{BB962C8B-B14F-4D97-AF65-F5344CB8AC3E}">
        <p14:creationId xmlns:p14="http://schemas.microsoft.com/office/powerpoint/2010/main" val="130073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PSlideAnimated2017060405354363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593002149"/>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56546" y="3157227"/>
            <a:ext cx="232480" cy="2422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2">
            <a:extLst>
              <a:ext uri="{FF2B5EF4-FFF2-40B4-BE49-F238E27FC236}">
                <a16:creationId xmlns:a16="http://schemas.microsoft.com/office/drawing/2014/main" id="{18C8BDD9-6A11-43A0-BB0C-294B78D6F372}"/>
              </a:ext>
            </a:extLst>
          </p:cNvPr>
          <p:cNvSpPr/>
          <p:nvPr/>
        </p:nvSpPr>
        <p:spPr>
          <a:xfrm>
            <a:off x="1097280" y="1255715"/>
            <a:ext cx="8451231" cy="369332"/>
          </a:xfrm>
          <a:prstGeom prst="rect">
            <a:avLst/>
          </a:prstGeom>
        </p:spPr>
        <p:txBody>
          <a:bodyPr wrap="square">
            <a:spAutoFit/>
          </a:bodyPr>
          <a:lstStyle/>
          <a:p>
            <a:r>
              <a:rPr lang="en-US" dirty="0"/>
              <a:t>VCRIB [NSDI 13], PALETTE [INFOCOM 13],  OBS [</a:t>
            </a:r>
            <a:r>
              <a:rPr lang="en-US" dirty="0" err="1"/>
              <a:t>CoNext</a:t>
            </a:r>
            <a:r>
              <a:rPr lang="en-US" dirty="0"/>
              <a:t> 13]</a:t>
            </a:r>
          </a:p>
        </p:txBody>
      </p:sp>
      <p:sp>
        <p:nvSpPr>
          <p:cNvPr id="53" name="Rectangle 52">
            <a:extLst>
              <a:ext uri="{FF2B5EF4-FFF2-40B4-BE49-F238E27FC236}">
                <a16:creationId xmlns:a16="http://schemas.microsoft.com/office/drawing/2014/main" id="{E3032E52-5D2E-4C29-8ED6-06525E779525}"/>
              </a:ext>
            </a:extLst>
          </p:cNvPr>
          <p:cNvSpPr/>
          <p:nvPr/>
        </p:nvSpPr>
        <p:spPr>
          <a:xfrm>
            <a:off x="2336055" y="1599997"/>
            <a:ext cx="7781647" cy="400110"/>
          </a:xfrm>
          <a:prstGeom prst="rect">
            <a:avLst/>
          </a:prstGeom>
        </p:spPr>
        <p:txBody>
          <a:bodyPr wrap="square">
            <a:spAutoFit/>
          </a:bodyPr>
          <a:lstStyle/>
          <a:p>
            <a:r>
              <a:rPr lang="en-US" sz="2000" b="1" dirty="0"/>
              <a:t>Address Scalability problem </a:t>
            </a:r>
            <a:r>
              <a:rPr lang="en-US" sz="2000" b="1" dirty="0">
                <a:sym typeface="Wingdings" panose="05000000000000000000" pitchFamily="2" charset="2"/>
              </a:rPr>
              <a:t></a:t>
            </a:r>
            <a:r>
              <a:rPr lang="en-US" sz="2000" b="1" dirty="0"/>
              <a:t> Offload Rules along the path</a:t>
            </a:r>
          </a:p>
        </p:txBody>
      </p:sp>
      <p:pic>
        <p:nvPicPr>
          <p:cNvPr id="50" name="PPTIndicator201706040535437943">
            <a:extLst>
              <a:ext uri="{FF2B5EF4-FFF2-40B4-BE49-F238E27FC236}">
                <a16:creationId xmlns:a16="http://schemas.microsoft.com/office/drawing/2014/main" id="{27678FF1-2D82-4B12-8555-44F61D26DA4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668000" y="0"/>
            <a:ext cx="1524000" cy="1066800"/>
          </a:xfrm>
          <a:prstGeom prst="rect">
            <a:avLst/>
          </a:prstGeom>
        </p:spPr>
      </p:pic>
    </p:spTree>
    <p:extLst>
      <p:ext uri="{BB962C8B-B14F-4D97-AF65-F5344CB8AC3E}">
        <p14:creationId xmlns:p14="http://schemas.microsoft.com/office/powerpoint/2010/main" val="295082772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0"/>
                                        </p:tgtEl>
                                        <p:attrNameLst>
                                          <p:attrName>style.visibility</p:attrName>
                                        </p:attrNameLst>
                                      </p:cBhvr>
                                      <p:to>
                                        <p:strVal val="hidden"/>
                                      </p:to>
                                    </p:set>
                                  </p:childTnLst>
                                </p:cTn>
                              </p:par>
                              <p:par>
                                <p:cTn id="9" presetID="42" presetClass="path" presetSubtype="0" fill="hold" grpId="0" nodeType="withEffect">
                                  <p:stCondLst>
                                    <p:cond delay="0"/>
                                  </p:stCondLst>
                                  <p:childTnLst>
                                    <p:animMotion origin="layout" path="M 0 0 C 0.04462547 -0.05244511 0.04462547 -0.05244511 0.08925094 -0.1048902 E" pathEditMode="relative" ptsTypes="">
                                      <p:cBhvr>
                                        <p:cTn id="10" dur="500" fill="hold"/>
                                        <p:tgtEl>
                                          <p:spTgt spid="43"/>
                                        </p:tgtEl>
                                        <p:attrNameLst>
                                          <p:attrName>ppt_x</p:attrName>
                                          <p:attrName>ppt_y</p:attrName>
                                        </p:attrNameLst>
                                      </p:cBhvr>
                                    </p:animMotion>
                                  </p:childTnLst>
                                </p:cTn>
                              </p:par>
                              <p:par>
                                <p:cTn id="11" presetID="42" presetClass="path" presetSubtype="0" fill="hold" grpId="0" nodeType="withEffect">
                                  <p:stCondLst>
                                    <p:cond delay="0"/>
                                  </p:stCondLst>
                                  <p:childTnLst>
                                    <p:animMotion origin="layout" path="M 0 0 C 0.04462544 -0.05244511 0.04462544 -0.05244511 0.08925088 -0.1048902 E" pathEditMode="relative" ptsTypes="">
                                      <p:cBhvr>
                                        <p:cTn id="12" dur="500" fill="hold"/>
                                        <p:tgtEl>
                                          <p:spTgt spid="47"/>
                                        </p:tgtEl>
                                        <p:attrNameLst>
                                          <p:attrName>ppt_x</p:attrName>
                                          <p:attrName>ppt_y</p:attrName>
                                        </p:attrNameLst>
                                      </p:cBhvr>
                                    </p:animMotion>
                                  </p:childTnLst>
                                </p:cTn>
                              </p:par>
                              <p:par>
                                <p:cTn id="13" presetID="42" presetClass="path" presetSubtype="0" fill="hold" grpId="0" nodeType="withEffect">
                                  <p:stCondLst>
                                    <p:cond delay="0"/>
                                  </p:stCondLst>
                                  <p:childTnLst>
                                    <p:animMotion origin="layout" path="M 0 0 C 0.0392477 -0.04453894 0.0392477 -0.04453894 0.07849541 -0.08907788 E" pathEditMode="relative" ptsTypes="">
                                      <p:cBhvr>
                                        <p:cTn id="14" dur="500" fill="hold"/>
                                        <p:tgtEl>
                                          <p:spTgt spid="48"/>
                                        </p:tgtEl>
                                        <p:attrNameLst>
                                          <p:attrName>ppt_x</p:attrName>
                                          <p:attrName>ppt_y</p:attrName>
                                        </p:attrNameLst>
                                      </p:cBhvr>
                                    </p:animMotion>
                                  </p:childTnLst>
                                </p:cTn>
                              </p:par>
                              <p:par>
                                <p:cTn id="15" presetID="42" presetClass="path" presetSubtype="0" fill="hold" grpId="0" nodeType="withEffect">
                                  <p:stCondLst>
                                    <p:cond delay="0"/>
                                  </p:stCondLst>
                                  <p:childTnLst>
                                    <p:animMotion origin="layout" path="M 0 0 C -0.05839529 0.0440877 -0.05839529 0.0440877 -0.1167906 0.0881754 E" pathEditMode="relative" ptsTypes="">
                                      <p:cBhvr>
                                        <p:cTn id="16" dur="500" fill="hold"/>
                                        <p:tgtEl>
                                          <p:spTgt spid="1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8" grpId="0" animBg="1"/>
      <p:bldP spid="1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PPSlideEnd_201706040535437668_f65454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2766976588"/>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7839525" y="3152242"/>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8051879" y="3154483"/>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7943352" y="1904720"/>
            <a:ext cx="232480" cy="2422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25067" y="3151413"/>
            <a:ext cx="232480" cy="2422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9133778" y="2526448"/>
            <a:ext cx="232480" cy="2422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2">
            <a:extLst>
              <a:ext uri="{FF2B5EF4-FFF2-40B4-BE49-F238E27FC236}">
                <a16:creationId xmlns:a16="http://schemas.microsoft.com/office/drawing/2014/main" id="{18C8BDD9-6A11-43A0-BB0C-294B78D6F372}"/>
              </a:ext>
            </a:extLst>
          </p:cNvPr>
          <p:cNvSpPr/>
          <p:nvPr/>
        </p:nvSpPr>
        <p:spPr>
          <a:xfrm>
            <a:off x="1097280" y="1255715"/>
            <a:ext cx="8451231" cy="369332"/>
          </a:xfrm>
          <a:prstGeom prst="rect">
            <a:avLst/>
          </a:prstGeom>
        </p:spPr>
        <p:txBody>
          <a:bodyPr wrap="square">
            <a:spAutoFit/>
          </a:bodyPr>
          <a:lstStyle/>
          <a:p>
            <a:r>
              <a:rPr lang="en-US" dirty="0"/>
              <a:t>VCRIB [NSDI 13], PALETTE [INFOCOM 13],  OBS [</a:t>
            </a:r>
            <a:r>
              <a:rPr lang="en-US" dirty="0" err="1"/>
              <a:t>CoNext</a:t>
            </a:r>
            <a:r>
              <a:rPr lang="en-US" dirty="0"/>
              <a:t> 13]</a:t>
            </a:r>
          </a:p>
        </p:txBody>
      </p:sp>
      <p:sp>
        <p:nvSpPr>
          <p:cNvPr id="53" name="Rectangle 52">
            <a:extLst>
              <a:ext uri="{FF2B5EF4-FFF2-40B4-BE49-F238E27FC236}">
                <a16:creationId xmlns:a16="http://schemas.microsoft.com/office/drawing/2014/main" id="{E3032E52-5D2E-4C29-8ED6-06525E779525}"/>
              </a:ext>
            </a:extLst>
          </p:cNvPr>
          <p:cNvSpPr/>
          <p:nvPr/>
        </p:nvSpPr>
        <p:spPr>
          <a:xfrm>
            <a:off x="2336055" y="1599997"/>
            <a:ext cx="7781647" cy="400110"/>
          </a:xfrm>
          <a:prstGeom prst="rect">
            <a:avLst/>
          </a:prstGeom>
        </p:spPr>
        <p:txBody>
          <a:bodyPr wrap="square">
            <a:spAutoFit/>
          </a:bodyPr>
          <a:lstStyle/>
          <a:p>
            <a:r>
              <a:rPr lang="en-US" sz="2000" b="1" dirty="0"/>
              <a:t>Address Scalability problem </a:t>
            </a:r>
            <a:r>
              <a:rPr lang="en-US" sz="2000" b="1" dirty="0">
                <a:sym typeface="Wingdings" panose="05000000000000000000" pitchFamily="2" charset="2"/>
              </a:rPr>
              <a:t></a:t>
            </a:r>
            <a:r>
              <a:rPr lang="en-US" sz="2000" b="1" dirty="0"/>
              <a:t> Offload Rules along the path</a:t>
            </a:r>
          </a:p>
        </p:txBody>
      </p:sp>
      <p:sp>
        <p:nvSpPr>
          <p:cNvPr id="54" name="Rectangle 158">
            <a:extLst>
              <a:ext uri="{FF2B5EF4-FFF2-40B4-BE49-F238E27FC236}">
                <a16:creationId xmlns:a16="http://schemas.microsoft.com/office/drawing/2014/main" id="{56AD820E-E50F-4D9E-8FA8-A7F519907E92}"/>
              </a:ext>
            </a:extLst>
          </p:cNvPr>
          <p:cNvSpPr/>
          <p:nvPr/>
        </p:nvSpPr>
        <p:spPr>
          <a:xfrm>
            <a:off x="2687226" y="5623851"/>
            <a:ext cx="2974853" cy="400110"/>
          </a:xfrm>
          <a:prstGeom prst="rect">
            <a:avLst/>
          </a:prstGeom>
        </p:spPr>
        <p:txBody>
          <a:bodyPr wrap="none">
            <a:spAutoFit/>
          </a:bodyPr>
          <a:lstStyle/>
          <a:p>
            <a:r>
              <a:rPr lang="en-US" sz="2000" b="1" dirty="0"/>
              <a:t>Total Rules  Needed &gt;=  10</a:t>
            </a:r>
          </a:p>
        </p:txBody>
      </p:sp>
      <p:sp>
        <p:nvSpPr>
          <p:cNvPr id="55" name="Rectangle 158">
            <a:extLst>
              <a:ext uri="{FF2B5EF4-FFF2-40B4-BE49-F238E27FC236}">
                <a16:creationId xmlns:a16="http://schemas.microsoft.com/office/drawing/2014/main" id="{1A134653-1BE7-4085-99D5-9AB0127ABBF8}"/>
              </a:ext>
            </a:extLst>
          </p:cNvPr>
          <p:cNvSpPr/>
          <p:nvPr/>
        </p:nvSpPr>
        <p:spPr>
          <a:xfrm>
            <a:off x="6987523" y="5094033"/>
            <a:ext cx="3688830" cy="1631216"/>
          </a:xfrm>
          <a:prstGeom prst="rect">
            <a:avLst/>
          </a:prstGeom>
        </p:spPr>
        <p:txBody>
          <a:bodyPr wrap="none">
            <a:spAutoFit/>
          </a:bodyPr>
          <a:lstStyle/>
          <a:p>
            <a:r>
              <a:rPr lang="en-US" sz="2000" b="1" dirty="0"/>
              <a:t>Problem :</a:t>
            </a:r>
          </a:p>
          <a:p>
            <a:r>
              <a:rPr lang="en-US" sz="2000" b="1" dirty="0"/>
              <a:t>Flows restricted to Single Path :</a:t>
            </a:r>
          </a:p>
          <a:p>
            <a:pPr marL="914400" lvl="1" indent="-457200">
              <a:buAutoNum type="arabicParenR"/>
            </a:pPr>
            <a:r>
              <a:rPr lang="en-US" sz="2000" b="1" dirty="0"/>
              <a:t>Dynamic Load Balancing</a:t>
            </a:r>
          </a:p>
          <a:p>
            <a:pPr marL="914400" lvl="1" indent="-457200">
              <a:buAutoNum type="arabicParenR"/>
            </a:pPr>
            <a:r>
              <a:rPr lang="en-US" sz="2000" b="1" dirty="0"/>
              <a:t>Path Failures.</a:t>
            </a:r>
          </a:p>
          <a:p>
            <a:endParaRPr lang="en-US" sz="2000" b="1" dirty="0"/>
          </a:p>
        </p:txBody>
      </p:sp>
      <p:sp>
        <p:nvSpPr>
          <p:cNvPr id="50" name="Multiplication Sign 49">
            <a:extLst>
              <a:ext uri="{FF2B5EF4-FFF2-40B4-BE49-F238E27FC236}">
                <a16:creationId xmlns:a16="http://schemas.microsoft.com/office/drawing/2014/main" id="{4F414607-9A84-4A40-8410-C2CC10531320}"/>
              </a:ext>
            </a:extLst>
          </p:cNvPr>
          <p:cNvSpPr/>
          <p:nvPr/>
        </p:nvSpPr>
        <p:spPr>
          <a:xfrm rot="7221923">
            <a:off x="8474386" y="3370377"/>
            <a:ext cx="297325" cy="55343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58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Existing works on Rule Placement</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3286898164"/>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chemeClr val="bg1"/>
                    </a:solidFill>
                  </a:tcPr>
                </a:tc>
                <a:tc>
                  <a:txBody>
                    <a:bodyPr/>
                    <a:lstStyle/>
                    <a:p>
                      <a:r>
                        <a:rPr lang="en-US" dirty="0"/>
                        <a:t>All(*)</a:t>
                      </a:r>
                    </a:p>
                  </a:txBody>
                  <a:tcPr>
                    <a:solidFill>
                      <a:schemeClr val="bg1"/>
                    </a:solidFill>
                  </a:tcPr>
                </a:tc>
                <a:tc>
                  <a:txBody>
                    <a:bodyPr/>
                    <a:lstStyle/>
                    <a:p>
                      <a:r>
                        <a:rPr lang="en-US" dirty="0"/>
                        <a:t>All(*) and </a:t>
                      </a:r>
                      <a:r>
                        <a:rPr lang="en-US" dirty="0" err="1"/>
                        <a:t>tcp</a:t>
                      </a:r>
                      <a:r>
                        <a:rPr lang="en-US" dirty="0"/>
                        <a:t>-port :22</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7839525" y="3152242"/>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8051879" y="3154483"/>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7943352" y="1904720"/>
            <a:ext cx="232480" cy="2422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324292" y="3110333"/>
            <a:ext cx="232480" cy="2422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9133778" y="2526448"/>
            <a:ext cx="232480" cy="2422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2" name="Rectangle 2">
            <a:extLst>
              <a:ext uri="{FF2B5EF4-FFF2-40B4-BE49-F238E27FC236}">
                <a16:creationId xmlns:a16="http://schemas.microsoft.com/office/drawing/2014/main" id="{18C8BDD9-6A11-43A0-BB0C-294B78D6F372}"/>
              </a:ext>
            </a:extLst>
          </p:cNvPr>
          <p:cNvSpPr/>
          <p:nvPr/>
        </p:nvSpPr>
        <p:spPr>
          <a:xfrm>
            <a:off x="1097280" y="1255715"/>
            <a:ext cx="8451231" cy="369332"/>
          </a:xfrm>
          <a:prstGeom prst="rect">
            <a:avLst/>
          </a:prstGeom>
        </p:spPr>
        <p:txBody>
          <a:bodyPr wrap="square">
            <a:spAutoFit/>
          </a:bodyPr>
          <a:lstStyle/>
          <a:p>
            <a:r>
              <a:rPr lang="en-US" dirty="0"/>
              <a:t>PALETTE [INFOCOM 13],  OBS [</a:t>
            </a:r>
            <a:r>
              <a:rPr lang="en-US" dirty="0" err="1"/>
              <a:t>CoNext</a:t>
            </a:r>
            <a:r>
              <a:rPr lang="en-US" dirty="0"/>
              <a:t> 13] , VCRIB[NSDI 13]</a:t>
            </a:r>
          </a:p>
        </p:txBody>
      </p:sp>
      <p:sp>
        <p:nvSpPr>
          <p:cNvPr id="53" name="Rectangle 52">
            <a:extLst>
              <a:ext uri="{FF2B5EF4-FFF2-40B4-BE49-F238E27FC236}">
                <a16:creationId xmlns:a16="http://schemas.microsoft.com/office/drawing/2014/main" id="{E3032E52-5D2E-4C29-8ED6-06525E779525}"/>
              </a:ext>
            </a:extLst>
          </p:cNvPr>
          <p:cNvSpPr/>
          <p:nvPr/>
        </p:nvSpPr>
        <p:spPr>
          <a:xfrm>
            <a:off x="2336055" y="1599997"/>
            <a:ext cx="7781647" cy="400110"/>
          </a:xfrm>
          <a:prstGeom prst="rect">
            <a:avLst/>
          </a:prstGeom>
        </p:spPr>
        <p:txBody>
          <a:bodyPr wrap="square">
            <a:spAutoFit/>
          </a:bodyPr>
          <a:lstStyle/>
          <a:p>
            <a:r>
              <a:rPr lang="en-US" sz="2000" b="1" dirty="0"/>
              <a:t>Address Scalability problem </a:t>
            </a:r>
            <a:r>
              <a:rPr lang="en-US" sz="2000" b="1" dirty="0">
                <a:sym typeface="Wingdings" panose="05000000000000000000" pitchFamily="2" charset="2"/>
              </a:rPr>
              <a:t></a:t>
            </a:r>
            <a:r>
              <a:rPr lang="en-US" sz="2000" b="1" dirty="0"/>
              <a:t> Offload Rules along the path</a:t>
            </a:r>
          </a:p>
        </p:txBody>
      </p:sp>
      <p:sp>
        <p:nvSpPr>
          <p:cNvPr id="54" name="Rectangle 158">
            <a:extLst>
              <a:ext uri="{FF2B5EF4-FFF2-40B4-BE49-F238E27FC236}">
                <a16:creationId xmlns:a16="http://schemas.microsoft.com/office/drawing/2014/main" id="{56AD820E-E50F-4D9E-8FA8-A7F519907E92}"/>
              </a:ext>
            </a:extLst>
          </p:cNvPr>
          <p:cNvSpPr/>
          <p:nvPr/>
        </p:nvSpPr>
        <p:spPr>
          <a:xfrm>
            <a:off x="2687226" y="5623851"/>
            <a:ext cx="2974853" cy="400110"/>
          </a:xfrm>
          <a:prstGeom prst="rect">
            <a:avLst/>
          </a:prstGeom>
        </p:spPr>
        <p:txBody>
          <a:bodyPr wrap="none">
            <a:spAutoFit/>
          </a:bodyPr>
          <a:lstStyle/>
          <a:p>
            <a:r>
              <a:rPr lang="en-US" sz="2000" b="1" dirty="0"/>
              <a:t>Total Rules  Needed &gt;=  10</a:t>
            </a:r>
          </a:p>
        </p:txBody>
      </p:sp>
      <p:sp>
        <p:nvSpPr>
          <p:cNvPr id="55" name="Rectangle 158">
            <a:extLst>
              <a:ext uri="{FF2B5EF4-FFF2-40B4-BE49-F238E27FC236}">
                <a16:creationId xmlns:a16="http://schemas.microsoft.com/office/drawing/2014/main" id="{1A134653-1BE7-4085-99D5-9AB0127ABBF8}"/>
              </a:ext>
            </a:extLst>
          </p:cNvPr>
          <p:cNvSpPr/>
          <p:nvPr/>
        </p:nvSpPr>
        <p:spPr>
          <a:xfrm>
            <a:off x="7138526" y="4575078"/>
            <a:ext cx="3688830" cy="1631216"/>
          </a:xfrm>
          <a:prstGeom prst="rect">
            <a:avLst/>
          </a:prstGeom>
        </p:spPr>
        <p:txBody>
          <a:bodyPr wrap="none">
            <a:spAutoFit/>
          </a:bodyPr>
          <a:lstStyle/>
          <a:p>
            <a:r>
              <a:rPr lang="en-US" sz="2000" b="1" dirty="0"/>
              <a:t>Problem :</a:t>
            </a:r>
          </a:p>
          <a:p>
            <a:r>
              <a:rPr lang="en-US" sz="2000" b="1" dirty="0"/>
              <a:t>Flows restricted to Single Path :</a:t>
            </a:r>
          </a:p>
          <a:p>
            <a:pPr marL="914400" lvl="1" indent="-457200">
              <a:buAutoNum type="arabicParenR"/>
            </a:pPr>
            <a:r>
              <a:rPr lang="en-US" sz="2000" b="1" dirty="0"/>
              <a:t>Dynamic Load Balancing</a:t>
            </a:r>
          </a:p>
          <a:p>
            <a:pPr marL="914400" lvl="1" indent="-457200">
              <a:buAutoNum type="arabicParenR"/>
            </a:pPr>
            <a:r>
              <a:rPr lang="en-US" sz="2000" b="1" dirty="0"/>
              <a:t>Path Failures.</a:t>
            </a:r>
          </a:p>
          <a:p>
            <a:endParaRPr lang="en-US" sz="2000" b="1" dirty="0"/>
          </a:p>
        </p:txBody>
      </p:sp>
      <p:sp>
        <p:nvSpPr>
          <p:cNvPr id="50" name="Multiplication Sign 49">
            <a:extLst>
              <a:ext uri="{FF2B5EF4-FFF2-40B4-BE49-F238E27FC236}">
                <a16:creationId xmlns:a16="http://schemas.microsoft.com/office/drawing/2014/main" id="{4F414607-9A84-4A40-8410-C2CC10531320}"/>
              </a:ext>
            </a:extLst>
          </p:cNvPr>
          <p:cNvSpPr/>
          <p:nvPr/>
        </p:nvSpPr>
        <p:spPr>
          <a:xfrm rot="7221923">
            <a:off x="8474386" y="3370377"/>
            <a:ext cx="297325" cy="553435"/>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38573E4-3087-48A3-A86F-866EB8CB2BDA}"/>
              </a:ext>
            </a:extLst>
          </p:cNvPr>
          <p:cNvSpPr txBox="1"/>
          <p:nvPr/>
        </p:nvSpPr>
        <p:spPr>
          <a:xfrm>
            <a:off x="1344517" y="5975461"/>
            <a:ext cx="9757671" cy="461665"/>
          </a:xfrm>
          <a:prstGeom prst="rect">
            <a:avLst/>
          </a:prstGeom>
          <a:noFill/>
        </p:spPr>
        <p:txBody>
          <a:bodyPr wrap="none" rtlCol="0">
            <a:spAutoFit/>
          </a:bodyPr>
          <a:lstStyle/>
          <a:p>
            <a:r>
              <a:rPr lang="en-US" sz="2400" b="1" dirty="0"/>
              <a:t>Naïve Duplication of rules in multi-path is not scalable!!  Can we do Better?</a:t>
            </a:r>
          </a:p>
        </p:txBody>
      </p:sp>
    </p:spTree>
    <p:extLst>
      <p:ext uri="{BB962C8B-B14F-4D97-AF65-F5344CB8AC3E}">
        <p14:creationId xmlns:p14="http://schemas.microsoft.com/office/powerpoint/2010/main" val="96852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PSlideStart_201706040743559286_ea584b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Raptor</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949810802"/>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rgbClr val="FFFF00"/>
                    </a:solidFill>
                  </a:tcPr>
                </a:tc>
                <a:tc>
                  <a:txBody>
                    <a:bodyPr/>
                    <a:lstStyle/>
                    <a:p>
                      <a:r>
                        <a:rPr lang="en-US" dirty="0"/>
                        <a:t>All(*)</a:t>
                      </a:r>
                    </a:p>
                  </a:txBody>
                  <a:tcPr>
                    <a:solidFill>
                      <a:srgbClr val="FFFF00"/>
                    </a:solidFill>
                  </a:tcPr>
                </a:tc>
                <a:tc>
                  <a:txBody>
                    <a:bodyPr/>
                    <a:lstStyle/>
                    <a:p>
                      <a:r>
                        <a:rPr lang="en-US" dirty="0"/>
                        <a:t>H4(11)</a:t>
                      </a:r>
                    </a:p>
                  </a:txBody>
                  <a:tcPr>
                    <a:solidFill>
                      <a:srgbClr val="FFFF00"/>
                    </a:solidFill>
                  </a:tcPr>
                </a:tc>
                <a:tc>
                  <a:txBody>
                    <a:bodyPr/>
                    <a:lstStyle/>
                    <a:p>
                      <a:r>
                        <a:rPr lang="en-US" dirty="0"/>
                        <a:t>Counter</a:t>
                      </a:r>
                    </a:p>
                  </a:txBody>
                  <a:tcPr>
                    <a:solidFill>
                      <a:srgbClr val="FFFF00"/>
                    </a:solidFill>
                  </a:tcPr>
                </a:tc>
                <a:extLst>
                  <a:ext uri="{0D108BD9-81ED-4DB2-BD59-A6C34878D82A}">
                    <a16:rowId xmlns:a16="http://schemas.microsoft.com/office/drawing/2014/main" val="4180184616"/>
                  </a:ext>
                </a:extLst>
              </a:tr>
              <a:tr h="300979">
                <a:tc>
                  <a:txBody>
                    <a:bodyPr/>
                    <a:lstStyle/>
                    <a:p>
                      <a:r>
                        <a:rPr lang="en-US" dirty="0"/>
                        <a:t>4</a:t>
                      </a:r>
                    </a:p>
                  </a:txBody>
                  <a:tcPr>
                    <a:solidFill>
                      <a:srgbClr val="FFFF00"/>
                    </a:solidFill>
                  </a:tcPr>
                </a:tc>
                <a:tc>
                  <a:txBody>
                    <a:bodyPr/>
                    <a:lstStyle/>
                    <a:p>
                      <a:r>
                        <a:rPr lang="en-US" dirty="0"/>
                        <a:t>All(*)</a:t>
                      </a:r>
                    </a:p>
                  </a:txBody>
                  <a:tcPr>
                    <a:solidFill>
                      <a:srgbClr val="FFFF00"/>
                    </a:solidFill>
                  </a:tcPr>
                </a:tc>
                <a:tc>
                  <a:txBody>
                    <a:bodyPr/>
                    <a:lstStyle/>
                    <a:p>
                      <a:r>
                        <a:rPr lang="en-US" dirty="0"/>
                        <a:t>All(*) and </a:t>
                      </a:r>
                      <a:r>
                        <a:rPr lang="en-US" dirty="0" err="1"/>
                        <a:t>tcp</a:t>
                      </a:r>
                      <a:r>
                        <a:rPr lang="en-US" dirty="0"/>
                        <a:t>-port :22</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6" name="Rectangle 45">
            <a:extLst>
              <a:ext uri="{FF2B5EF4-FFF2-40B4-BE49-F238E27FC236}">
                <a16:creationId xmlns:a16="http://schemas.microsoft.com/office/drawing/2014/main" id="{9D281DEA-DD85-405D-BA8F-D24ED75017C0}"/>
              </a:ext>
            </a:extLst>
          </p:cNvPr>
          <p:cNvSpPr/>
          <p:nvPr/>
        </p:nvSpPr>
        <p:spPr>
          <a:xfrm>
            <a:off x="10310783" y="316002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532713" y="3167072"/>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3" name="Rectangle 52">
            <a:extLst>
              <a:ext uri="{FF2B5EF4-FFF2-40B4-BE49-F238E27FC236}">
                <a16:creationId xmlns:a16="http://schemas.microsoft.com/office/drawing/2014/main" id="{E3032E52-5D2E-4C29-8ED6-06525E779525}"/>
              </a:ext>
            </a:extLst>
          </p:cNvPr>
          <p:cNvSpPr/>
          <p:nvPr/>
        </p:nvSpPr>
        <p:spPr>
          <a:xfrm>
            <a:off x="4541787" y="1494664"/>
            <a:ext cx="2842861" cy="400110"/>
          </a:xfrm>
          <a:prstGeom prst="rect">
            <a:avLst/>
          </a:prstGeom>
        </p:spPr>
        <p:txBody>
          <a:bodyPr wrap="square">
            <a:spAutoFit/>
          </a:bodyPr>
          <a:lstStyle/>
          <a:p>
            <a:r>
              <a:rPr lang="en-US" sz="2000" b="1" dirty="0"/>
              <a:t>Key Idea : Rule Sharing !!</a:t>
            </a:r>
          </a:p>
        </p:txBody>
      </p:sp>
      <p:sp>
        <p:nvSpPr>
          <p:cNvPr id="14" name="TextBox 13">
            <a:extLst>
              <a:ext uri="{FF2B5EF4-FFF2-40B4-BE49-F238E27FC236}">
                <a16:creationId xmlns:a16="http://schemas.microsoft.com/office/drawing/2014/main" id="{67BFB9A5-D02B-4D89-A7BE-03EDA0406A26}"/>
              </a:ext>
            </a:extLst>
          </p:cNvPr>
          <p:cNvSpPr txBox="1"/>
          <p:nvPr/>
        </p:nvSpPr>
        <p:spPr>
          <a:xfrm>
            <a:off x="936143" y="5729184"/>
            <a:ext cx="1880964" cy="400110"/>
          </a:xfrm>
          <a:prstGeom prst="rect">
            <a:avLst/>
          </a:prstGeom>
          <a:noFill/>
        </p:spPr>
        <p:txBody>
          <a:bodyPr wrap="none" rtlCol="0">
            <a:spAutoFit/>
          </a:bodyPr>
          <a:lstStyle/>
          <a:p>
            <a:r>
              <a:rPr lang="en-US" sz="2000" b="1" dirty="0"/>
              <a:t>Shareable Rules</a:t>
            </a:r>
          </a:p>
        </p:txBody>
      </p:sp>
      <p:cxnSp>
        <p:nvCxnSpPr>
          <p:cNvPr id="51" name="Straight Arrow Connector 50">
            <a:extLst>
              <a:ext uri="{FF2B5EF4-FFF2-40B4-BE49-F238E27FC236}">
                <a16:creationId xmlns:a16="http://schemas.microsoft.com/office/drawing/2014/main" id="{A8F2F1D1-F83F-40F6-A8A3-9E4DA0374C14}"/>
              </a:ext>
            </a:extLst>
          </p:cNvPr>
          <p:cNvCxnSpPr>
            <a:cxnSpLocks/>
          </p:cNvCxnSpPr>
          <p:nvPr/>
        </p:nvCxnSpPr>
        <p:spPr>
          <a:xfrm flipH="1" flipV="1">
            <a:off x="1876625" y="4975041"/>
            <a:ext cx="1" cy="754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89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PSlideAnimated2017060407435586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Raptor</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064215459"/>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rgbClr val="FFFF00"/>
                    </a:solidFill>
                  </a:tcPr>
                </a:tc>
                <a:tc>
                  <a:txBody>
                    <a:bodyPr/>
                    <a:lstStyle/>
                    <a:p>
                      <a:r>
                        <a:rPr lang="en-US" dirty="0"/>
                        <a:t>All(*)</a:t>
                      </a:r>
                    </a:p>
                  </a:txBody>
                  <a:tcPr>
                    <a:solidFill>
                      <a:srgbClr val="FFFF00"/>
                    </a:solidFill>
                  </a:tcPr>
                </a:tc>
                <a:tc>
                  <a:txBody>
                    <a:bodyPr/>
                    <a:lstStyle/>
                    <a:p>
                      <a:r>
                        <a:rPr lang="en-US" dirty="0"/>
                        <a:t>H4(11)</a:t>
                      </a:r>
                    </a:p>
                  </a:txBody>
                  <a:tcPr>
                    <a:solidFill>
                      <a:srgbClr val="FFFF00"/>
                    </a:solidFill>
                  </a:tcPr>
                </a:tc>
                <a:tc>
                  <a:txBody>
                    <a:bodyPr/>
                    <a:lstStyle/>
                    <a:p>
                      <a:r>
                        <a:rPr lang="en-US" dirty="0"/>
                        <a:t>Counter</a:t>
                      </a:r>
                    </a:p>
                  </a:txBody>
                  <a:tcPr>
                    <a:solidFill>
                      <a:srgbClr val="FFFF00"/>
                    </a:solidFill>
                  </a:tcPr>
                </a:tc>
                <a:extLst>
                  <a:ext uri="{0D108BD9-81ED-4DB2-BD59-A6C34878D82A}">
                    <a16:rowId xmlns:a16="http://schemas.microsoft.com/office/drawing/2014/main" val="4180184616"/>
                  </a:ext>
                </a:extLst>
              </a:tr>
              <a:tr h="300979">
                <a:tc>
                  <a:txBody>
                    <a:bodyPr/>
                    <a:lstStyle/>
                    <a:p>
                      <a:r>
                        <a:rPr lang="en-US" dirty="0"/>
                        <a:t>4</a:t>
                      </a:r>
                    </a:p>
                  </a:txBody>
                  <a:tcPr>
                    <a:solidFill>
                      <a:srgbClr val="FFFF00"/>
                    </a:solidFill>
                  </a:tcPr>
                </a:tc>
                <a:tc>
                  <a:txBody>
                    <a:bodyPr/>
                    <a:lstStyle/>
                    <a:p>
                      <a:r>
                        <a:rPr lang="en-US" dirty="0"/>
                        <a:t>All(*)</a:t>
                      </a:r>
                    </a:p>
                  </a:txBody>
                  <a:tcPr>
                    <a:solidFill>
                      <a:srgbClr val="FFFF00"/>
                    </a:solidFill>
                  </a:tcPr>
                </a:tc>
                <a:tc>
                  <a:txBody>
                    <a:bodyPr/>
                    <a:lstStyle/>
                    <a:p>
                      <a:r>
                        <a:rPr lang="en-US" dirty="0"/>
                        <a:t>All(*) and </a:t>
                      </a:r>
                      <a:r>
                        <a:rPr lang="en-US" dirty="0" err="1"/>
                        <a:t>tcp</a:t>
                      </a:r>
                      <a:r>
                        <a:rPr lang="en-US" dirty="0"/>
                        <a:t>-port :22</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6" name="Rectangle 45">
            <a:extLst>
              <a:ext uri="{FF2B5EF4-FFF2-40B4-BE49-F238E27FC236}">
                <a16:creationId xmlns:a16="http://schemas.microsoft.com/office/drawing/2014/main" id="{9D281DEA-DD85-405D-BA8F-D24ED75017C0}"/>
              </a:ext>
            </a:extLst>
          </p:cNvPr>
          <p:cNvSpPr/>
          <p:nvPr/>
        </p:nvSpPr>
        <p:spPr>
          <a:xfrm>
            <a:off x="10310783" y="316002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6963732" y="3873820"/>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8" name="Rectangle 43">
            <a:extLst>
              <a:ext uri="{FF2B5EF4-FFF2-40B4-BE49-F238E27FC236}">
                <a16:creationId xmlns:a16="http://schemas.microsoft.com/office/drawing/2014/main" id="{A8BB5ACF-BFE8-4218-8CE2-740B98F70E23}"/>
              </a:ext>
            </a:extLst>
          </p:cNvPr>
          <p:cNvSpPr/>
          <p:nvPr/>
        </p:nvSpPr>
        <p:spPr>
          <a:xfrm>
            <a:off x="6986336"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10532713" y="3167072"/>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10557689" y="1921741"/>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3" name="Rectangle 52">
            <a:extLst>
              <a:ext uri="{FF2B5EF4-FFF2-40B4-BE49-F238E27FC236}">
                <a16:creationId xmlns:a16="http://schemas.microsoft.com/office/drawing/2014/main" id="{E3032E52-5D2E-4C29-8ED6-06525E779525}"/>
              </a:ext>
            </a:extLst>
          </p:cNvPr>
          <p:cNvSpPr/>
          <p:nvPr/>
        </p:nvSpPr>
        <p:spPr>
          <a:xfrm>
            <a:off x="4541787" y="1494664"/>
            <a:ext cx="2842861" cy="400110"/>
          </a:xfrm>
          <a:prstGeom prst="rect">
            <a:avLst/>
          </a:prstGeom>
        </p:spPr>
        <p:txBody>
          <a:bodyPr wrap="square">
            <a:spAutoFit/>
          </a:bodyPr>
          <a:lstStyle/>
          <a:p>
            <a:r>
              <a:rPr lang="en-US" sz="2000" b="1" dirty="0"/>
              <a:t>Key Idea : Rule Sharing !!</a:t>
            </a:r>
          </a:p>
        </p:txBody>
      </p:sp>
      <p:sp>
        <p:nvSpPr>
          <p:cNvPr id="14" name="TextBox 13">
            <a:extLst>
              <a:ext uri="{FF2B5EF4-FFF2-40B4-BE49-F238E27FC236}">
                <a16:creationId xmlns:a16="http://schemas.microsoft.com/office/drawing/2014/main" id="{67BFB9A5-D02B-4D89-A7BE-03EDA0406A26}"/>
              </a:ext>
            </a:extLst>
          </p:cNvPr>
          <p:cNvSpPr txBox="1">
            <a:spLocks/>
          </p:cNvSpPr>
          <p:nvPr/>
        </p:nvSpPr>
        <p:spPr>
          <a:xfrm>
            <a:off x="936143" y="5729184"/>
            <a:ext cx="1880964" cy="400110"/>
          </a:xfrm>
          <a:prstGeom prst="rect">
            <a:avLst/>
          </a:prstGeom>
          <a:noFill/>
        </p:spPr>
        <p:txBody>
          <a:bodyPr wrap="none" rtlCol="0">
            <a:spAutoFit/>
          </a:bodyPr>
          <a:lstStyle/>
          <a:p>
            <a:r>
              <a:rPr lang="en-US" sz="2000" b="1" dirty="0"/>
              <a:t>Shareable Rules</a:t>
            </a:r>
          </a:p>
        </p:txBody>
      </p:sp>
      <p:cxnSp>
        <p:nvCxnSpPr>
          <p:cNvPr id="51" name="Straight Arrow Connector 50">
            <a:extLst>
              <a:ext uri="{FF2B5EF4-FFF2-40B4-BE49-F238E27FC236}">
                <a16:creationId xmlns:a16="http://schemas.microsoft.com/office/drawing/2014/main" id="{A8F2F1D1-F83F-40F6-A8A3-9E4DA0374C14}"/>
              </a:ext>
            </a:extLst>
          </p:cNvPr>
          <p:cNvCxnSpPr>
            <a:cxnSpLocks/>
          </p:cNvCxnSpPr>
          <p:nvPr/>
        </p:nvCxnSpPr>
        <p:spPr>
          <a:xfrm flipH="1" flipV="1">
            <a:off x="1876625" y="4975041"/>
            <a:ext cx="1" cy="754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2" name="PPTIndicator201706040743559442">
            <a:extLst>
              <a:ext uri="{FF2B5EF4-FFF2-40B4-BE49-F238E27FC236}">
                <a16:creationId xmlns:a16="http://schemas.microsoft.com/office/drawing/2014/main" id="{63BC88A6-1B89-4D23-9B29-C27214467D2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0668000" y="0"/>
            <a:ext cx="1524000" cy="1066800"/>
          </a:xfrm>
          <a:prstGeom prst="rect">
            <a:avLst/>
          </a:prstGeom>
        </p:spPr>
      </p:pic>
    </p:spTree>
    <p:extLst>
      <p:ext uri="{BB962C8B-B14F-4D97-AF65-F5344CB8AC3E}">
        <p14:creationId xmlns:p14="http://schemas.microsoft.com/office/powerpoint/2010/main" val="232607395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42" presetClass="path" presetSubtype="0" fill="hold" grpId="0" nodeType="withEffect">
                                  <p:stCondLst>
                                    <p:cond delay="0"/>
                                  </p:stCondLst>
                                  <p:childTnLst>
                                    <p:animMotion origin="layout" path="M 0 0 C 0.09337915 -0.09594772 0.09337915 -0.09594772 0.1867583 -0.1918954 E" pathEditMode="relative" ptsTypes="">
                                      <p:cBhvr>
                                        <p:cTn id="10" dur="500" fill="hold"/>
                                        <p:tgtEl>
                                          <p:spTgt spid="43"/>
                                        </p:tgtEl>
                                        <p:attrNameLst>
                                          <p:attrName>ppt_x</p:attrName>
                                          <p:attrName>ppt_y</p:attrName>
                                        </p:attrNameLst>
                                      </p:cBhvr>
                                    </p:animMotion>
                                  </p:childTnLst>
                                </p:cTn>
                              </p:par>
                              <p:par>
                                <p:cTn id="11" presetID="42" presetClass="path" presetSubtype="0" fill="hold" grpId="0" nodeType="withEffect">
                                  <p:stCondLst>
                                    <p:cond delay="0"/>
                                  </p:stCondLst>
                                  <p:childTnLst>
                                    <p:animMotion origin="layout" path="M 0 0 C 0.09291137 0.002900922 0.09291137 0.002900922 0.1858227 0.005801844 E" pathEditMode="relative" ptsTypes="">
                                      <p:cBhvr>
                                        <p:cTn id="12" dur="500" fill="hold"/>
                                        <p:tgtEl>
                                          <p:spTgt spid="44"/>
                                        </p:tgtEl>
                                        <p:attrNameLst>
                                          <p:attrName>ppt_x</p:attrName>
                                          <p:attrName>ppt_y</p:attrName>
                                        </p:attrNameLst>
                                      </p:cBhvr>
                                    </p:animMotion>
                                  </p:childTnLst>
                                </p:cTn>
                              </p:par>
                              <p:par>
                                <p:cTn id="13" presetID="42" presetClass="path" presetSubtype="0" fill="hold" grpId="0" nodeType="withEffect">
                                  <p:stCondLst>
                                    <p:cond delay="0"/>
                                  </p:stCondLst>
                                  <p:childTnLst>
                                    <p:animMotion origin="layout" path="M 0 0 C -0.05311165 0.04679003 -0.05311165 0.04679003 -0.1062233 0.09358006 E" pathEditMode="relative" ptsTypes="">
                                      <p:cBhvr>
                                        <p:cTn id="14" dur="500" fill="hold"/>
                                        <p:tgtEl>
                                          <p:spTgt spid="45"/>
                                        </p:tgtEl>
                                        <p:attrNameLst>
                                          <p:attrName>ppt_x</p:attrName>
                                          <p:attrName>ppt_y</p:attrName>
                                        </p:attrNameLst>
                                      </p:cBhvr>
                                    </p:animMotion>
                                  </p:childTnLst>
                                </p:cTn>
                              </p:par>
                              <p:par>
                                <p:cTn id="15" presetID="42" presetClass="path" presetSubtype="0" fill="hold" grpId="0" nodeType="withEffect">
                                  <p:stCondLst>
                                    <p:cond delay="0"/>
                                  </p:stCondLst>
                                  <p:childTnLst>
                                    <p:animMotion origin="layout" path="M 0 0 C -0.05255763 -0.04441499 -0.05255763 -0.04441499 -0.1051153 -0.08882997 E" pathEditMode="relative" ptsTypes="">
                                      <p:cBhvr>
                                        <p:cTn id="16" dur="500" fill="hold"/>
                                        <p:tgtEl>
                                          <p:spTgt spid="46"/>
                                        </p:tgtEl>
                                        <p:attrNameLst>
                                          <p:attrName>ppt_x</p:attrName>
                                          <p:attrName>ppt_y</p:attrName>
                                        </p:attrNameLst>
                                      </p:cBhvr>
                                    </p:animMotion>
                                  </p:childTnLst>
                                </p:cTn>
                              </p:par>
                              <p:par>
                                <p:cTn id="17" presetID="42" presetClass="path" presetSubtype="0" fill="hold" grpId="0" nodeType="withEffect">
                                  <p:stCondLst>
                                    <p:cond delay="0"/>
                                  </p:stCondLst>
                                  <p:childTnLst>
                                    <p:animMotion origin="layout" path="M 0 0 C 0.09420452 -0.09624022 0.09420452 -0.09624022 0.188409 -0.1924804 E" pathEditMode="relative" ptsTypes="">
                                      <p:cBhvr>
                                        <p:cTn id="18" dur="500" fill="hold"/>
                                        <p:tgtEl>
                                          <p:spTgt spid="47"/>
                                        </p:tgtEl>
                                        <p:attrNameLst>
                                          <p:attrName>ppt_x</p:attrName>
                                          <p:attrName>ppt_y</p:attrName>
                                        </p:attrNameLst>
                                      </p:cBhvr>
                                    </p:animMotion>
                                  </p:childTnLst>
                                </p:cTn>
                              </p:par>
                              <p:par>
                                <p:cTn id="19" presetID="42" presetClass="path" presetSubtype="0" fill="hold" grpId="0" nodeType="withEffect">
                                  <p:stCondLst>
                                    <p:cond delay="0"/>
                                  </p:stCondLst>
                                  <p:childTnLst>
                                    <p:animMotion origin="layout" path="M 0 0 C -0.008145682 0.0005741402 -0.008145682 0.0005741402 -0.01629136 0.00114828 E" pathEditMode="relative" ptsTypes="">
                                      <p:cBhvr>
                                        <p:cTn id="20" dur="500" fill="hold"/>
                                        <p:tgtEl>
                                          <p:spTgt spid="48"/>
                                        </p:tgtEl>
                                        <p:attrNameLst>
                                          <p:attrName>ppt_x</p:attrName>
                                          <p:attrName>ppt_y</p:attrName>
                                        </p:attrNameLst>
                                      </p:cBhvr>
                                    </p:animMotion>
                                  </p:childTnLst>
                                </p:cTn>
                              </p:par>
                              <p:par>
                                <p:cTn id="21" presetID="42" presetClass="path" presetSubtype="0" fill="hold" grpId="0" nodeType="withEffect">
                                  <p:stCondLst>
                                    <p:cond delay="0"/>
                                  </p:stCondLst>
                                  <p:childTnLst>
                                    <p:animMotion origin="layout" path="M 0 0 C -0.05165116 -0.04460127 -0.05165116 -0.04460127 -0.1033023 -0.08920254 E" pathEditMode="relative" ptsTypes="">
                                      <p:cBhvr>
                                        <p:cTn id="22" dur="500" fill="hold"/>
                                        <p:tgtEl>
                                          <p:spTgt spid="49"/>
                                        </p:tgtEl>
                                        <p:attrNameLst>
                                          <p:attrName>ppt_x</p:attrName>
                                          <p:attrName>ppt_y</p:attrName>
                                        </p:attrNameLst>
                                      </p:cBhvr>
                                    </p:animMotion>
                                  </p:childTnLst>
                                </p:cTn>
                              </p:par>
                              <p:par>
                                <p:cTn id="23" presetID="42" presetClass="path" presetSubtype="0" fill="hold" grpId="0" nodeType="withEffect">
                                  <p:stCondLst>
                                    <p:cond delay="0"/>
                                  </p:stCondLst>
                                  <p:childTnLst>
                                    <p:animMotion origin="layout" path="M 0 0 C -0.05284866 0.04618146 -0.05284866 0.04618146 -0.1056973 0.09236292 E" pathEditMode="relative" ptsTypes="">
                                      <p:cBhvr>
                                        <p:cTn id="24" dur="500" fill="hold"/>
                                        <p:tgtEl>
                                          <p:spTgt spid="15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1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PPSlideEnd_201706040743559286_7f60a3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solidFill>
                  <a:schemeClr val="tx1"/>
                </a:solidFill>
              </a:rPr>
              <a:t>Raptor</a:t>
            </a:r>
          </a:p>
        </p:txBody>
      </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018526062"/>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rgbClr val="FFFF00"/>
                    </a:solidFill>
                  </a:tcPr>
                </a:tc>
                <a:tc>
                  <a:txBody>
                    <a:bodyPr/>
                    <a:lstStyle/>
                    <a:p>
                      <a:r>
                        <a:rPr lang="en-US" dirty="0"/>
                        <a:t>All(*)</a:t>
                      </a:r>
                    </a:p>
                  </a:txBody>
                  <a:tcPr>
                    <a:solidFill>
                      <a:srgbClr val="FFFF00"/>
                    </a:solidFill>
                  </a:tcPr>
                </a:tc>
                <a:tc>
                  <a:txBody>
                    <a:bodyPr/>
                    <a:lstStyle/>
                    <a:p>
                      <a:r>
                        <a:rPr lang="en-US" dirty="0"/>
                        <a:t>H4(11)</a:t>
                      </a:r>
                    </a:p>
                  </a:txBody>
                  <a:tcPr>
                    <a:solidFill>
                      <a:srgbClr val="FFFF00"/>
                    </a:solidFill>
                  </a:tcPr>
                </a:tc>
                <a:tc>
                  <a:txBody>
                    <a:bodyPr/>
                    <a:lstStyle/>
                    <a:p>
                      <a:r>
                        <a:rPr lang="en-US" dirty="0"/>
                        <a:t>Counter</a:t>
                      </a:r>
                    </a:p>
                  </a:txBody>
                  <a:tcPr>
                    <a:solidFill>
                      <a:srgbClr val="FFFF00"/>
                    </a:solidFill>
                  </a:tcPr>
                </a:tc>
                <a:extLst>
                  <a:ext uri="{0D108BD9-81ED-4DB2-BD59-A6C34878D82A}">
                    <a16:rowId xmlns:a16="http://schemas.microsoft.com/office/drawing/2014/main" val="4180184616"/>
                  </a:ext>
                </a:extLst>
              </a:tr>
              <a:tr h="419961">
                <a:tc>
                  <a:txBody>
                    <a:bodyPr/>
                    <a:lstStyle/>
                    <a:p>
                      <a:r>
                        <a:rPr lang="en-US" dirty="0"/>
                        <a:t>4</a:t>
                      </a:r>
                    </a:p>
                  </a:txBody>
                  <a:tcPr>
                    <a:solidFill>
                      <a:srgbClr val="FFFF00"/>
                    </a:solidFill>
                  </a:tcPr>
                </a:tc>
                <a:tc>
                  <a:txBody>
                    <a:bodyPr/>
                    <a:lstStyle/>
                    <a:p>
                      <a:r>
                        <a:rPr lang="en-US" dirty="0"/>
                        <a:t>All(*)</a:t>
                      </a:r>
                    </a:p>
                  </a:txBody>
                  <a:tcPr>
                    <a:solidFill>
                      <a:srgbClr val="FFFF00"/>
                    </a:solidFill>
                  </a:tcPr>
                </a:tc>
                <a:tc>
                  <a:txBody>
                    <a:bodyPr/>
                    <a:lstStyle/>
                    <a:p>
                      <a:r>
                        <a:rPr lang="en-US" dirty="0"/>
                        <a:t>All(*) and </a:t>
                      </a:r>
                      <a:r>
                        <a:rPr lang="en-US" dirty="0" err="1"/>
                        <a:t>tcp</a:t>
                      </a:r>
                      <a:r>
                        <a:rPr lang="en-US" dirty="0"/>
                        <a:t>-port :22</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769345114"/>
                  </a:ext>
                </a:extLst>
              </a:tr>
            </a:tbl>
          </a:graphicData>
        </a:graphic>
      </p:graphicFrame>
      <p:sp>
        <p:nvSpPr>
          <p:cNvPr id="43" name="Rectangle 42">
            <a:extLst>
              <a:ext uri="{FF2B5EF4-FFF2-40B4-BE49-F238E27FC236}">
                <a16:creationId xmlns:a16="http://schemas.microsoft.com/office/drawing/2014/main" id="{2CA0BD90-0990-45DB-BACD-C3252F5E54AA}"/>
              </a:ext>
            </a:extLst>
          </p:cNvPr>
          <p:cNvSpPr/>
          <p:nvPr/>
        </p:nvSpPr>
        <p:spPr>
          <a:xfrm>
            <a:off x="9028335" y="2555560"/>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9029218" y="2555405"/>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9029218" y="2552430"/>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7" name="Rectangle 43">
            <a:extLst>
              <a:ext uri="{FF2B5EF4-FFF2-40B4-BE49-F238E27FC236}">
                <a16:creationId xmlns:a16="http://schemas.microsoft.com/office/drawing/2014/main" id="{9D1D2888-015F-47C3-BF81-3DE788C48A00}"/>
              </a:ext>
            </a:extLst>
          </p:cNvPr>
          <p:cNvSpPr/>
          <p:nvPr/>
        </p:nvSpPr>
        <p:spPr>
          <a:xfrm>
            <a:off x="9260815" y="2553789"/>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Rectangle 43">
            <a:extLst>
              <a:ext uri="{FF2B5EF4-FFF2-40B4-BE49-F238E27FC236}">
                <a16:creationId xmlns:a16="http://schemas.microsoft.com/office/drawing/2014/main" id="{C95AB97B-6D65-4B08-B2F7-A260BAD70CA7}"/>
              </a:ext>
            </a:extLst>
          </p:cNvPr>
          <p:cNvSpPr/>
          <p:nvPr/>
        </p:nvSpPr>
        <p:spPr>
          <a:xfrm>
            <a:off x="9273251" y="2555321"/>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nvGrpSpPr>
          <p:cNvPr id="51" name="Group 50">
            <a:extLst>
              <a:ext uri="{FF2B5EF4-FFF2-40B4-BE49-F238E27FC236}">
                <a16:creationId xmlns:a16="http://schemas.microsoft.com/office/drawing/2014/main" id="{53A9C245-846E-46AD-BE42-87D59305C6DB}"/>
              </a:ext>
            </a:extLst>
          </p:cNvPr>
          <p:cNvGrpSpPr/>
          <p:nvPr/>
        </p:nvGrpSpPr>
        <p:grpSpPr>
          <a:xfrm>
            <a:off x="5244289" y="2098414"/>
            <a:ext cx="6947710" cy="3177048"/>
            <a:chOff x="5244289" y="2098414"/>
            <a:chExt cx="6947710" cy="3177048"/>
          </a:xfrm>
        </p:grpSpPr>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8" y="3870875"/>
              <a:ext cx="228600" cy="24688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6" name="Rectangle 45">
              <a:extLst>
                <a:ext uri="{FF2B5EF4-FFF2-40B4-BE49-F238E27FC236}">
                  <a16:creationId xmlns:a16="http://schemas.microsoft.com/office/drawing/2014/main" id="{9D281DEA-DD85-405D-BA8F-D24ED75017C0}"/>
                </a:ext>
              </a:extLst>
            </p:cNvPr>
            <p:cNvSpPr/>
            <p:nvPr/>
          </p:nvSpPr>
          <p:spPr>
            <a:xfrm>
              <a:off x="9029218" y="2550825"/>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8" name="Rectangle 43">
              <a:extLst>
                <a:ext uri="{FF2B5EF4-FFF2-40B4-BE49-F238E27FC236}">
                  <a16:creationId xmlns:a16="http://schemas.microsoft.com/office/drawing/2014/main" id="{A8BB5ACF-BFE8-4218-8CE2-740B98F70E23}"/>
                </a:ext>
              </a:extLst>
            </p:cNvPr>
            <p:cNvSpPr/>
            <p:nvPr/>
          </p:nvSpPr>
          <p:spPr>
            <a:xfrm>
              <a:off x="6787712" y="2523491"/>
              <a:ext cx="232480" cy="2422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8" name="Rectangle 43">
              <a:extLst>
                <a:ext uri="{FF2B5EF4-FFF2-40B4-BE49-F238E27FC236}">
                  <a16:creationId xmlns:a16="http://schemas.microsoft.com/office/drawing/2014/main" id="{FBB0E4BC-295F-4BE8-B076-C5607EE06C0A}"/>
                </a:ext>
              </a:extLst>
            </p:cNvPr>
            <p:cNvSpPr/>
            <p:nvPr/>
          </p:nvSpPr>
          <p:spPr>
            <a:xfrm>
              <a:off x="9269027" y="255516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grpSp>
      <p:sp>
        <p:nvSpPr>
          <p:cNvPr id="53" name="Rectangle 52">
            <a:extLst>
              <a:ext uri="{FF2B5EF4-FFF2-40B4-BE49-F238E27FC236}">
                <a16:creationId xmlns:a16="http://schemas.microsoft.com/office/drawing/2014/main" id="{E3032E52-5D2E-4C29-8ED6-06525E779525}"/>
              </a:ext>
            </a:extLst>
          </p:cNvPr>
          <p:cNvSpPr/>
          <p:nvPr/>
        </p:nvSpPr>
        <p:spPr>
          <a:xfrm>
            <a:off x="4541787" y="1494664"/>
            <a:ext cx="2842861" cy="400110"/>
          </a:xfrm>
          <a:prstGeom prst="rect">
            <a:avLst/>
          </a:prstGeom>
        </p:spPr>
        <p:txBody>
          <a:bodyPr wrap="square">
            <a:spAutoFit/>
          </a:bodyPr>
          <a:lstStyle/>
          <a:p>
            <a:r>
              <a:rPr lang="en-US" sz="2000" b="1" dirty="0"/>
              <a:t>Key Idea : Rule Sharing !!</a:t>
            </a:r>
          </a:p>
        </p:txBody>
      </p:sp>
      <p:sp>
        <p:nvSpPr>
          <p:cNvPr id="14" name="TextBox 13">
            <a:extLst>
              <a:ext uri="{FF2B5EF4-FFF2-40B4-BE49-F238E27FC236}">
                <a16:creationId xmlns:a16="http://schemas.microsoft.com/office/drawing/2014/main" id="{7F4E975A-A56C-4129-8B92-9351D7F182AE}"/>
              </a:ext>
            </a:extLst>
          </p:cNvPr>
          <p:cNvSpPr txBox="1"/>
          <p:nvPr/>
        </p:nvSpPr>
        <p:spPr>
          <a:xfrm>
            <a:off x="7838368" y="4383232"/>
            <a:ext cx="3244855" cy="1508105"/>
          </a:xfrm>
          <a:prstGeom prst="rect">
            <a:avLst/>
          </a:prstGeom>
          <a:noFill/>
        </p:spPr>
        <p:txBody>
          <a:bodyPr wrap="square" rtlCol="0">
            <a:spAutoFit/>
          </a:bodyPr>
          <a:lstStyle/>
          <a:p>
            <a:r>
              <a:rPr lang="en-US" sz="2000" b="1" dirty="0"/>
              <a:t>Key Techniques : </a:t>
            </a:r>
          </a:p>
          <a:p>
            <a:pPr marL="342900" indent="-342900">
              <a:buAutoNum type="arabicParenR"/>
            </a:pPr>
            <a:r>
              <a:rPr lang="en-US" b="1" dirty="0"/>
              <a:t>Offload Rules to switches considering rule sharing.</a:t>
            </a:r>
          </a:p>
          <a:p>
            <a:pPr marL="342900" indent="-342900">
              <a:buAutoNum type="arabicParenR"/>
            </a:pPr>
            <a:r>
              <a:rPr lang="en-US" b="1" dirty="0"/>
              <a:t>Place rules considering multi-path.</a:t>
            </a:r>
          </a:p>
        </p:txBody>
      </p:sp>
      <p:sp>
        <p:nvSpPr>
          <p:cNvPr id="52" name="Rectangle 158">
            <a:extLst>
              <a:ext uri="{FF2B5EF4-FFF2-40B4-BE49-F238E27FC236}">
                <a16:creationId xmlns:a16="http://schemas.microsoft.com/office/drawing/2014/main" id="{9FE8AE75-035C-4382-92F6-E2C6B949B06E}"/>
              </a:ext>
            </a:extLst>
          </p:cNvPr>
          <p:cNvSpPr/>
          <p:nvPr/>
        </p:nvSpPr>
        <p:spPr>
          <a:xfrm>
            <a:off x="4485656" y="5705284"/>
            <a:ext cx="2716769" cy="400110"/>
          </a:xfrm>
          <a:prstGeom prst="rect">
            <a:avLst/>
          </a:prstGeom>
        </p:spPr>
        <p:txBody>
          <a:bodyPr wrap="none">
            <a:spAutoFit/>
          </a:bodyPr>
          <a:lstStyle/>
          <a:p>
            <a:r>
              <a:rPr lang="en-US" sz="2000" b="1" dirty="0"/>
              <a:t>Total Rules  Needed =  5</a:t>
            </a:r>
          </a:p>
        </p:txBody>
      </p:sp>
      <p:sp>
        <p:nvSpPr>
          <p:cNvPr id="54" name="TextBox 13">
            <a:extLst>
              <a:ext uri="{FF2B5EF4-FFF2-40B4-BE49-F238E27FC236}">
                <a16:creationId xmlns:a16="http://schemas.microsoft.com/office/drawing/2014/main" id="{C8B14382-245C-4884-852F-6774CE54BCA2}"/>
              </a:ext>
            </a:extLst>
          </p:cNvPr>
          <p:cNvSpPr txBox="1"/>
          <p:nvPr/>
        </p:nvSpPr>
        <p:spPr>
          <a:xfrm>
            <a:off x="1097280" y="5705284"/>
            <a:ext cx="1561966" cy="400110"/>
          </a:xfrm>
          <a:prstGeom prst="rect">
            <a:avLst/>
          </a:prstGeom>
          <a:noFill/>
        </p:spPr>
        <p:txBody>
          <a:bodyPr wrap="none" rtlCol="0">
            <a:spAutoFit/>
          </a:bodyPr>
          <a:lstStyle/>
          <a:p>
            <a:r>
              <a:rPr lang="en-US" sz="2000" b="1" dirty="0"/>
              <a:t>Shared Rules</a:t>
            </a:r>
          </a:p>
        </p:txBody>
      </p:sp>
      <p:cxnSp>
        <p:nvCxnSpPr>
          <p:cNvPr id="55" name="Straight Arrow Connector 50">
            <a:extLst>
              <a:ext uri="{FF2B5EF4-FFF2-40B4-BE49-F238E27FC236}">
                <a16:creationId xmlns:a16="http://schemas.microsoft.com/office/drawing/2014/main" id="{AA5B1AE1-C529-4CF8-9693-DAC04168D0A7}"/>
              </a:ext>
            </a:extLst>
          </p:cNvPr>
          <p:cNvCxnSpPr>
            <a:cxnSpLocks/>
          </p:cNvCxnSpPr>
          <p:nvPr/>
        </p:nvCxnSpPr>
        <p:spPr>
          <a:xfrm flipH="1" flipV="1">
            <a:off x="1876625" y="4975041"/>
            <a:ext cx="1" cy="754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31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Software Defined Networking</a:t>
            </a:r>
          </a:p>
        </p:txBody>
      </p:sp>
      <p:sp>
        <p:nvSpPr>
          <p:cNvPr id="10" name="Content Placeholder 9"/>
          <p:cNvSpPr>
            <a:spLocks noGrp="1"/>
          </p:cNvSpPr>
          <p:nvPr>
            <p:ph idx="1"/>
          </p:nvPr>
        </p:nvSpPr>
        <p:spPr/>
        <p:txBody>
          <a:bodyPr/>
          <a:lstStyle/>
          <a:p>
            <a:endParaRPr lang="en-US"/>
          </a:p>
        </p:txBody>
      </p:sp>
      <p:cxnSp>
        <p:nvCxnSpPr>
          <p:cNvPr id="12" name="Straight Connector 11"/>
          <p:cNvCxnSpPr/>
          <p:nvPr/>
        </p:nvCxnSpPr>
        <p:spPr>
          <a:xfrm flipV="1">
            <a:off x="4134309" y="3703086"/>
            <a:ext cx="1638530" cy="8592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320927" y="4753322"/>
            <a:ext cx="1288974" cy="7003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391474" y="4778147"/>
            <a:ext cx="1366427" cy="6755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4"/>
          <p:cNvCxnSpPr/>
          <p:nvPr/>
        </p:nvCxnSpPr>
        <p:spPr>
          <a:xfrm>
            <a:off x="6307050" y="3654885"/>
            <a:ext cx="1479139" cy="8888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7"/>
          <p:cNvCxnSpPr/>
          <p:nvPr/>
        </p:nvCxnSpPr>
        <p:spPr>
          <a:xfrm>
            <a:off x="4377597" y="4769163"/>
            <a:ext cx="1366427" cy="6755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5549765" y="3643608"/>
            <a:ext cx="966482" cy="314203"/>
          </a:xfrm>
          <a:prstGeom prst="round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bg1"/>
                </a:solidFill>
              </a:rPr>
              <a:t>Forwarding</a:t>
            </a:r>
          </a:p>
        </p:txBody>
      </p:sp>
      <p:sp>
        <p:nvSpPr>
          <p:cNvPr id="24" name="Rounded Rectangle 23"/>
          <p:cNvSpPr/>
          <p:nvPr/>
        </p:nvSpPr>
        <p:spPr>
          <a:xfrm>
            <a:off x="3666613" y="4553702"/>
            <a:ext cx="966482" cy="314203"/>
          </a:xfrm>
          <a:prstGeom prst="round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bg1"/>
                </a:solidFill>
              </a:rPr>
              <a:t>Forwarding</a:t>
            </a:r>
          </a:p>
        </p:txBody>
      </p:sp>
      <p:sp>
        <p:nvSpPr>
          <p:cNvPr id="27" name="Rounded Rectangle 26"/>
          <p:cNvSpPr/>
          <p:nvPr/>
        </p:nvSpPr>
        <p:spPr>
          <a:xfrm>
            <a:off x="7302948" y="4544910"/>
            <a:ext cx="966482" cy="314203"/>
          </a:xfrm>
          <a:prstGeom prst="round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bg1"/>
                </a:solidFill>
              </a:rPr>
              <a:t>Forwarding</a:t>
            </a:r>
          </a:p>
        </p:txBody>
      </p:sp>
      <p:sp>
        <p:nvSpPr>
          <p:cNvPr id="30" name="Rounded Rectangle 29"/>
          <p:cNvSpPr/>
          <p:nvPr/>
        </p:nvSpPr>
        <p:spPr>
          <a:xfrm>
            <a:off x="5551810" y="5413257"/>
            <a:ext cx="966482" cy="314203"/>
          </a:xfrm>
          <a:prstGeom prst="roundRect">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bg1"/>
                </a:solidFill>
              </a:rPr>
              <a:t>Forwarding</a:t>
            </a:r>
          </a:p>
        </p:txBody>
      </p:sp>
      <p:sp>
        <p:nvSpPr>
          <p:cNvPr id="35" name="Rounded Rectangle 34"/>
          <p:cNvSpPr/>
          <p:nvPr/>
        </p:nvSpPr>
        <p:spPr>
          <a:xfrm>
            <a:off x="4860494" y="2282266"/>
            <a:ext cx="2345024" cy="454357"/>
          </a:xfrm>
          <a:prstGeom prst="roundRect">
            <a:avLst/>
          </a:prstGeom>
          <a:ln w="19050">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a:t>SDN Controller</a:t>
            </a:r>
          </a:p>
        </p:txBody>
      </p:sp>
      <p:cxnSp>
        <p:nvCxnSpPr>
          <p:cNvPr id="5" name="Straight Connector 4"/>
          <p:cNvCxnSpPr>
            <a:cxnSpLocks/>
            <a:stCxn id="35" idx="2"/>
          </p:cNvCxnSpPr>
          <p:nvPr/>
        </p:nvCxnSpPr>
        <p:spPr>
          <a:xfrm flipH="1">
            <a:off x="4134309" y="2736623"/>
            <a:ext cx="1898697" cy="1826899"/>
          </a:xfrm>
          <a:prstGeom prst="line">
            <a:avLst/>
          </a:prstGeom>
          <a:ln w="28575">
            <a:prstDash val="sysDash"/>
          </a:ln>
        </p:spPr>
        <p:style>
          <a:lnRef idx="1">
            <a:schemeClr val="accent4"/>
          </a:lnRef>
          <a:fillRef idx="0">
            <a:schemeClr val="accent4"/>
          </a:fillRef>
          <a:effectRef idx="0">
            <a:schemeClr val="accent4"/>
          </a:effectRef>
          <a:fontRef idx="minor">
            <a:schemeClr val="tx1"/>
          </a:fontRef>
        </p:style>
      </p:cxnSp>
      <p:cxnSp>
        <p:nvCxnSpPr>
          <p:cNvPr id="26" name="Straight Connector 25"/>
          <p:cNvCxnSpPr>
            <a:stCxn id="35" idx="2"/>
            <a:endCxn id="30" idx="0"/>
          </p:cNvCxnSpPr>
          <p:nvPr/>
        </p:nvCxnSpPr>
        <p:spPr>
          <a:xfrm>
            <a:off x="6033006" y="2736623"/>
            <a:ext cx="2045" cy="2676634"/>
          </a:xfrm>
          <a:prstGeom prst="line">
            <a:avLst/>
          </a:prstGeom>
          <a:ln w="28575">
            <a:prstDash val="sysDash"/>
          </a:ln>
        </p:spPr>
        <p:style>
          <a:lnRef idx="1">
            <a:schemeClr val="accent4"/>
          </a:lnRef>
          <a:fillRef idx="0">
            <a:schemeClr val="accent4"/>
          </a:fillRef>
          <a:effectRef idx="0">
            <a:schemeClr val="accent4"/>
          </a:effectRef>
          <a:fontRef idx="minor">
            <a:schemeClr val="tx1"/>
          </a:fontRef>
        </p:style>
      </p:cxnSp>
      <p:cxnSp>
        <p:nvCxnSpPr>
          <p:cNvPr id="29" name="Straight Connector 28"/>
          <p:cNvCxnSpPr>
            <a:stCxn id="35" idx="2"/>
          </p:cNvCxnSpPr>
          <p:nvPr/>
        </p:nvCxnSpPr>
        <p:spPr>
          <a:xfrm>
            <a:off x="6033006" y="2736623"/>
            <a:ext cx="1751139" cy="1807130"/>
          </a:xfrm>
          <a:prstGeom prst="line">
            <a:avLst/>
          </a:prstGeom>
          <a:ln w="28575">
            <a:prstDash val="sysDash"/>
          </a:ln>
        </p:spPr>
        <p:style>
          <a:lnRef idx="1">
            <a:schemeClr val="accent4"/>
          </a:lnRef>
          <a:fillRef idx="0">
            <a:schemeClr val="accent4"/>
          </a:fillRef>
          <a:effectRef idx="0">
            <a:schemeClr val="accent4"/>
          </a:effectRef>
          <a:fontRef idx="minor">
            <a:schemeClr val="tx1"/>
          </a:fontRef>
        </p:style>
      </p:cxnSp>
      <p:sp>
        <p:nvSpPr>
          <p:cNvPr id="6" name="Rounded Rectangle 5"/>
          <p:cNvSpPr/>
          <p:nvPr/>
        </p:nvSpPr>
        <p:spPr>
          <a:xfrm>
            <a:off x="4860494" y="1723126"/>
            <a:ext cx="550405" cy="486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App1</a:t>
            </a:r>
          </a:p>
        </p:txBody>
      </p:sp>
      <p:sp>
        <p:nvSpPr>
          <p:cNvPr id="28" name="Rounded Rectangle 27"/>
          <p:cNvSpPr/>
          <p:nvPr/>
        </p:nvSpPr>
        <p:spPr>
          <a:xfrm>
            <a:off x="5468821" y="1723125"/>
            <a:ext cx="550405" cy="486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App2</a:t>
            </a:r>
          </a:p>
        </p:txBody>
      </p:sp>
      <p:sp>
        <p:nvSpPr>
          <p:cNvPr id="31" name="Rounded Rectangle 30"/>
          <p:cNvSpPr/>
          <p:nvPr/>
        </p:nvSpPr>
        <p:spPr>
          <a:xfrm>
            <a:off x="6633372" y="1723124"/>
            <a:ext cx="550405" cy="48656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App n</a:t>
            </a:r>
          </a:p>
        </p:txBody>
      </p:sp>
      <p:sp>
        <p:nvSpPr>
          <p:cNvPr id="32" name="TextBox 8"/>
          <p:cNvSpPr txBox="1"/>
          <p:nvPr/>
        </p:nvSpPr>
        <p:spPr>
          <a:xfrm>
            <a:off x="7766432" y="1484182"/>
            <a:ext cx="3376585" cy="2000548"/>
          </a:xfrm>
          <a:prstGeom prst="rect">
            <a:avLst/>
          </a:prstGeom>
          <a:noFill/>
        </p:spPr>
        <p:txBody>
          <a:bodyPr wrap="square" rtlCol="0">
            <a:spAutoFit/>
          </a:bodyPr>
          <a:lstStyle/>
          <a:p>
            <a:pPr algn="ctr"/>
            <a:r>
              <a:rPr lang="en-US" sz="2800" b="1" dirty="0"/>
              <a:t> Network Policies</a:t>
            </a:r>
          </a:p>
          <a:p>
            <a:pPr marL="457200" indent="-457200">
              <a:buAutoNum type="arabicParenR"/>
            </a:pPr>
            <a:r>
              <a:rPr lang="en-US" sz="2400" b="1" dirty="0"/>
              <a:t>Access Control (ACL)</a:t>
            </a:r>
          </a:p>
          <a:p>
            <a:pPr marL="457200" indent="-457200">
              <a:buAutoNum type="arabicParenR"/>
            </a:pPr>
            <a:r>
              <a:rPr lang="en-US" sz="2400" b="1" dirty="0"/>
              <a:t>Traffic Measurement</a:t>
            </a:r>
          </a:p>
          <a:p>
            <a:pPr marL="457200" indent="-457200">
              <a:buAutoNum type="arabicParenR"/>
            </a:pPr>
            <a:r>
              <a:rPr lang="en-US" sz="2400" b="1" dirty="0"/>
              <a:t>Rate Limiting</a:t>
            </a:r>
          </a:p>
          <a:p>
            <a:pPr marL="457200" indent="-457200">
              <a:buAutoNum type="arabicParenR"/>
            </a:pPr>
            <a:r>
              <a:rPr lang="en-US" sz="2400" b="1" dirty="0"/>
              <a:t>Traffic Engineering</a:t>
            </a:r>
          </a:p>
        </p:txBody>
      </p:sp>
      <p:grpSp>
        <p:nvGrpSpPr>
          <p:cNvPr id="8" name="Group 7"/>
          <p:cNvGrpSpPr/>
          <p:nvPr/>
        </p:nvGrpSpPr>
        <p:grpSpPr>
          <a:xfrm>
            <a:off x="6983845" y="3082953"/>
            <a:ext cx="782587" cy="511479"/>
            <a:chOff x="6858629" y="2516864"/>
            <a:chExt cx="1423997" cy="861533"/>
          </a:xfrm>
        </p:grpSpPr>
        <p:sp>
          <p:nvSpPr>
            <p:cNvPr id="34" name="TextBox 22"/>
            <p:cNvSpPr txBox="1"/>
            <p:nvPr/>
          </p:nvSpPr>
          <p:spPr>
            <a:xfrm>
              <a:off x="6858629" y="2937742"/>
              <a:ext cx="1423997" cy="440655"/>
            </a:xfrm>
            <a:prstGeom prst="rect">
              <a:avLst/>
            </a:prstGeom>
            <a:noFill/>
          </p:spPr>
          <p:txBody>
            <a:bodyPr wrap="none" rtlCol="0">
              <a:spAutoFit/>
            </a:bodyPr>
            <a:lstStyle/>
            <a:p>
              <a:r>
                <a:rPr lang="en-US" sz="1100" b="1" dirty="0" err="1"/>
                <a:t>OpenFlow</a:t>
              </a:r>
              <a:endParaRPr lang="en-US" sz="1100" b="1" dirty="0"/>
            </a:p>
          </p:txBody>
        </p:sp>
        <p:pic>
          <p:nvPicPr>
            <p:cNvPr id="1026" name="Picture 2" descr="http://packetpushers.net/wp-content/uploads/2011/11/OpenFlow-Logo-150x115.png"/>
            <p:cNvPicPr>
              <a:picLocks noChangeAspect="1" noChangeArrowheads="1"/>
            </p:cNvPicPr>
            <p:nvPr/>
          </p:nvPicPr>
          <p:blipFill rotWithShape="1">
            <a:blip r:embed="rId3">
              <a:extLst>
                <a:ext uri="{28A0092B-C50C-407E-A947-70E740481C1C}">
                  <a14:useLocalDpi xmlns:a14="http://schemas.microsoft.com/office/drawing/2010/main" val="0"/>
                </a:ext>
              </a:extLst>
            </a:blip>
            <a:srcRect b="32420"/>
            <a:stretch/>
          </p:blipFill>
          <p:spPr bwMode="auto">
            <a:xfrm>
              <a:off x="6864055" y="2516864"/>
              <a:ext cx="1017517" cy="527193"/>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p:cNvSpPr txBox="1"/>
          <p:nvPr/>
        </p:nvSpPr>
        <p:spPr>
          <a:xfrm>
            <a:off x="108385" y="6474813"/>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16121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3103418" y="2988907"/>
            <a:ext cx="6442364" cy="1285904"/>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 name="Title 1"/>
          <p:cNvSpPr>
            <a:spLocks noGrp="1"/>
          </p:cNvSpPr>
          <p:nvPr>
            <p:ph type="title"/>
          </p:nvPr>
        </p:nvSpPr>
        <p:spPr/>
        <p:txBody>
          <a:bodyPr/>
          <a:lstStyle/>
          <a:p>
            <a:r>
              <a:rPr lang="en-SG" dirty="0"/>
              <a:t>Raptor: Objective</a:t>
            </a:r>
          </a:p>
        </p:txBody>
      </p:sp>
      <p:sp>
        <p:nvSpPr>
          <p:cNvPr id="5" name="Rounded Rectangle 4"/>
          <p:cNvSpPr/>
          <p:nvPr/>
        </p:nvSpPr>
        <p:spPr>
          <a:xfrm>
            <a:off x="3517347" y="3162509"/>
            <a:ext cx="2360823" cy="919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Reduce the overall rules</a:t>
            </a:r>
          </a:p>
        </p:txBody>
      </p:sp>
      <p:sp>
        <p:nvSpPr>
          <p:cNvPr id="9" name="Rounded Rectangle 8"/>
          <p:cNvSpPr/>
          <p:nvPr/>
        </p:nvSpPr>
        <p:spPr>
          <a:xfrm>
            <a:off x="6789910" y="3162509"/>
            <a:ext cx="2360823" cy="919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Enforce the rules on Multi-Path</a:t>
            </a:r>
          </a:p>
        </p:txBody>
      </p:sp>
      <p:sp>
        <p:nvSpPr>
          <p:cNvPr id="7" name="Slide Number Placeholder 6"/>
          <p:cNvSpPr>
            <a:spLocks noGrp="1"/>
          </p:cNvSpPr>
          <p:nvPr>
            <p:ph type="sldNum" sz="quarter" idx="12"/>
          </p:nvPr>
        </p:nvSpPr>
        <p:spPr/>
        <p:txBody>
          <a:bodyPr/>
          <a:lstStyle/>
          <a:p>
            <a:endParaRPr lang="en-US" dirty="0"/>
          </a:p>
        </p:txBody>
      </p:sp>
      <p:sp>
        <p:nvSpPr>
          <p:cNvPr id="11" name="Vertical Scroll 10"/>
          <p:cNvSpPr/>
          <p:nvPr/>
        </p:nvSpPr>
        <p:spPr>
          <a:xfrm>
            <a:off x="7279761" y="1569117"/>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Policy</a:t>
            </a:r>
          </a:p>
        </p:txBody>
      </p:sp>
      <p:grpSp>
        <p:nvGrpSpPr>
          <p:cNvPr id="37" name="Group 36"/>
          <p:cNvGrpSpPr/>
          <p:nvPr/>
        </p:nvGrpSpPr>
        <p:grpSpPr>
          <a:xfrm>
            <a:off x="3771930" y="1412156"/>
            <a:ext cx="1666133" cy="1090816"/>
            <a:chOff x="1472076" y="1586109"/>
            <a:chExt cx="1666133" cy="1090816"/>
          </a:xfrm>
        </p:grpSpPr>
        <p:grpSp>
          <p:nvGrpSpPr>
            <p:cNvPr id="12" name="Group 9"/>
            <p:cNvGrpSpPr/>
            <p:nvPr/>
          </p:nvGrpSpPr>
          <p:grpSpPr>
            <a:xfrm>
              <a:off x="1591566" y="1837458"/>
              <a:ext cx="1527348" cy="839467"/>
              <a:chOff x="233070" y="785547"/>
              <a:chExt cx="11765430" cy="5481587"/>
            </a:xfrm>
          </p:grpSpPr>
          <p:grpSp>
            <p:nvGrpSpPr>
              <p:cNvPr id="13" name="Group 12"/>
              <p:cNvGrpSpPr/>
              <p:nvPr/>
            </p:nvGrpSpPr>
            <p:grpSpPr>
              <a:xfrm>
                <a:off x="1344209" y="1186975"/>
                <a:ext cx="9568501" cy="4171313"/>
                <a:chOff x="1344207" y="1186975"/>
                <a:chExt cx="9568502" cy="4171313"/>
              </a:xfrm>
            </p:grpSpPr>
            <p:cxnSp>
              <p:nvCxnSpPr>
                <p:cNvPr id="24" name="Straight Arrow Connector 23"/>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TextBox 35"/>
            <p:cNvSpPr txBox="1"/>
            <p:nvPr/>
          </p:nvSpPr>
          <p:spPr>
            <a:xfrm>
              <a:off x="1472076" y="1586109"/>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grpSp>
      <p:sp>
        <p:nvSpPr>
          <p:cNvPr id="45" name="Right Arrow 44"/>
          <p:cNvSpPr/>
          <p:nvPr/>
        </p:nvSpPr>
        <p:spPr>
          <a:xfrm rot="1134596">
            <a:off x="4535786" y="2589097"/>
            <a:ext cx="1723327" cy="187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rot="9694945">
            <a:off x="6239669" y="2600913"/>
            <a:ext cx="1685972" cy="165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876422" y="5063444"/>
            <a:ext cx="2896355" cy="5126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 Placement</a:t>
            </a:r>
          </a:p>
        </p:txBody>
      </p:sp>
      <p:cxnSp>
        <p:nvCxnSpPr>
          <p:cNvPr id="49" name="Straight Arrow Connector 48"/>
          <p:cNvCxnSpPr>
            <a:cxnSpLocks/>
            <a:stCxn id="43" idx="2"/>
          </p:cNvCxnSpPr>
          <p:nvPr/>
        </p:nvCxnSpPr>
        <p:spPr>
          <a:xfrm>
            <a:off x="6324600" y="4274811"/>
            <a:ext cx="0" cy="792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10"/>
          <p:cNvSpPr txBox="1"/>
          <p:nvPr/>
        </p:nvSpPr>
        <p:spPr>
          <a:xfrm>
            <a:off x="94530" y="6460958"/>
            <a:ext cx="817788" cy="369332"/>
          </a:xfrm>
          <a:prstGeom prst="rect">
            <a:avLst/>
          </a:prstGeom>
          <a:noFill/>
        </p:spPr>
        <p:txBody>
          <a:bodyPr wrap="none" rtlCol="0">
            <a:spAutoFit/>
          </a:bodyPr>
          <a:lstStyle/>
          <a:p>
            <a:r>
              <a:rPr lang="en-US" dirty="0"/>
              <a:t>Raptor</a:t>
            </a:r>
          </a:p>
        </p:txBody>
      </p:sp>
      <p:sp>
        <p:nvSpPr>
          <p:cNvPr id="48" name="10-Point Star 2"/>
          <p:cNvSpPr/>
          <p:nvPr/>
        </p:nvSpPr>
        <p:spPr>
          <a:xfrm>
            <a:off x="9167275" y="2184175"/>
            <a:ext cx="1581204" cy="1571005"/>
          </a:xfrm>
          <a:prstGeom prst="star1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Rule Sharing</a:t>
            </a:r>
            <a:endParaRPr lang="en-SG" dirty="0"/>
          </a:p>
        </p:txBody>
      </p:sp>
    </p:spTree>
    <p:extLst>
      <p:ext uri="{BB962C8B-B14F-4D97-AF65-F5344CB8AC3E}">
        <p14:creationId xmlns:p14="http://schemas.microsoft.com/office/powerpoint/2010/main" val="3616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animBg="1"/>
      <p:bldP spid="9" grpId="0" animBg="1"/>
      <p:bldP spid="11" grpId="0" animBg="1"/>
      <p:bldP spid="45" grpId="0" animBg="1"/>
      <p:bldP spid="46" grpId="0" animBg="1"/>
      <p:bldP spid="47" grpId="0" animBg="1"/>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Rule Ordering</a:t>
            </a:r>
            <a:endParaRPr lang="en-SG" cap="none" dirty="0"/>
          </a:p>
        </p:txBody>
      </p:sp>
      <p:sp>
        <p:nvSpPr>
          <p:cNvPr id="4" name="Content Placeholder 3"/>
          <p:cNvSpPr txBox="1">
            <a:spLocks noGrp="1"/>
          </p:cNvSpPr>
          <p:nvPr>
            <p:ph idx="1"/>
          </p:nvPr>
        </p:nvSpPr>
        <p:spPr>
          <a:xfrm>
            <a:off x="4232030" y="2360324"/>
            <a:ext cx="4032739" cy="369332"/>
          </a:xfrm>
          <a:prstGeom prst="rect">
            <a:avLst/>
          </a:prstGeom>
          <a:noFill/>
        </p:spPr>
        <p:txBody>
          <a:bodyPr wrap="square" rtlCol="0">
            <a:spAutoFit/>
          </a:bodyPr>
          <a:lstStyle/>
          <a:p>
            <a:pPr marL="0" indent="0">
              <a:buNone/>
            </a:pPr>
            <a:r>
              <a:rPr lang="en-US" b="1" dirty="0"/>
              <a:t>Priority of Rules : Requires Ordering</a:t>
            </a:r>
          </a:p>
        </p:txBody>
      </p:sp>
      <p:graphicFrame>
        <p:nvGraphicFramePr>
          <p:cNvPr id="7" name="Table 6"/>
          <p:cNvGraphicFramePr>
            <a:graphicFrameLocks noGrp="1"/>
          </p:cNvGraphicFramePr>
          <p:nvPr>
            <p:extLst>
              <p:ext uri="{D42A27DB-BD31-4B8C-83A1-F6EECF244321}">
                <p14:modId xmlns:p14="http://schemas.microsoft.com/office/powerpoint/2010/main" val="2469877277"/>
              </p:ext>
            </p:extLst>
          </p:nvPr>
        </p:nvGraphicFramePr>
        <p:xfrm>
          <a:off x="2400300" y="2959736"/>
          <a:ext cx="5338844" cy="1512251"/>
        </p:xfrm>
        <a:graphic>
          <a:graphicData uri="http://schemas.openxmlformats.org/drawingml/2006/table">
            <a:tbl>
              <a:tblPr firstRow="1" bandRow="1">
                <a:tableStyleId>{85BE263C-DBD7-4A20-BB59-AAB30ACAA65A}</a:tableStyleId>
              </a:tblPr>
              <a:tblGrid>
                <a:gridCol w="2669422">
                  <a:extLst>
                    <a:ext uri="{9D8B030D-6E8A-4147-A177-3AD203B41FA5}">
                      <a16:colId xmlns:a16="http://schemas.microsoft.com/office/drawing/2014/main" val="20000"/>
                    </a:ext>
                  </a:extLst>
                </a:gridCol>
                <a:gridCol w="2669422">
                  <a:extLst>
                    <a:ext uri="{9D8B030D-6E8A-4147-A177-3AD203B41FA5}">
                      <a16:colId xmlns:a16="http://schemas.microsoft.com/office/drawing/2014/main" val="20001"/>
                    </a:ext>
                  </a:extLst>
                </a:gridCol>
              </a:tblGrid>
              <a:tr h="345597">
                <a:tc>
                  <a:txBody>
                    <a:bodyPr/>
                    <a:lstStyle/>
                    <a:p>
                      <a:r>
                        <a:rPr lang="en-SG" dirty="0"/>
                        <a:t>Rules</a:t>
                      </a:r>
                    </a:p>
                  </a:txBody>
                  <a:tcPr/>
                </a:tc>
                <a:tc>
                  <a:txBody>
                    <a:bodyPr/>
                    <a:lstStyle/>
                    <a:p>
                      <a:r>
                        <a:rPr lang="en-SG" dirty="0"/>
                        <a:t>Priority</a:t>
                      </a:r>
                    </a:p>
                  </a:txBody>
                  <a:tcPr/>
                </a:tc>
                <a:extLst>
                  <a:ext uri="{0D108BD9-81ED-4DB2-BD59-A6C34878D82A}">
                    <a16:rowId xmlns:a16="http://schemas.microsoft.com/office/drawing/2014/main" val="10000"/>
                  </a:ext>
                </a:extLst>
              </a:tr>
              <a:tr h="345597">
                <a:tc>
                  <a:txBody>
                    <a:bodyPr/>
                    <a:lstStyle/>
                    <a:p>
                      <a:r>
                        <a:rPr lang="en-SG" dirty="0"/>
                        <a:t>R1 &lt;</a:t>
                      </a:r>
                      <a:r>
                        <a:rPr lang="en-SG" dirty="0" err="1"/>
                        <a:t>src</a:t>
                      </a:r>
                      <a:r>
                        <a:rPr lang="en-SG" dirty="0"/>
                        <a:t>:*, dest:001, A1&gt;</a:t>
                      </a:r>
                    </a:p>
                  </a:txBody>
                  <a:tcPr/>
                </a:tc>
                <a:tc>
                  <a:txBody>
                    <a:bodyPr/>
                    <a:lstStyle/>
                    <a:p>
                      <a:r>
                        <a:rPr lang="en-SG" dirty="0"/>
                        <a:t>High</a:t>
                      </a:r>
                    </a:p>
                  </a:txBody>
                  <a:tcPr/>
                </a:tc>
                <a:extLst>
                  <a:ext uri="{0D108BD9-81ED-4DB2-BD59-A6C34878D82A}">
                    <a16:rowId xmlns:a16="http://schemas.microsoft.com/office/drawing/2014/main" val="10001"/>
                  </a:ext>
                </a:extLst>
              </a:tr>
              <a:tr h="345597">
                <a:tc>
                  <a:txBody>
                    <a:bodyPr/>
                    <a:lstStyle/>
                    <a:p>
                      <a:r>
                        <a:rPr lang="en-SG" dirty="0"/>
                        <a:t>R2 &lt;src:00*, </a:t>
                      </a:r>
                      <a:r>
                        <a:rPr lang="en-SG" dirty="0" err="1"/>
                        <a:t>dest</a:t>
                      </a:r>
                      <a:r>
                        <a:rPr lang="en-SG" dirty="0"/>
                        <a:t>:*, A2&gt;</a:t>
                      </a:r>
                    </a:p>
                  </a:txBody>
                  <a:tcPr/>
                </a:tc>
                <a:tc>
                  <a:txBody>
                    <a:bodyPr/>
                    <a:lstStyle/>
                    <a:p>
                      <a:endParaRPr lang="en-SG" dirty="0"/>
                    </a:p>
                  </a:txBody>
                  <a:tcPr/>
                </a:tc>
                <a:extLst>
                  <a:ext uri="{0D108BD9-81ED-4DB2-BD59-A6C34878D82A}">
                    <a16:rowId xmlns:a16="http://schemas.microsoft.com/office/drawing/2014/main" val="10002"/>
                  </a:ext>
                </a:extLst>
              </a:tr>
              <a:tr h="414971">
                <a:tc>
                  <a:txBody>
                    <a:bodyPr/>
                    <a:lstStyle/>
                    <a:p>
                      <a:r>
                        <a:rPr lang="en-SG" dirty="0"/>
                        <a:t>R3  &lt;</a:t>
                      </a:r>
                      <a:r>
                        <a:rPr lang="en-SG" dirty="0" err="1"/>
                        <a:t>src</a:t>
                      </a:r>
                      <a:r>
                        <a:rPr lang="en-SG" dirty="0"/>
                        <a:t>:*, </a:t>
                      </a:r>
                      <a:r>
                        <a:rPr lang="en-SG" dirty="0" err="1"/>
                        <a:t>dest</a:t>
                      </a:r>
                      <a:r>
                        <a:rPr lang="en-SG" dirty="0"/>
                        <a:t>:*, A3&gt;</a:t>
                      </a:r>
                    </a:p>
                  </a:txBody>
                  <a:tcPr/>
                </a:tc>
                <a:tc>
                  <a:txBody>
                    <a:bodyPr/>
                    <a:lstStyle/>
                    <a:p>
                      <a:r>
                        <a:rPr lang="en-SG" dirty="0"/>
                        <a:t>Low</a:t>
                      </a: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endParaRPr lang="en-US" dirty="0"/>
          </a:p>
        </p:txBody>
      </p:sp>
      <p:grpSp>
        <p:nvGrpSpPr>
          <p:cNvPr id="8" name="Group 10"/>
          <p:cNvGrpSpPr/>
          <p:nvPr/>
        </p:nvGrpSpPr>
        <p:grpSpPr>
          <a:xfrm>
            <a:off x="8795823" y="2973591"/>
            <a:ext cx="1844468" cy="1509835"/>
            <a:chOff x="8795823" y="2959736"/>
            <a:chExt cx="1844468" cy="1509835"/>
          </a:xfrm>
        </p:grpSpPr>
        <p:sp>
          <p:nvSpPr>
            <p:cNvPr id="9" name="Rectangle 8"/>
            <p:cNvSpPr/>
            <p:nvPr/>
          </p:nvSpPr>
          <p:spPr>
            <a:xfrm>
              <a:off x="8795823" y="2959736"/>
              <a:ext cx="1844467" cy="1509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R3</a:t>
              </a:r>
            </a:p>
            <a:p>
              <a:pPr algn="ctr"/>
              <a:endParaRPr lang="en-US" dirty="0"/>
            </a:p>
            <a:p>
              <a:pPr algn="ctr"/>
              <a:endParaRPr lang="en-US" dirty="0"/>
            </a:p>
          </p:txBody>
        </p:sp>
        <p:sp>
          <p:nvSpPr>
            <p:cNvPr id="10" name="Rectangle 9"/>
            <p:cNvSpPr/>
            <p:nvPr/>
          </p:nvSpPr>
          <p:spPr>
            <a:xfrm>
              <a:off x="9105796" y="2964477"/>
              <a:ext cx="554182" cy="15050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R2</a:t>
              </a:r>
            </a:p>
            <a:p>
              <a:pPr algn="ctr"/>
              <a:endParaRPr lang="en-US" dirty="0"/>
            </a:p>
            <a:p>
              <a:pPr algn="ctr"/>
              <a:endParaRPr lang="en-US" dirty="0"/>
            </a:p>
          </p:txBody>
        </p:sp>
        <p:sp>
          <p:nvSpPr>
            <p:cNvPr id="11" name="Rectangle 10"/>
            <p:cNvSpPr/>
            <p:nvPr/>
          </p:nvSpPr>
          <p:spPr>
            <a:xfrm>
              <a:off x="8795824" y="3677176"/>
              <a:ext cx="1844467" cy="3764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R1</a:t>
              </a:r>
            </a:p>
          </p:txBody>
        </p:sp>
      </p:grpSp>
      <p:sp>
        <p:nvSpPr>
          <p:cNvPr id="12" name="TextBox 10"/>
          <p:cNvSpPr txBox="1"/>
          <p:nvPr/>
        </p:nvSpPr>
        <p:spPr>
          <a:xfrm>
            <a:off x="94530" y="6460958"/>
            <a:ext cx="817788" cy="369332"/>
          </a:xfrm>
          <a:prstGeom prst="rect">
            <a:avLst/>
          </a:prstGeom>
          <a:noFill/>
        </p:spPr>
        <p:txBody>
          <a:bodyPr wrap="none" rtlCol="0">
            <a:spAutoFit/>
          </a:bodyPr>
          <a:lstStyle/>
          <a:p>
            <a:r>
              <a:rPr lang="en-US" dirty="0"/>
              <a:t>Raptor</a:t>
            </a:r>
          </a:p>
        </p:txBody>
      </p:sp>
      <p:cxnSp>
        <p:nvCxnSpPr>
          <p:cNvPr id="6" name="Straight Arrow Connector 5">
            <a:extLst>
              <a:ext uri="{FF2B5EF4-FFF2-40B4-BE49-F238E27FC236}">
                <a16:creationId xmlns:a16="http://schemas.microsoft.com/office/drawing/2014/main" id="{0E1BF223-7A57-44E1-9EC7-32EFCAA4D79D}"/>
              </a:ext>
            </a:extLst>
          </p:cNvPr>
          <p:cNvCxnSpPr>
            <a:cxnSpLocks/>
          </p:cNvCxnSpPr>
          <p:nvPr/>
        </p:nvCxnSpPr>
        <p:spPr>
          <a:xfrm flipV="1">
            <a:off x="8558213" y="2729658"/>
            <a:ext cx="0" cy="1928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C01509-4894-46E8-82C0-D6BD56081054}"/>
              </a:ext>
            </a:extLst>
          </p:cNvPr>
          <p:cNvCxnSpPr>
            <a:cxnSpLocks/>
          </p:cNvCxnSpPr>
          <p:nvPr/>
        </p:nvCxnSpPr>
        <p:spPr>
          <a:xfrm>
            <a:off x="8558213" y="4657725"/>
            <a:ext cx="2357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F46B094-9B80-4072-AD4B-AFD7D5A7383D}"/>
              </a:ext>
            </a:extLst>
          </p:cNvPr>
          <p:cNvSpPr txBox="1"/>
          <p:nvPr/>
        </p:nvSpPr>
        <p:spPr>
          <a:xfrm>
            <a:off x="10603000" y="4704305"/>
            <a:ext cx="625299" cy="369332"/>
          </a:xfrm>
          <a:prstGeom prst="rect">
            <a:avLst/>
          </a:prstGeom>
          <a:noFill/>
        </p:spPr>
        <p:txBody>
          <a:bodyPr wrap="none" rtlCol="0">
            <a:spAutoFit/>
          </a:bodyPr>
          <a:lstStyle/>
          <a:p>
            <a:r>
              <a:rPr lang="en-US" dirty="0" err="1"/>
              <a:t>srcIP</a:t>
            </a:r>
            <a:endParaRPr lang="en-US" dirty="0"/>
          </a:p>
        </p:txBody>
      </p:sp>
      <p:sp>
        <p:nvSpPr>
          <p:cNvPr id="19" name="TextBox 18">
            <a:extLst>
              <a:ext uri="{FF2B5EF4-FFF2-40B4-BE49-F238E27FC236}">
                <a16:creationId xmlns:a16="http://schemas.microsoft.com/office/drawing/2014/main" id="{13806DCE-C2F0-43AD-9D48-74CB64CD4935}"/>
              </a:ext>
            </a:extLst>
          </p:cNvPr>
          <p:cNvSpPr txBox="1"/>
          <p:nvPr/>
        </p:nvSpPr>
        <p:spPr>
          <a:xfrm rot="16200000">
            <a:off x="7902220" y="2824569"/>
            <a:ext cx="762388" cy="369332"/>
          </a:xfrm>
          <a:prstGeom prst="rect">
            <a:avLst/>
          </a:prstGeom>
          <a:noFill/>
        </p:spPr>
        <p:txBody>
          <a:bodyPr wrap="none" rtlCol="0">
            <a:spAutoFit/>
          </a:bodyPr>
          <a:lstStyle/>
          <a:p>
            <a:r>
              <a:rPr lang="en-US" dirty="0" err="1"/>
              <a:t>destIP</a:t>
            </a:r>
            <a:endParaRPr lang="en-US" dirty="0"/>
          </a:p>
        </p:txBody>
      </p:sp>
      <p:cxnSp>
        <p:nvCxnSpPr>
          <p:cNvPr id="21" name="Straight Arrow Connector 20">
            <a:extLst>
              <a:ext uri="{FF2B5EF4-FFF2-40B4-BE49-F238E27FC236}">
                <a16:creationId xmlns:a16="http://schemas.microsoft.com/office/drawing/2014/main" id="{73CAA028-89B8-4E97-A6C5-B950C8D6D308}"/>
              </a:ext>
            </a:extLst>
          </p:cNvPr>
          <p:cNvCxnSpPr/>
          <p:nvPr/>
        </p:nvCxnSpPr>
        <p:spPr>
          <a:xfrm>
            <a:off x="5343525" y="3691031"/>
            <a:ext cx="0" cy="376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15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Rule Ordering</a:t>
            </a:r>
            <a:endParaRPr lang="en-SG" cap="none" dirty="0"/>
          </a:p>
        </p:txBody>
      </p:sp>
      <p:sp>
        <p:nvSpPr>
          <p:cNvPr id="4" name="Content Placeholder 3"/>
          <p:cNvSpPr txBox="1">
            <a:spLocks noGrp="1"/>
          </p:cNvSpPr>
          <p:nvPr>
            <p:ph idx="1"/>
          </p:nvPr>
        </p:nvSpPr>
        <p:spPr>
          <a:xfrm>
            <a:off x="4232030" y="2360324"/>
            <a:ext cx="4032739" cy="369332"/>
          </a:xfrm>
          <a:prstGeom prst="rect">
            <a:avLst/>
          </a:prstGeom>
          <a:noFill/>
        </p:spPr>
        <p:txBody>
          <a:bodyPr wrap="square" rtlCol="0">
            <a:spAutoFit/>
          </a:bodyPr>
          <a:lstStyle/>
          <a:p>
            <a:pPr marL="0" indent="0">
              <a:buNone/>
            </a:pPr>
            <a:r>
              <a:rPr lang="en-US" b="1" dirty="0"/>
              <a:t>Priority of Rules : Requires Ordering</a:t>
            </a:r>
          </a:p>
        </p:txBody>
      </p:sp>
      <p:graphicFrame>
        <p:nvGraphicFramePr>
          <p:cNvPr id="7" name="Table 6"/>
          <p:cNvGraphicFramePr>
            <a:graphicFrameLocks noGrp="1"/>
          </p:cNvGraphicFramePr>
          <p:nvPr>
            <p:extLst/>
          </p:nvPr>
        </p:nvGraphicFramePr>
        <p:xfrm>
          <a:off x="2400300" y="2959736"/>
          <a:ext cx="5338844" cy="1512251"/>
        </p:xfrm>
        <a:graphic>
          <a:graphicData uri="http://schemas.openxmlformats.org/drawingml/2006/table">
            <a:tbl>
              <a:tblPr firstRow="1" bandRow="1">
                <a:tableStyleId>{85BE263C-DBD7-4A20-BB59-AAB30ACAA65A}</a:tableStyleId>
              </a:tblPr>
              <a:tblGrid>
                <a:gridCol w="2669422">
                  <a:extLst>
                    <a:ext uri="{9D8B030D-6E8A-4147-A177-3AD203B41FA5}">
                      <a16:colId xmlns:a16="http://schemas.microsoft.com/office/drawing/2014/main" val="20000"/>
                    </a:ext>
                  </a:extLst>
                </a:gridCol>
                <a:gridCol w="2669422">
                  <a:extLst>
                    <a:ext uri="{9D8B030D-6E8A-4147-A177-3AD203B41FA5}">
                      <a16:colId xmlns:a16="http://schemas.microsoft.com/office/drawing/2014/main" val="20001"/>
                    </a:ext>
                  </a:extLst>
                </a:gridCol>
              </a:tblGrid>
              <a:tr h="345597">
                <a:tc>
                  <a:txBody>
                    <a:bodyPr/>
                    <a:lstStyle/>
                    <a:p>
                      <a:r>
                        <a:rPr lang="en-SG" dirty="0"/>
                        <a:t>Rules</a:t>
                      </a:r>
                    </a:p>
                  </a:txBody>
                  <a:tcPr/>
                </a:tc>
                <a:tc>
                  <a:txBody>
                    <a:bodyPr/>
                    <a:lstStyle/>
                    <a:p>
                      <a:r>
                        <a:rPr lang="en-SG" dirty="0"/>
                        <a:t>Priority</a:t>
                      </a:r>
                    </a:p>
                  </a:txBody>
                  <a:tcPr/>
                </a:tc>
                <a:extLst>
                  <a:ext uri="{0D108BD9-81ED-4DB2-BD59-A6C34878D82A}">
                    <a16:rowId xmlns:a16="http://schemas.microsoft.com/office/drawing/2014/main" val="10000"/>
                  </a:ext>
                </a:extLst>
              </a:tr>
              <a:tr h="345597">
                <a:tc>
                  <a:txBody>
                    <a:bodyPr/>
                    <a:lstStyle/>
                    <a:p>
                      <a:r>
                        <a:rPr lang="en-SG" dirty="0"/>
                        <a:t>R1 &lt;</a:t>
                      </a:r>
                      <a:r>
                        <a:rPr lang="en-SG" dirty="0" err="1"/>
                        <a:t>src</a:t>
                      </a:r>
                      <a:r>
                        <a:rPr lang="en-SG" dirty="0"/>
                        <a:t>:*, dest:001, A1&gt;</a:t>
                      </a:r>
                    </a:p>
                  </a:txBody>
                  <a:tcPr/>
                </a:tc>
                <a:tc>
                  <a:txBody>
                    <a:bodyPr/>
                    <a:lstStyle/>
                    <a:p>
                      <a:r>
                        <a:rPr lang="en-SG" dirty="0"/>
                        <a:t>High</a:t>
                      </a:r>
                    </a:p>
                  </a:txBody>
                  <a:tcPr/>
                </a:tc>
                <a:extLst>
                  <a:ext uri="{0D108BD9-81ED-4DB2-BD59-A6C34878D82A}">
                    <a16:rowId xmlns:a16="http://schemas.microsoft.com/office/drawing/2014/main" val="10001"/>
                  </a:ext>
                </a:extLst>
              </a:tr>
              <a:tr h="345597">
                <a:tc>
                  <a:txBody>
                    <a:bodyPr/>
                    <a:lstStyle/>
                    <a:p>
                      <a:r>
                        <a:rPr lang="en-SG" dirty="0"/>
                        <a:t>R2 &lt;src:00*, </a:t>
                      </a:r>
                      <a:r>
                        <a:rPr lang="en-SG" dirty="0" err="1"/>
                        <a:t>dest</a:t>
                      </a:r>
                      <a:r>
                        <a:rPr lang="en-SG" dirty="0"/>
                        <a:t>:*, A2&gt;</a:t>
                      </a:r>
                    </a:p>
                  </a:txBody>
                  <a:tcPr/>
                </a:tc>
                <a:tc>
                  <a:txBody>
                    <a:bodyPr/>
                    <a:lstStyle/>
                    <a:p>
                      <a:endParaRPr lang="en-SG" dirty="0"/>
                    </a:p>
                  </a:txBody>
                  <a:tcPr/>
                </a:tc>
                <a:extLst>
                  <a:ext uri="{0D108BD9-81ED-4DB2-BD59-A6C34878D82A}">
                    <a16:rowId xmlns:a16="http://schemas.microsoft.com/office/drawing/2014/main" val="10002"/>
                  </a:ext>
                </a:extLst>
              </a:tr>
              <a:tr h="414971">
                <a:tc>
                  <a:txBody>
                    <a:bodyPr/>
                    <a:lstStyle/>
                    <a:p>
                      <a:r>
                        <a:rPr lang="en-SG" dirty="0"/>
                        <a:t>R3  &lt;</a:t>
                      </a:r>
                      <a:r>
                        <a:rPr lang="en-SG" dirty="0" err="1"/>
                        <a:t>src</a:t>
                      </a:r>
                      <a:r>
                        <a:rPr lang="en-SG" dirty="0"/>
                        <a:t>:*, </a:t>
                      </a:r>
                      <a:r>
                        <a:rPr lang="en-SG" dirty="0" err="1"/>
                        <a:t>dest</a:t>
                      </a:r>
                      <a:r>
                        <a:rPr lang="en-SG" dirty="0"/>
                        <a:t>:*, A3&gt;</a:t>
                      </a:r>
                    </a:p>
                  </a:txBody>
                  <a:tcPr/>
                </a:tc>
                <a:tc>
                  <a:txBody>
                    <a:bodyPr/>
                    <a:lstStyle/>
                    <a:p>
                      <a:r>
                        <a:rPr lang="en-SG" dirty="0"/>
                        <a:t>Low</a:t>
                      </a:r>
                    </a:p>
                  </a:txBody>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endParaRPr lang="en-US" dirty="0"/>
          </a:p>
        </p:txBody>
      </p:sp>
      <p:grpSp>
        <p:nvGrpSpPr>
          <p:cNvPr id="8" name="Group 10"/>
          <p:cNvGrpSpPr/>
          <p:nvPr/>
        </p:nvGrpSpPr>
        <p:grpSpPr>
          <a:xfrm>
            <a:off x="8795823" y="2973591"/>
            <a:ext cx="1844468" cy="1509835"/>
            <a:chOff x="8795823" y="2959736"/>
            <a:chExt cx="1844468" cy="1509835"/>
          </a:xfrm>
        </p:grpSpPr>
        <p:sp>
          <p:nvSpPr>
            <p:cNvPr id="9" name="Rectangle 8"/>
            <p:cNvSpPr/>
            <p:nvPr/>
          </p:nvSpPr>
          <p:spPr>
            <a:xfrm>
              <a:off x="8795823" y="2959736"/>
              <a:ext cx="1844467" cy="1509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R3</a:t>
              </a:r>
            </a:p>
            <a:p>
              <a:pPr algn="ctr"/>
              <a:endParaRPr lang="en-US" dirty="0"/>
            </a:p>
            <a:p>
              <a:pPr algn="ctr"/>
              <a:endParaRPr lang="en-US" dirty="0"/>
            </a:p>
          </p:txBody>
        </p:sp>
        <p:sp>
          <p:nvSpPr>
            <p:cNvPr id="10" name="Rectangle 9"/>
            <p:cNvSpPr/>
            <p:nvPr/>
          </p:nvSpPr>
          <p:spPr>
            <a:xfrm>
              <a:off x="9105796" y="2964477"/>
              <a:ext cx="554182" cy="15050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R2</a:t>
              </a:r>
            </a:p>
            <a:p>
              <a:pPr algn="ctr"/>
              <a:endParaRPr lang="en-US" dirty="0"/>
            </a:p>
            <a:p>
              <a:pPr algn="ctr"/>
              <a:endParaRPr lang="en-US" dirty="0"/>
            </a:p>
          </p:txBody>
        </p:sp>
        <p:sp>
          <p:nvSpPr>
            <p:cNvPr id="11" name="Rectangle 10"/>
            <p:cNvSpPr/>
            <p:nvPr/>
          </p:nvSpPr>
          <p:spPr>
            <a:xfrm>
              <a:off x="8795824" y="3677176"/>
              <a:ext cx="1844467" cy="37648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R1</a:t>
              </a:r>
            </a:p>
          </p:txBody>
        </p:sp>
      </p:grpSp>
      <p:sp>
        <p:nvSpPr>
          <p:cNvPr id="12" name="TextBox 10"/>
          <p:cNvSpPr txBox="1"/>
          <p:nvPr/>
        </p:nvSpPr>
        <p:spPr>
          <a:xfrm>
            <a:off x="94530" y="6460958"/>
            <a:ext cx="817788" cy="369332"/>
          </a:xfrm>
          <a:prstGeom prst="rect">
            <a:avLst/>
          </a:prstGeom>
          <a:noFill/>
        </p:spPr>
        <p:txBody>
          <a:bodyPr wrap="none" rtlCol="0">
            <a:spAutoFit/>
          </a:bodyPr>
          <a:lstStyle/>
          <a:p>
            <a:r>
              <a:rPr lang="en-US" dirty="0"/>
              <a:t>Raptor</a:t>
            </a:r>
          </a:p>
        </p:txBody>
      </p:sp>
      <p:cxnSp>
        <p:nvCxnSpPr>
          <p:cNvPr id="6" name="Straight Arrow Connector 5">
            <a:extLst>
              <a:ext uri="{FF2B5EF4-FFF2-40B4-BE49-F238E27FC236}">
                <a16:creationId xmlns:a16="http://schemas.microsoft.com/office/drawing/2014/main" id="{0E1BF223-7A57-44E1-9EC7-32EFCAA4D79D}"/>
              </a:ext>
            </a:extLst>
          </p:cNvPr>
          <p:cNvCxnSpPr>
            <a:cxnSpLocks/>
          </p:cNvCxnSpPr>
          <p:nvPr/>
        </p:nvCxnSpPr>
        <p:spPr>
          <a:xfrm flipV="1">
            <a:off x="8558213" y="2729658"/>
            <a:ext cx="0" cy="1928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C01509-4894-46E8-82C0-D6BD56081054}"/>
              </a:ext>
            </a:extLst>
          </p:cNvPr>
          <p:cNvCxnSpPr>
            <a:cxnSpLocks/>
          </p:cNvCxnSpPr>
          <p:nvPr/>
        </p:nvCxnSpPr>
        <p:spPr>
          <a:xfrm>
            <a:off x="8558213" y="4657725"/>
            <a:ext cx="23574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F46B094-9B80-4072-AD4B-AFD7D5A7383D}"/>
              </a:ext>
            </a:extLst>
          </p:cNvPr>
          <p:cNvSpPr txBox="1"/>
          <p:nvPr/>
        </p:nvSpPr>
        <p:spPr>
          <a:xfrm>
            <a:off x="10603000" y="4704305"/>
            <a:ext cx="448969" cy="369332"/>
          </a:xfrm>
          <a:prstGeom prst="rect">
            <a:avLst/>
          </a:prstGeom>
          <a:noFill/>
        </p:spPr>
        <p:txBody>
          <a:bodyPr wrap="none" rtlCol="0">
            <a:spAutoFit/>
          </a:bodyPr>
          <a:lstStyle/>
          <a:p>
            <a:r>
              <a:rPr lang="en-US" dirty="0" err="1"/>
              <a:t>src</a:t>
            </a:r>
            <a:endParaRPr lang="en-US" dirty="0"/>
          </a:p>
        </p:txBody>
      </p:sp>
      <p:sp>
        <p:nvSpPr>
          <p:cNvPr id="19" name="TextBox 18">
            <a:extLst>
              <a:ext uri="{FF2B5EF4-FFF2-40B4-BE49-F238E27FC236}">
                <a16:creationId xmlns:a16="http://schemas.microsoft.com/office/drawing/2014/main" id="{13806DCE-C2F0-43AD-9D48-74CB64CD4935}"/>
              </a:ext>
            </a:extLst>
          </p:cNvPr>
          <p:cNvSpPr txBox="1"/>
          <p:nvPr/>
        </p:nvSpPr>
        <p:spPr>
          <a:xfrm rot="16200000">
            <a:off x="7990385" y="2824569"/>
            <a:ext cx="586058" cy="369332"/>
          </a:xfrm>
          <a:prstGeom prst="rect">
            <a:avLst/>
          </a:prstGeom>
          <a:noFill/>
        </p:spPr>
        <p:txBody>
          <a:bodyPr wrap="none" rtlCol="0">
            <a:spAutoFit/>
          </a:bodyPr>
          <a:lstStyle/>
          <a:p>
            <a:r>
              <a:rPr lang="en-US" dirty="0" err="1"/>
              <a:t>dest</a:t>
            </a:r>
            <a:endParaRPr lang="en-US" dirty="0"/>
          </a:p>
        </p:txBody>
      </p:sp>
      <p:cxnSp>
        <p:nvCxnSpPr>
          <p:cNvPr id="21" name="Straight Arrow Connector 20">
            <a:extLst>
              <a:ext uri="{FF2B5EF4-FFF2-40B4-BE49-F238E27FC236}">
                <a16:creationId xmlns:a16="http://schemas.microsoft.com/office/drawing/2014/main" id="{73CAA028-89B8-4E97-A6C5-B950C8D6D308}"/>
              </a:ext>
            </a:extLst>
          </p:cNvPr>
          <p:cNvCxnSpPr/>
          <p:nvPr/>
        </p:nvCxnSpPr>
        <p:spPr>
          <a:xfrm>
            <a:off x="5343525" y="3691031"/>
            <a:ext cx="0" cy="376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Process 4">
            <a:extLst>
              <a:ext uri="{FF2B5EF4-FFF2-40B4-BE49-F238E27FC236}">
                <a16:creationId xmlns:a16="http://schemas.microsoft.com/office/drawing/2014/main" id="{5D7833ED-F3AB-4C8C-A996-C56A0C84C389}"/>
              </a:ext>
            </a:extLst>
          </p:cNvPr>
          <p:cNvSpPr/>
          <p:nvPr/>
        </p:nvSpPr>
        <p:spPr>
          <a:xfrm>
            <a:off x="94530" y="3390429"/>
            <a:ext cx="1946166" cy="300602"/>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SG" dirty="0"/>
              <a:t>Src:001,dest:001</a:t>
            </a:r>
          </a:p>
        </p:txBody>
      </p:sp>
    </p:spTree>
    <p:extLst>
      <p:ext uri="{BB962C8B-B14F-4D97-AF65-F5344CB8AC3E}">
        <p14:creationId xmlns:p14="http://schemas.microsoft.com/office/powerpoint/2010/main" val="154456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9 -0.00162 L 0.4668 0.00047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72CA-7247-4E44-BB25-D5B6AFB3816A}"/>
              </a:ext>
            </a:extLst>
          </p:cNvPr>
          <p:cNvSpPr>
            <a:spLocks noGrp="1"/>
          </p:cNvSpPr>
          <p:nvPr>
            <p:ph type="title"/>
          </p:nvPr>
        </p:nvSpPr>
        <p:spPr/>
        <p:txBody>
          <a:bodyPr/>
          <a:lstStyle/>
          <a:p>
            <a:r>
              <a:rPr lang="en-US" dirty="0"/>
              <a:t>Solving the Rule Placement Problem</a:t>
            </a:r>
          </a:p>
        </p:txBody>
      </p:sp>
      <p:sp>
        <p:nvSpPr>
          <p:cNvPr id="3" name="Content Placeholder 2">
            <a:extLst>
              <a:ext uri="{FF2B5EF4-FFF2-40B4-BE49-F238E27FC236}">
                <a16:creationId xmlns:a16="http://schemas.microsoft.com/office/drawing/2014/main" id="{09471DD6-AAEE-4DC3-8BA9-DF7CACB44841}"/>
              </a:ext>
            </a:extLst>
          </p:cNvPr>
          <p:cNvSpPr>
            <a:spLocks noGrp="1"/>
          </p:cNvSpPr>
          <p:nvPr>
            <p:ph idx="1"/>
          </p:nvPr>
        </p:nvSpPr>
        <p:spPr/>
        <p:txBody>
          <a:bodyPr>
            <a:normAutofit/>
          </a:bodyPr>
          <a:lstStyle/>
          <a:p>
            <a:r>
              <a:rPr lang="en-US" sz="2400" dirty="0"/>
              <a:t>Integer Linear Programming Problem to assign rules to switches :</a:t>
            </a:r>
          </a:p>
          <a:p>
            <a:pPr lvl="1"/>
            <a:endParaRPr lang="en-US" sz="2000" dirty="0"/>
          </a:p>
          <a:p>
            <a:r>
              <a:rPr lang="en-US" sz="2400" b="1" dirty="0"/>
              <a:t>Objective </a:t>
            </a:r>
          </a:p>
          <a:p>
            <a:pPr marL="201168" lvl="1" indent="0">
              <a:buNone/>
            </a:pPr>
            <a:r>
              <a:rPr lang="en-US" sz="2000" b="1" dirty="0"/>
              <a:t>	</a:t>
            </a:r>
            <a:r>
              <a:rPr lang="en-US" sz="2000" dirty="0"/>
              <a:t>Minimize overall number of rules.</a:t>
            </a:r>
          </a:p>
          <a:p>
            <a:endParaRPr lang="en-US" sz="2400" dirty="0"/>
          </a:p>
          <a:p>
            <a:r>
              <a:rPr lang="en-US" sz="2400" b="1" dirty="0"/>
              <a:t>Constraints </a:t>
            </a:r>
          </a:p>
          <a:p>
            <a:pPr marL="201168" lvl="1" indent="0">
              <a:buNone/>
            </a:pPr>
            <a:r>
              <a:rPr lang="en-US" sz="2000" dirty="0"/>
              <a:t>	1) Switch Rule Capacity.</a:t>
            </a:r>
          </a:p>
          <a:p>
            <a:pPr marL="201168" lvl="1" indent="0">
              <a:buNone/>
            </a:pPr>
            <a:r>
              <a:rPr lang="en-US" sz="2000" dirty="0"/>
              <a:t>	2) Placement of Rules in the Paths (multi) given for the flows.</a:t>
            </a:r>
          </a:p>
          <a:p>
            <a:pPr marL="201168" lvl="1" indent="0">
              <a:buNone/>
            </a:pPr>
            <a:r>
              <a:rPr lang="en-US" sz="2000" dirty="0"/>
              <a:t>	3) Adhere to Rule-ordering (Priority).  </a:t>
            </a:r>
          </a:p>
        </p:txBody>
      </p:sp>
      <p:sp>
        <p:nvSpPr>
          <p:cNvPr id="4" name="Rectangle 3">
            <a:extLst>
              <a:ext uri="{FF2B5EF4-FFF2-40B4-BE49-F238E27FC236}">
                <a16:creationId xmlns:a16="http://schemas.microsoft.com/office/drawing/2014/main" id="{5822737F-5839-4B4B-8653-8DA0763E1DF0}"/>
              </a:ext>
            </a:extLst>
          </p:cNvPr>
          <p:cNvSpPr/>
          <p:nvPr/>
        </p:nvSpPr>
        <p:spPr>
          <a:xfrm>
            <a:off x="6126480" y="4601646"/>
            <a:ext cx="5532220" cy="400110"/>
          </a:xfrm>
          <a:prstGeom prst="rect">
            <a:avLst/>
          </a:prstGeom>
        </p:spPr>
        <p:txBody>
          <a:bodyPr wrap="none">
            <a:spAutoFit/>
          </a:bodyPr>
          <a:lstStyle/>
          <a:p>
            <a:r>
              <a:rPr lang="en-US" sz="2000" dirty="0">
                <a:sym typeface="Wingdings" panose="05000000000000000000" pitchFamily="2" charset="2"/>
              </a:rPr>
              <a:t> </a:t>
            </a:r>
            <a:r>
              <a:rPr lang="en-US" sz="2000" dirty="0"/>
              <a:t>Quadratic Problem; Hence not practical to Solve.</a:t>
            </a:r>
          </a:p>
        </p:txBody>
      </p:sp>
    </p:spTree>
    <p:extLst>
      <p:ext uri="{BB962C8B-B14F-4D97-AF65-F5344CB8AC3E}">
        <p14:creationId xmlns:p14="http://schemas.microsoft.com/office/powerpoint/2010/main" val="127850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name="PPSlideStart_201706040655249835_58d0a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Raptor</a:t>
            </a:r>
          </a:p>
        </p:txBody>
      </p:sp>
      <p:sp>
        <p:nvSpPr>
          <p:cNvPr id="70" name="Flowchart: Magnetic Disk 69"/>
          <p:cNvSpPr/>
          <p:nvPr/>
        </p:nvSpPr>
        <p:spPr>
          <a:xfrm>
            <a:off x="2550933" y="4531757"/>
            <a:ext cx="2637684" cy="6785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SDN Controller</a:t>
            </a:r>
          </a:p>
        </p:txBody>
      </p:sp>
      <p:sp>
        <p:nvSpPr>
          <p:cNvPr id="122" name="Rectangle 121"/>
          <p:cNvSpPr/>
          <p:nvPr/>
        </p:nvSpPr>
        <p:spPr>
          <a:xfrm>
            <a:off x="2367720" y="2739989"/>
            <a:ext cx="3004112" cy="975328"/>
          </a:xfrm>
          <a:prstGeom prst="rect">
            <a:avLst/>
          </a:prstGeom>
          <a:noFill/>
          <a:ln w="28575">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65"/>
          </a:p>
        </p:txBody>
      </p:sp>
      <p:cxnSp>
        <p:nvCxnSpPr>
          <p:cNvPr id="125" name="Straight Arrow Connector 124"/>
          <p:cNvCxnSpPr>
            <a:cxnSpLocks/>
            <a:endCxn id="137" idx="0"/>
          </p:cNvCxnSpPr>
          <p:nvPr/>
        </p:nvCxnSpPr>
        <p:spPr>
          <a:xfrm>
            <a:off x="2355240" y="2458773"/>
            <a:ext cx="1514535" cy="5055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a:stCxn id="135" idx="2"/>
            <a:endCxn id="137" idx="0"/>
          </p:cNvCxnSpPr>
          <p:nvPr/>
        </p:nvCxnSpPr>
        <p:spPr>
          <a:xfrm flipH="1">
            <a:off x="3869775" y="2476244"/>
            <a:ext cx="1686548" cy="48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endCxn id="77" idx="0"/>
          </p:cNvCxnSpPr>
          <p:nvPr/>
        </p:nvCxnSpPr>
        <p:spPr>
          <a:xfrm flipH="1">
            <a:off x="3450393" y="5207977"/>
            <a:ext cx="410875" cy="55631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70" idx="3"/>
          </p:cNvCxnSpPr>
          <p:nvPr/>
        </p:nvCxnSpPr>
        <p:spPr>
          <a:xfrm flipH="1">
            <a:off x="3435542" y="5210286"/>
            <a:ext cx="434233" cy="100873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endCxn id="79" idx="0"/>
          </p:cNvCxnSpPr>
          <p:nvPr/>
        </p:nvCxnSpPr>
        <p:spPr>
          <a:xfrm>
            <a:off x="3874308" y="5276488"/>
            <a:ext cx="37084" cy="29638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a:endCxn id="82" idx="0"/>
          </p:cNvCxnSpPr>
          <p:nvPr/>
        </p:nvCxnSpPr>
        <p:spPr>
          <a:xfrm>
            <a:off x="3884155" y="5220652"/>
            <a:ext cx="483461" cy="9111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06193" y="5210286"/>
            <a:ext cx="497671" cy="5642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70" idx="3"/>
            <a:endCxn id="80" idx="0"/>
          </p:cNvCxnSpPr>
          <p:nvPr/>
        </p:nvCxnSpPr>
        <p:spPr>
          <a:xfrm>
            <a:off x="3869775" y="5210286"/>
            <a:ext cx="38726" cy="72845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65079" y="5312306"/>
            <a:ext cx="1490513" cy="268723"/>
          </a:xfrm>
          <a:prstGeom prst="rect">
            <a:avLst/>
          </a:prstGeom>
          <a:noFill/>
        </p:spPr>
        <p:txBody>
          <a:bodyPr wrap="none" rtlCol="0">
            <a:spAutoFit/>
          </a:bodyPr>
          <a:lstStyle/>
          <a:p>
            <a:r>
              <a:rPr lang="en-US" sz="1452" b="1" dirty="0">
                <a:latin typeface="Helvetica" panose="020B0500000000000000" pitchFamily="34" charset="0"/>
              </a:rPr>
              <a:t>Rule Placement</a:t>
            </a:r>
          </a:p>
        </p:txBody>
      </p:sp>
      <p:sp>
        <p:nvSpPr>
          <p:cNvPr id="135" name="Vertical Scroll 134"/>
          <p:cNvSpPr/>
          <p:nvPr/>
        </p:nvSpPr>
        <p:spPr>
          <a:xfrm>
            <a:off x="4865761" y="1699350"/>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Polices</a:t>
            </a:r>
          </a:p>
        </p:txBody>
      </p:sp>
      <p:grpSp>
        <p:nvGrpSpPr>
          <p:cNvPr id="72" name="Group 9"/>
          <p:cNvGrpSpPr/>
          <p:nvPr/>
        </p:nvGrpSpPr>
        <p:grpSpPr>
          <a:xfrm>
            <a:off x="1591566" y="1713633"/>
            <a:ext cx="1527348" cy="839467"/>
            <a:chOff x="233070" y="785547"/>
            <a:chExt cx="11765430" cy="5481587"/>
          </a:xfrm>
        </p:grpSpPr>
        <p:grpSp>
          <p:nvGrpSpPr>
            <p:cNvPr id="99" name="Group 98"/>
            <p:cNvGrpSpPr/>
            <p:nvPr/>
          </p:nvGrpSpPr>
          <p:grpSpPr>
            <a:xfrm>
              <a:off x="1344209" y="1186975"/>
              <a:ext cx="9568501" cy="4171313"/>
              <a:chOff x="1344207" y="1186975"/>
              <a:chExt cx="9568502" cy="4171313"/>
            </a:xfrm>
          </p:grpSpPr>
          <p:cxnSp>
            <p:nvCxnSpPr>
              <p:cNvPr id="110" name="Straight Arrow Connector 109"/>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4"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0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9"/>
          <p:cNvGrpSpPr/>
          <p:nvPr/>
        </p:nvGrpSpPr>
        <p:grpSpPr>
          <a:xfrm>
            <a:off x="3138209" y="5572876"/>
            <a:ext cx="1527348" cy="839467"/>
            <a:chOff x="233070" y="785547"/>
            <a:chExt cx="11765430" cy="5481587"/>
          </a:xfrm>
        </p:grpSpPr>
        <p:grpSp>
          <p:nvGrpSpPr>
            <p:cNvPr id="76" name="Group 75"/>
            <p:cNvGrpSpPr/>
            <p:nvPr/>
          </p:nvGrpSpPr>
          <p:grpSpPr>
            <a:xfrm>
              <a:off x="1344209" y="1186975"/>
              <a:ext cx="9568501" cy="4171313"/>
              <a:chOff x="1344207" y="1186975"/>
              <a:chExt cx="9568502" cy="4171313"/>
            </a:xfrm>
          </p:grpSpPr>
          <p:cxnSp>
            <p:nvCxnSpPr>
              <p:cNvPr id="87" name="Straight Arrow Connector 86"/>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1"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7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1472076" y="1462284"/>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cxnSp>
        <p:nvCxnSpPr>
          <p:cNvPr id="75" name="Straight Arrow Connector 74"/>
          <p:cNvCxnSpPr>
            <a:cxnSpLocks/>
            <a:stCxn id="137" idx="2"/>
          </p:cNvCxnSpPr>
          <p:nvPr/>
        </p:nvCxnSpPr>
        <p:spPr>
          <a:xfrm>
            <a:off x="3869775" y="3418313"/>
            <a:ext cx="9277" cy="11301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endParaRPr lang="en-US" dirty="0"/>
          </a:p>
        </p:txBody>
      </p:sp>
      <p:sp>
        <p:nvSpPr>
          <p:cNvPr id="137" name="Rounded Rectangle 144"/>
          <p:cNvSpPr/>
          <p:nvPr/>
        </p:nvSpPr>
        <p:spPr>
          <a:xfrm>
            <a:off x="2911407" y="2964326"/>
            <a:ext cx="1916736" cy="453987"/>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52" b="1" dirty="0">
                <a:latin typeface="Helvetica" panose="020B0500000000000000" pitchFamily="34" charset="0"/>
              </a:rPr>
              <a:t>ILP</a:t>
            </a:r>
          </a:p>
        </p:txBody>
      </p:sp>
      <p:sp>
        <p:nvSpPr>
          <p:cNvPr id="13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2894477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PSlideEnd_201706040655249840_7822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Raptor Overview</a:t>
            </a:r>
          </a:p>
        </p:txBody>
      </p:sp>
      <p:sp>
        <p:nvSpPr>
          <p:cNvPr id="70" name="Flowchart: Magnetic Disk 69"/>
          <p:cNvSpPr/>
          <p:nvPr/>
        </p:nvSpPr>
        <p:spPr>
          <a:xfrm>
            <a:off x="2550933" y="4531757"/>
            <a:ext cx="2637684" cy="6785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SDN Controller</a:t>
            </a:r>
          </a:p>
        </p:txBody>
      </p:sp>
      <p:sp>
        <p:nvSpPr>
          <p:cNvPr id="122" name="Rectangle 121"/>
          <p:cNvSpPr/>
          <p:nvPr/>
        </p:nvSpPr>
        <p:spPr>
          <a:xfrm>
            <a:off x="2367720" y="2739988"/>
            <a:ext cx="3004112" cy="1596419"/>
          </a:xfrm>
          <a:prstGeom prst="rect">
            <a:avLst/>
          </a:prstGeom>
          <a:noFill/>
          <a:ln w="28575">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65"/>
          </a:p>
        </p:txBody>
      </p:sp>
      <p:sp>
        <p:nvSpPr>
          <p:cNvPr id="124" name="Rounded Rectangle 123"/>
          <p:cNvSpPr/>
          <p:nvPr/>
        </p:nvSpPr>
        <p:spPr>
          <a:xfrm>
            <a:off x="2904577" y="3762381"/>
            <a:ext cx="1916736" cy="453987"/>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52" b="1" dirty="0">
                <a:latin typeface="Helvetica" panose="020B0500000000000000" pitchFamily="34" charset="0"/>
              </a:rPr>
              <a:t>Connect</a:t>
            </a:r>
            <a:endParaRPr lang="en-US" sz="965" b="1" dirty="0">
              <a:latin typeface="Helvetica" panose="020B0500000000000000" pitchFamily="34" charset="0"/>
            </a:endParaRPr>
          </a:p>
        </p:txBody>
      </p:sp>
      <p:cxnSp>
        <p:nvCxnSpPr>
          <p:cNvPr id="125" name="Straight Arrow Connector 124"/>
          <p:cNvCxnSpPr>
            <a:cxnSpLocks/>
            <a:endCxn id="137" idx="0"/>
          </p:cNvCxnSpPr>
          <p:nvPr/>
        </p:nvCxnSpPr>
        <p:spPr>
          <a:xfrm>
            <a:off x="2355240" y="2458773"/>
            <a:ext cx="1514535" cy="5055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a:stCxn id="135" idx="2"/>
            <a:endCxn id="137" idx="0"/>
          </p:cNvCxnSpPr>
          <p:nvPr/>
        </p:nvCxnSpPr>
        <p:spPr>
          <a:xfrm flipH="1">
            <a:off x="3869775" y="2476244"/>
            <a:ext cx="1686548" cy="48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865227" y="3418313"/>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endCxn id="77" idx="0"/>
          </p:cNvCxnSpPr>
          <p:nvPr/>
        </p:nvCxnSpPr>
        <p:spPr>
          <a:xfrm flipH="1">
            <a:off x="3450393" y="5207977"/>
            <a:ext cx="410875" cy="55631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70" idx="3"/>
          </p:cNvCxnSpPr>
          <p:nvPr/>
        </p:nvCxnSpPr>
        <p:spPr>
          <a:xfrm flipH="1">
            <a:off x="3435542" y="5210286"/>
            <a:ext cx="434233" cy="100873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endCxn id="79" idx="0"/>
          </p:cNvCxnSpPr>
          <p:nvPr/>
        </p:nvCxnSpPr>
        <p:spPr>
          <a:xfrm>
            <a:off x="3874308" y="5276488"/>
            <a:ext cx="37084" cy="29638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a:endCxn id="82" idx="0"/>
          </p:cNvCxnSpPr>
          <p:nvPr/>
        </p:nvCxnSpPr>
        <p:spPr>
          <a:xfrm>
            <a:off x="3884155" y="5220652"/>
            <a:ext cx="483461" cy="9111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06193" y="5210286"/>
            <a:ext cx="497671" cy="5642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70" idx="3"/>
            <a:endCxn id="80" idx="0"/>
          </p:cNvCxnSpPr>
          <p:nvPr/>
        </p:nvCxnSpPr>
        <p:spPr>
          <a:xfrm>
            <a:off x="3869775" y="5210286"/>
            <a:ext cx="38726" cy="72845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65079" y="5312306"/>
            <a:ext cx="1490513" cy="268723"/>
          </a:xfrm>
          <a:prstGeom prst="rect">
            <a:avLst/>
          </a:prstGeom>
          <a:noFill/>
        </p:spPr>
        <p:txBody>
          <a:bodyPr wrap="none" rtlCol="0">
            <a:spAutoFit/>
          </a:bodyPr>
          <a:lstStyle/>
          <a:p>
            <a:r>
              <a:rPr lang="en-US" sz="1452" b="1" dirty="0">
                <a:latin typeface="Helvetica" panose="020B0500000000000000" pitchFamily="34" charset="0"/>
              </a:rPr>
              <a:t>Rule Placement</a:t>
            </a:r>
          </a:p>
        </p:txBody>
      </p:sp>
      <p:sp>
        <p:nvSpPr>
          <p:cNvPr id="135" name="Vertical Scroll 134"/>
          <p:cNvSpPr/>
          <p:nvPr/>
        </p:nvSpPr>
        <p:spPr>
          <a:xfrm>
            <a:off x="4865761" y="1699350"/>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Endpoint  Policy</a:t>
            </a:r>
          </a:p>
        </p:txBody>
      </p:sp>
      <p:grpSp>
        <p:nvGrpSpPr>
          <p:cNvPr id="72" name="Group 9"/>
          <p:cNvGrpSpPr/>
          <p:nvPr/>
        </p:nvGrpSpPr>
        <p:grpSpPr>
          <a:xfrm>
            <a:off x="1591566" y="1713633"/>
            <a:ext cx="1527348" cy="839467"/>
            <a:chOff x="233070" y="785547"/>
            <a:chExt cx="11765430" cy="5481587"/>
          </a:xfrm>
        </p:grpSpPr>
        <p:grpSp>
          <p:nvGrpSpPr>
            <p:cNvPr id="99" name="Group 98"/>
            <p:cNvGrpSpPr/>
            <p:nvPr/>
          </p:nvGrpSpPr>
          <p:grpSpPr>
            <a:xfrm>
              <a:off x="1344209" y="1186975"/>
              <a:ext cx="9568501" cy="4171313"/>
              <a:chOff x="1344207" y="1186975"/>
              <a:chExt cx="9568502" cy="4171313"/>
            </a:xfrm>
          </p:grpSpPr>
          <p:cxnSp>
            <p:nvCxnSpPr>
              <p:cNvPr id="110" name="Straight Arrow Connector 109"/>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4"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0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9"/>
          <p:cNvGrpSpPr/>
          <p:nvPr/>
        </p:nvGrpSpPr>
        <p:grpSpPr>
          <a:xfrm>
            <a:off x="3138209" y="5572876"/>
            <a:ext cx="1527348" cy="839467"/>
            <a:chOff x="233070" y="785547"/>
            <a:chExt cx="11765430" cy="5481587"/>
          </a:xfrm>
        </p:grpSpPr>
        <p:grpSp>
          <p:nvGrpSpPr>
            <p:cNvPr id="76" name="Group 75"/>
            <p:cNvGrpSpPr/>
            <p:nvPr/>
          </p:nvGrpSpPr>
          <p:grpSpPr>
            <a:xfrm>
              <a:off x="1344209" y="1186975"/>
              <a:ext cx="9568501" cy="4171313"/>
              <a:chOff x="1344207" y="1186975"/>
              <a:chExt cx="9568502" cy="4171313"/>
            </a:xfrm>
          </p:grpSpPr>
          <p:cxnSp>
            <p:nvCxnSpPr>
              <p:cNvPr id="87" name="Straight Arrow Connector 86"/>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1"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7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1472076" y="1462284"/>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cxnSp>
        <p:nvCxnSpPr>
          <p:cNvPr id="75" name="Straight Arrow Connector 74"/>
          <p:cNvCxnSpPr/>
          <p:nvPr/>
        </p:nvCxnSpPr>
        <p:spPr>
          <a:xfrm>
            <a:off x="3879052" y="4191390"/>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endParaRPr lang="en-US" dirty="0"/>
          </a:p>
        </p:txBody>
      </p:sp>
      <p:pic>
        <p:nvPicPr>
          <p:cNvPr id="152" name="Picture 6"/>
          <p:cNvPicPr>
            <a:picLocks/>
          </p:cNvPicPr>
          <p:nvPr/>
        </p:nvPicPr>
        <p:blipFill rotWithShape="1">
          <a:blip r:embed="rId5">
            <a:extLst>
              <a:ext uri="{28A0092B-C50C-407E-A947-70E740481C1C}">
                <a14:useLocalDpi xmlns:a14="http://schemas.microsoft.com/office/drawing/2010/main" val="0"/>
              </a:ext>
            </a:extLst>
          </a:blip>
          <a:srcRect t="19160" b="6966"/>
          <a:stretch/>
        </p:blipFill>
        <p:spPr>
          <a:xfrm>
            <a:off x="0" y="1314028"/>
            <a:ext cx="12192000" cy="5066273"/>
          </a:xfrm>
          <a:prstGeom prst="rect">
            <a:avLst/>
          </a:prstGeom>
        </p:spPr>
      </p:pic>
      <p:sp>
        <p:nvSpPr>
          <p:cNvPr id="137" name="Rounded Rectangle 144"/>
          <p:cNvSpPr/>
          <p:nvPr/>
        </p:nvSpPr>
        <p:spPr>
          <a:xfrm>
            <a:off x="2911407" y="2964326"/>
            <a:ext cx="1916736" cy="453987"/>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52" b="1" dirty="0">
                <a:latin typeface="Helvetica" panose="020B0500000000000000" pitchFamily="34" charset="0"/>
              </a:rPr>
              <a:t>Diffuse</a:t>
            </a:r>
          </a:p>
        </p:txBody>
      </p:sp>
      <p:sp>
        <p:nvSpPr>
          <p:cNvPr id="123" name="Rounded Rectangle 145"/>
          <p:cNvSpPr/>
          <p:nvPr/>
        </p:nvSpPr>
        <p:spPr>
          <a:xfrm>
            <a:off x="7137070" y="1586109"/>
            <a:ext cx="3811980" cy="187031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rgbClr val="FFFFFF"/>
                </a:solidFill>
              </a:rPr>
              <a:t>Formulate the problem as an Integer Linear Program to get a partial solution.</a:t>
            </a:r>
          </a:p>
        </p:txBody>
      </p:sp>
      <p:cxnSp>
        <p:nvCxnSpPr>
          <p:cNvPr id="139" name="Straight Connector 15"/>
          <p:cNvCxnSpPr>
            <a:cxnSpLocks/>
          </p:cNvCxnSpPr>
          <p:nvPr/>
        </p:nvCxnSpPr>
        <p:spPr>
          <a:xfrm flipV="1">
            <a:off x="4673600" y="1706880"/>
            <a:ext cx="2570480" cy="133096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0" name="Straight Connector 143"/>
          <p:cNvCxnSpPr>
            <a:cxnSpLocks/>
          </p:cNvCxnSpPr>
          <p:nvPr/>
        </p:nvCxnSpPr>
        <p:spPr>
          <a:xfrm>
            <a:off x="4673600" y="3397993"/>
            <a:ext cx="2722880" cy="20320"/>
          </a:xfrm>
          <a:prstGeom prst="line">
            <a:avLst/>
          </a:prstGeom>
        </p:spPr>
        <p:style>
          <a:lnRef idx="2">
            <a:schemeClr val="accent2"/>
          </a:lnRef>
          <a:fillRef idx="0">
            <a:schemeClr val="accent2"/>
          </a:fillRef>
          <a:effectRef idx="1">
            <a:schemeClr val="accent2"/>
          </a:effectRef>
          <a:fontRef idx="minor">
            <a:schemeClr val="tx1"/>
          </a:fontRef>
        </p:style>
      </p:cxnSp>
      <p:sp>
        <p:nvSpPr>
          <p:cNvPr id="141" name="Rounded Rectangle 145"/>
          <p:cNvSpPr/>
          <p:nvPr/>
        </p:nvSpPr>
        <p:spPr>
          <a:xfrm>
            <a:off x="7137070" y="1586109"/>
            <a:ext cx="3811980" cy="1870314"/>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rgbClr val="FFFFFF"/>
                </a:solidFill>
              </a:rPr>
              <a:t>Solve the Integer Linear Program without ordering constraint.</a:t>
            </a:r>
          </a:p>
        </p:txBody>
      </p:sp>
      <p:sp>
        <p:nvSpPr>
          <p:cNvPr id="13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62692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wipe(left)">
                                      <p:cBhvr>
                                        <p:cTn id="7" dur="500"/>
                                        <p:tgtEl>
                                          <p:spTgt spid="139"/>
                                        </p:tgtEl>
                                      </p:cBhvr>
                                    </p:animEffect>
                                  </p:childTnLst>
                                </p:cTn>
                              </p:par>
                              <p:par>
                                <p:cTn id="8" presetID="22" presetClass="entr" presetSubtype="8" fill="hold" nodeType="withEffect">
                                  <p:stCondLst>
                                    <p:cond delay="0"/>
                                  </p:stCondLst>
                                  <p:childTnLst>
                                    <p:set>
                                      <p:cBhvr>
                                        <p:cTn id="9" dur="1" fill="hold">
                                          <p:stCondLst>
                                            <p:cond delay="0"/>
                                          </p:stCondLst>
                                        </p:cTn>
                                        <p:tgtEl>
                                          <p:spTgt spid="140"/>
                                        </p:tgtEl>
                                        <p:attrNameLst>
                                          <p:attrName>style.visibility</p:attrName>
                                        </p:attrNameLst>
                                      </p:cBhvr>
                                      <p:to>
                                        <p:strVal val="visible"/>
                                      </p:to>
                                    </p:set>
                                    <p:animEffect transition="in" filter="wipe(left)">
                                      <p:cBhvr>
                                        <p:cTn id="10" dur="500"/>
                                        <p:tgtEl>
                                          <p:spTgt spid="140"/>
                                        </p:tgtEl>
                                      </p:cBhvr>
                                    </p:animEffect>
                                  </p:childTnLst>
                                </p:cTn>
                              </p:par>
                            </p:childTnLst>
                          </p:cTn>
                        </p:par>
                        <p:par>
                          <p:cTn id="11" fill="hold">
                            <p:stCondLst>
                              <p:cond delay="500"/>
                            </p:stCondLst>
                            <p:childTnLst>
                              <p:par>
                                <p:cTn id="12" presetID="1" presetClass="entr" presetSubtype="0" fill="hold" grpId="0" nodeType="afterEffect">
                                  <p:stCondLst>
                                    <p:cond delay="100"/>
                                  </p:stCondLst>
                                  <p:childTnLst>
                                    <p:set>
                                      <p:cBhvr>
                                        <p:cTn id="13" dur="1" fill="hold">
                                          <p:stCondLst>
                                            <p:cond delay="0"/>
                                          </p:stCondLst>
                                        </p:cTn>
                                        <p:tgtEl>
                                          <p:spTgt spid="123"/>
                                        </p:tgtEl>
                                        <p:attrNameLst>
                                          <p:attrName>style.visibility</p:attrName>
                                        </p:attrNameLst>
                                      </p:cBhvr>
                                      <p:to>
                                        <p:strVal val="visible"/>
                                      </p:to>
                                    </p:set>
                                  </p:childTnLst>
                                </p:cTn>
                              </p:par>
                            </p:childTnLst>
                          </p:cTn>
                        </p:par>
                        <p:par>
                          <p:cTn id="14" fill="hold">
                            <p:stCondLst>
                              <p:cond delay="600"/>
                            </p:stCondLst>
                            <p:childTnLst>
                              <p:par>
                                <p:cTn id="15" presetID="1" presetClass="entr" presetSubtype="0" fill="hold" grpId="0" nodeType="afterEffect">
                                  <p:stCondLst>
                                    <p:cond delay="100"/>
                                  </p:stCondLst>
                                  <p:childTnLst>
                                    <p:set>
                                      <p:cBhvr>
                                        <p:cTn id="16" dur="1" fill="hold">
                                          <p:stCondLst>
                                            <p:cond delay="0"/>
                                          </p:stCondLst>
                                        </p:cTn>
                                        <p:tgtEl>
                                          <p:spTgt spid="141"/>
                                        </p:tgtEl>
                                        <p:attrNameLst>
                                          <p:attrName>style.visibility</p:attrName>
                                        </p:attrNameLst>
                                      </p:cBhvr>
                                      <p:to>
                                        <p:strVal val="visible"/>
                                      </p:to>
                                    </p:set>
                                  </p:childTnLst>
                                </p:cTn>
                              </p:par>
                            </p:childTnLst>
                          </p:cTn>
                        </p:par>
                        <p:par>
                          <p:cTn id="17" fill="hold">
                            <p:stCondLst>
                              <p:cond delay="700"/>
                            </p:stCondLst>
                            <p:childTnLst>
                              <p:par>
                                <p:cTn id="18" presetID="1" presetClass="entr" presetSubtype="0" fill="hold" nodeType="afterEffect">
                                  <p:stCondLst>
                                    <p:cond delay="0"/>
                                  </p:stCondLst>
                                  <p:childTnLst>
                                    <p:set>
                                      <p:cBhvr>
                                        <p:cTn id="19"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p:cNvSpPr>
          <p:nvPr/>
        </p:nvSpPr>
        <p:spPr>
          <a:xfrm>
            <a:off x="1097280" y="286603"/>
            <a:ext cx="10058400" cy="102742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Raptor Overview</a:t>
            </a:r>
          </a:p>
        </p:txBody>
      </p:sp>
      <p:sp>
        <p:nvSpPr>
          <p:cNvPr id="70" name="Flowchart: Magnetic Disk 69"/>
          <p:cNvSpPr/>
          <p:nvPr/>
        </p:nvSpPr>
        <p:spPr>
          <a:xfrm>
            <a:off x="2550933" y="4531757"/>
            <a:ext cx="2637684" cy="6785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SDN Controller</a:t>
            </a:r>
          </a:p>
        </p:txBody>
      </p:sp>
      <p:sp>
        <p:nvSpPr>
          <p:cNvPr id="122" name="Rectangle 121"/>
          <p:cNvSpPr/>
          <p:nvPr/>
        </p:nvSpPr>
        <p:spPr>
          <a:xfrm>
            <a:off x="2367720" y="2739988"/>
            <a:ext cx="3004112" cy="1596419"/>
          </a:xfrm>
          <a:prstGeom prst="rect">
            <a:avLst/>
          </a:prstGeom>
          <a:noFill/>
          <a:ln w="28575">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65"/>
          </a:p>
        </p:txBody>
      </p:sp>
      <p:cxnSp>
        <p:nvCxnSpPr>
          <p:cNvPr id="125" name="Straight Arrow Connector 124"/>
          <p:cNvCxnSpPr>
            <a:cxnSpLocks/>
          </p:cNvCxnSpPr>
          <p:nvPr/>
        </p:nvCxnSpPr>
        <p:spPr>
          <a:xfrm>
            <a:off x="2355240" y="2458773"/>
            <a:ext cx="1514535" cy="5055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a:stCxn id="135" idx="2"/>
          </p:cNvCxnSpPr>
          <p:nvPr/>
        </p:nvCxnSpPr>
        <p:spPr>
          <a:xfrm flipH="1">
            <a:off x="3869775" y="2476244"/>
            <a:ext cx="1686548" cy="48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865227" y="3418313"/>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endCxn id="77" idx="0"/>
          </p:cNvCxnSpPr>
          <p:nvPr/>
        </p:nvCxnSpPr>
        <p:spPr>
          <a:xfrm flipH="1">
            <a:off x="3450393" y="5207977"/>
            <a:ext cx="410875" cy="55631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70" idx="3"/>
          </p:cNvCxnSpPr>
          <p:nvPr/>
        </p:nvCxnSpPr>
        <p:spPr>
          <a:xfrm flipH="1">
            <a:off x="3435542" y="5210286"/>
            <a:ext cx="434233" cy="100873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endCxn id="79" idx="0"/>
          </p:cNvCxnSpPr>
          <p:nvPr/>
        </p:nvCxnSpPr>
        <p:spPr>
          <a:xfrm>
            <a:off x="3874308" y="5276488"/>
            <a:ext cx="37084" cy="29638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a:endCxn id="82" idx="0"/>
          </p:cNvCxnSpPr>
          <p:nvPr/>
        </p:nvCxnSpPr>
        <p:spPr>
          <a:xfrm>
            <a:off x="3884155" y="5220652"/>
            <a:ext cx="483461" cy="9111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06193" y="5210286"/>
            <a:ext cx="497671" cy="5642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70" idx="3"/>
            <a:endCxn id="80" idx="0"/>
          </p:cNvCxnSpPr>
          <p:nvPr/>
        </p:nvCxnSpPr>
        <p:spPr>
          <a:xfrm>
            <a:off x="3869775" y="5210286"/>
            <a:ext cx="38726" cy="72845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65079" y="5312306"/>
            <a:ext cx="1490513" cy="268723"/>
          </a:xfrm>
          <a:prstGeom prst="rect">
            <a:avLst/>
          </a:prstGeom>
          <a:noFill/>
        </p:spPr>
        <p:txBody>
          <a:bodyPr wrap="none" rtlCol="0">
            <a:spAutoFit/>
          </a:bodyPr>
          <a:lstStyle/>
          <a:p>
            <a:r>
              <a:rPr lang="en-US" sz="1452" b="1" dirty="0">
                <a:latin typeface="Helvetica" panose="020B0500000000000000" pitchFamily="34" charset="0"/>
              </a:rPr>
              <a:t>Rule Placement</a:t>
            </a:r>
          </a:p>
        </p:txBody>
      </p:sp>
      <p:sp>
        <p:nvSpPr>
          <p:cNvPr id="135" name="Vertical Scroll 134"/>
          <p:cNvSpPr/>
          <p:nvPr/>
        </p:nvSpPr>
        <p:spPr>
          <a:xfrm>
            <a:off x="4865761" y="1699350"/>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Endpoint  Policy</a:t>
            </a:r>
          </a:p>
        </p:txBody>
      </p:sp>
      <p:grpSp>
        <p:nvGrpSpPr>
          <p:cNvPr id="72" name="Group 9"/>
          <p:cNvGrpSpPr/>
          <p:nvPr/>
        </p:nvGrpSpPr>
        <p:grpSpPr>
          <a:xfrm>
            <a:off x="1591566" y="1713633"/>
            <a:ext cx="1527348" cy="839467"/>
            <a:chOff x="233070" y="785547"/>
            <a:chExt cx="11765430" cy="5481587"/>
          </a:xfrm>
        </p:grpSpPr>
        <p:grpSp>
          <p:nvGrpSpPr>
            <p:cNvPr id="99" name="Group 98"/>
            <p:cNvGrpSpPr/>
            <p:nvPr/>
          </p:nvGrpSpPr>
          <p:grpSpPr>
            <a:xfrm>
              <a:off x="1344209" y="1186975"/>
              <a:ext cx="9568501" cy="4171313"/>
              <a:chOff x="1344207" y="1186975"/>
              <a:chExt cx="9568502" cy="4171313"/>
            </a:xfrm>
          </p:grpSpPr>
          <p:cxnSp>
            <p:nvCxnSpPr>
              <p:cNvPr id="110" name="Straight Arrow Connector 109"/>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4"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0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9"/>
          <p:cNvGrpSpPr/>
          <p:nvPr/>
        </p:nvGrpSpPr>
        <p:grpSpPr>
          <a:xfrm>
            <a:off x="3138209" y="5572876"/>
            <a:ext cx="1527348" cy="839467"/>
            <a:chOff x="233070" y="785547"/>
            <a:chExt cx="11765430" cy="5481587"/>
          </a:xfrm>
        </p:grpSpPr>
        <p:grpSp>
          <p:nvGrpSpPr>
            <p:cNvPr id="76" name="Group 75"/>
            <p:cNvGrpSpPr/>
            <p:nvPr/>
          </p:nvGrpSpPr>
          <p:grpSpPr>
            <a:xfrm>
              <a:off x="1344209" y="1186975"/>
              <a:ext cx="9568501" cy="4171313"/>
              <a:chOff x="1344207" y="1186975"/>
              <a:chExt cx="9568502" cy="4171313"/>
            </a:xfrm>
          </p:grpSpPr>
          <p:cxnSp>
            <p:nvCxnSpPr>
              <p:cNvPr id="87" name="Straight Arrow Connector 86"/>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1"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7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1472076" y="1462284"/>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cxnSp>
        <p:nvCxnSpPr>
          <p:cNvPr id="75" name="Straight Arrow Connector 74"/>
          <p:cNvCxnSpPr/>
          <p:nvPr/>
        </p:nvCxnSpPr>
        <p:spPr>
          <a:xfrm>
            <a:off x="3879052" y="4191390"/>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endParaRPr lang="en-US" dirty="0"/>
          </a:p>
        </p:txBody>
      </p:sp>
      <p:sp>
        <p:nvSpPr>
          <p:cNvPr id="148" name="Rounded Rectangle 144"/>
          <p:cNvSpPr/>
          <p:nvPr/>
        </p:nvSpPr>
        <p:spPr>
          <a:xfrm>
            <a:off x="2911407" y="2964326"/>
            <a:ext cx="1916736" cy="453987"/>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52" b="1" dirty="0">
                <a:latin typeface="Helvetica" panose="020B0500000000000000" pitchFamily="34" charset="0"/>
              </a:rPr>
              <a:t>Diffuse</a:t>
            </a:r>
          </a:p>
        </p:txBody>
      </p:sp>
      <p:pic>
        <p:nvPicPr>
          <p:cNvPr id="146" name="Picture 5"/>
          <p:cNvPicPr>
            <a:picLocks/>
          </p:cNvPicPr>
          <p:nvPr/>
        </p:nvPicPr>
        <p:blipFill rotWithShape="1">
          <a:blip r:embed="rId5">
            <a:extLst>
              <a:ext uri="{28A0092B-C50C-407E-A947-70E740481C1C}">
                <a14:useLocalDpi xmlns:a14="http://schemas.microsoft.com/office/drawing/2010/main" val="0"/>
              </a:ext>
            </a:extLst>
          </a:blip>
          <a:srcRect t="21185" b="6814"/>
          <a:stretch/>
        </p:blipFill>
        <p:spPr>
          <a:xfrm>
            <a:off x="0" y="1452880"/>
            <a:ext cx="12192000" cy="4937760"/>
          </a:xfrm>
          <a:prstGeom prst="rect">
            <a:avLst/>
          </a:prstGeom>
        </p:spPr>
      </p:pic>
      <p:sp>
        <p:nvSpPr>
          <p:cNvPr id="142" name="Rounded Rectangle 123"/>
          <p:cNvSpPr/>
          <p:nvPr/>
        </p:nvSpPr>
        <p:spPr>
          <a:xfrm>
            <a:off x="2904577" y="3762381"/>
            <a:ext cx="1916736" cy="453987"/>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52" b="1" dirty="0">
                <a:latin typeface="Helvetica" panose="020B0500000000000000" pitchFamily="34" charset="0"/>
              </a:rPr>
              <a:t>Connect</a:t>
            </a:r>
            <a:endParaRPr lang="en-US" sz="965" b="1" dirty="0">
              <a:latin typeface="Helvetica" panose="020B0500000000000000" pitchFamily="34" charset="0"/>
            </a:endParaRPr>
          </a:p>
        </p:txBody>
      </p:sp>
      <p:sp>
        <p:nvSpPr>
          <p:cNvPr id="143" name="Rounded Rectangle 135"/>
          <p:cNvSpPr/>
          <p:nvPr/>
        </p:nvSpPr>
        <p:spPr>
          <a:xfrm>
            <a:off x="7133647" y="4248619"/>
            <a:ext cx="3811980" cy="1870314"/>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t>Re-arrange the rules to maintain ordering</a:t>
            </a:r>
          </a:p>
        </p:txBody>
      </p:sp>
      <p:cxnSp>
        <p:nvCxnSpPr>
          <p:cNvPr id="144" name="Straight Connector 10"/>
          <p:cNvCxnSpPr>
            <a:cxnSpLocks/>
          </p:cNvCxnSpPr>
          <p:nvPr/>
        </p:nvCxnSpPr>
        <p:spPr>
          <a:xfrm>
            <a:off x="4744720" y="3792861"/>
            <a:ext cx="2824480" cy="535299"/>
          </a:xfrm>
          <a:prstGeom prst="line">
            <a:avLst/>
          </a:prstGeom>
        </p:spPr>
        <p:style>
          <a:lnRef idx="2">
            <a:schemeClr val="accent5"/>
          </a:lnRef>
          <a:fillRef idx="0">
            <a:schemeClr val="accent5"/>
          </a:fillRef>
          <a:effectRef idx="1">
            <a:schemeClr val="accent5"/>
          </a:effectRef>
          <a:fontRef idx="minor">
            <a:schemeClr val="tx1"/>
          </a:fontRef>
        </p:style>
      </p:cxnSp>
      <p:cxnSp>
        <p:nvCxnSpPr>
          <p:cNvPr id="145" name="Straight Connector 122"/>
          <p:cNvCxnSpPr>
            <a:cxnSpLocks/>
          </p:cNvCxnSpPr>
          <p:nvPr/>
        </p:nvCxnSpPr>
        <p:spPr>
          <a:xfrm>
            <a:off x="4683760" y="4162394"/>
            <a:ext cx="2570480" cy="1852864"/>
          </a:xfrm>
          <a:prstGeom prst="line">
            <a:avLst/>
          </a:prstGeom>
        </p:spPr>
        <p:style>
          <a:lnRef idx="2">
            <a:schemeClr val="accent5"/>
          </a:lnRef>
          <a:fillRef idx="0">
            <a:schemeClr val="accent5"/>
          </a:fillRef>
          <a:effectRef idx="1">
            <a:schemeClr val="accent5"/>
          </a:effectRef>
          <a:fontRef idx="minor">
            <a:schemeClr val="tx1"/>
          </a:fontRef>
        </p:style>
      </p:cxnSp>
      <p:sp>
        <p:nvSpPr>
          <p:cNvPr id="123"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12522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par>
                                <p:cTn id="8" presetID="22" presetClass="entr" presetSubtype="8" fill="hold"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wipe(left)">
                                      <p:cBhvr>
                                        <p:cTn id="10" dur="500"/>
                                        <p:tgtEl>
                                          <p:spTgt spid="145"/>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4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Diffuse</a:t>
            </a:r>
          </a:p>
        </p:txBody>
      </p:sp>
      <p:sp>
        <p:nvSpPr>
          <p:cNvPr id="6" name="Content Placeholder 2"/>
          <p:cNvSpPr txBox="1">
            <a:spLocks/>
          </p:cNvSpPr>
          <p:nvPr/>
        </p:nvSpPr>
        <p:spPr>
          <a:xfrm>
            <a:off x="1097280" y="1343520"/>
            <a:ext cx="9905999" cy="47135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1" indent="0">
              <a:spcBef>
                <a:spcPts val="1000"/>
              </a:spcBef>
              <a:buFont typeface="Calibri" pitchFamily="34" charset="0"/>
              <a:buNone/>
            </a:pPr>
            <a:endParaRPr lang="en-US" i="1" dirty="0"/>
          </a:p>
          <a:p>
            <a:pPr marL="0" lvl="1" indent="0">
              <a:spcBef>
                <a:spcPts val="1000"/>
              </a:spcBef>
              <a:buFont typeface="Calibri" pitchFamily="34" charset="0"/>
              <a:buNone/>
            </a:pPr>
            <a:r>
              <a:rPr lang="en-US" sz="2400" dirty="0"/>
              <a:t>   Model as Integer Linear Programming (ILP) problem</a:t>
            </a:r>
          </a:p>
          <a:p>
            <a:pPr marL="0" lvl="1" indent="0">
              <a:spcBef>
                <a:spcPts val="1000"/>
              </a:spcBef>
              <a:buFont typeface="Calibri" pitchFamily="34" charset="0"/>
              <a:buNone/>
            </a:pPr>
            <a:r>
              <a:rPr lang="en-US" i="1" dirty="0"/>
              <a:t>		Allocation Matrix : Shared-Rules P vs Switches S</a:t>
            </a:r>
          </a:p>
          <a:p>
            <a:pPr marL="0" indent="0">
              <a:buFont typeface="Calibri" panose="020F0502020204030204" pitchFamily="34" charset="0"/>
              <a:buNone/>
            </a:pP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225270" y="3662075"/>
                <a:ext cx="3330142"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rPr>
                        <m:t>𝑀𝑖𝑛</m:t>
                      </m:r>
                      <m:r>
                        <a:rPr lang="en-SG" sz="2000" b="0" i="1" smtClean="0">
                          <a:latin typeface="Cambria Math" panose="02040503050406030204" pitchFamily="18" charset="0"/>
                        </a:rPr>
                        <m:t> : ∀</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𝑆</m:t>
                      </m:r>
                      <m:r>
                        <a:rPr lang="en-SG" sz="2000" b="0" i="1" smtClean="0">
                          <a:latin typeface="Cambria Math" panose="02040503050406030204" pitchFamily="18" charset="0"/>
                          <a:ea typeface="Cambria Math" panose="02040503050406030204" pitchFamily="18" charset="0"/>
                        </a:rPr>
                        <m:t> </m:t>
                      </m:r>
                      <m:nary>
                        <m:naryPr>
                          <m:chr m:val="∑"/>
                          <m:subHide m:val="on"/>
                          <m:supHide m:val="on"/>
                          <m:ctrlPr>
                            <a:rPr lang="en-SG" sz="2000" b="0" i="1" smtClean="0">
                              <a:latin typeface="Cambria Math" panose="02040503050406030204" pitchFamily="18" charset="0"/>
                              <a:ea typeface="Cambria Math" panose="02040503050406030204" pitchFamily="18" charset="0"/>
                            </a:rPr>
                          </m:ctrlPr>
                        </m:naryPr>
                        <m:sub/>
                        <m:sup/>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sub>
                          </m:sSub>
                        </m:e>
                      </m:nary>
                      <m:r>
                        <a:rPr lang="en-SG" sz="2000" b="0" i="1" smtClean="0">
                          <a:latin typeface="Cambria Math" panose="02040503050406030204" pitchFamily="18" charset="0"/>
                          <a:ea typeface="Cambria Math" panose="02040503050406030204" pitchFamily="18" charset="0"/>
                        </a:rPr>
                        <m:t> </m:t>
                      </m:r>
                    </m:oMath>
                  </m:oMathPara>
                </a14:m>
                <a:endParaRPr lang="en-SG" dirty="0"/>
              </a:p>
            </p:txBody>
          </p:sp>
        </mc:Choice>
        <mc:Fallback xmlns="">
          <p:sp>
            <p:nvSpPr>
              <p:cNvPr id="7" name="TextBox 6"/>
              <p:cNvSpPr txBox="1">
                <a:spLocks noRot="1" noChangeAspect="1" noMove="1" noResize="1" noEditPoints="1" noAdjustHandles="1" noChangeArrowheads="1" noChangeShapeType="1" noTextEdit="1"/>
              </p:cNvSpPr>
              <p:nvPr/>
            </p:nvSpPr>
            <p:spPr>
              <a:xfrm>
                <a:off x="4225270" y="3662075"/>
                <a:ext cx="3330142" cy="745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275860" y="4407407"/>
                <a:ext cx="3279552" cy="68653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SG" sz="2000" b="0" i="1" smtClean="0">
                              <a:latin typeface="Cambria Math" panose="02040503050406030204" pitchFamily="18" charset="0"/>
                            </a:rPr>
                          </m:ctrlPr>
                        </m:sSubPr>
                        <m:e>
                          <m:r>
                            <a:rPr lang="en-SG" sz="2000" b="0" i="1" smtClean="0">
                              <a:latin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sub>
                      </m:sSub>
                      <m:r>
                        <a:rPr lang="en-SG" sz="2000" i="1" smtClean="0">
                          <a:latin typeface="Cambria Math" panose="02040503050406030204" pitchFamily="18" charset="0"/>
                        </a:rPr>
                        <m:t>=</m:t>
                      </m:r>
                      <m:d>
                        <m:dPr>
                          <m:begChr m:val="{"/>
                          <m:endChr m:val=""/>
                          <m:ctrlPr>
                            <a:rPr lang="en-SG" sz="2000" i="1" smtClean="0">
                              <a:latin typeface="Cambria Math" panose="02040503050406030204" pitchFamily="18" charset="0"/>
                            </a:rPr>
                          </m:ctrlPr>
                        </m:dPr>
                        <m:e>
                          <m:eqArr>
                            <m:eqArrPr>
                              <m:ctrlPr>
                                <a:rPr lang="en-SG" sz="2000" i="1" smtClean="0">
                                  <a:latin typeface="Cambria Math" panose="02040503050406030204" pitchFamily="18" charset="0"/>
                                </a:rPr>
                              </m:ctrlPr>
                            </m:eqArrPr>
                            <m:e>
                              <m:r>
                                <a:rPr lang="en-SG" sz="2000" b="0" i="1" smtClean="0">
                                  <a:latin typeface="Cambria Math" panose="02040503050406030204" pitchFamily="18" charset="0"/>
                                </a:rPr>
                                <m:t>1 ;</m:t>
                              </m:r>
                              <m:r>
                                <a:rPr lang="en-SG" sz="2000" b="0" i="1" smtClean="0">
                                  <a:latin typeface="Cambria Math" panose="02040503050406030204" pitchFamily="18" charset="0"/>
                                </a:rPr>
                                <m:t>𝑖𝑓</m:t>
                              </m:r>
                              <m:r>
                                <a:rPr lang="en-SG" sz="2000" b="0" i="1" smtClean="0">
                                  <a:latin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𝑖𝑠</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𝑝𝑙𝑎𝑐𝑒𝑑</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𝑖𝑛</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𝑠</m:t>
                              </m:r>
                            </m:e>
                            <m:e>
                              <m:r>
                                <a:rPr lang="en-SG" sz="2000" b="0" i="1" smtClean="0">
                                  <a:latin typeface="Cambria Math" panose="02040503050406030204" pitchFamily="18" charset="0"/>
                                </a:rPr>
                                <m:t>0 ;</m:t>
                              </m:r>
                              <m:r>
                                <a:rPr lang="en-SG" sz="2000" b="0" i="1" smtClean="0">
                                  <a:latin typeface="Cambria Math" panose="02040503050406030204" pitchFamily="18" charset="0"/>
                                </a:rPr>
                                <m:t>𝑜𝑡h𝑒𝑟𝑤𝑖𝑠𝑒</m:t>
                              </m:r>
                              <m:r>
                                <a:rPr lang="en-SG" sz="2000" b="0" i="1" smtClean="0">
                                  <a:latin typeface="Cambria Math" panose="02040503050406030204" pitchFamily="18" charset="0"/>
                                </a:rPr>
                                <m:t>              </m:t>
                              </m:r>
                            </m:e>
                          </m:eqArr>
                        </m:e>
                      </m:d>
                      <m:r>
                        <a:rPr lang="en-SG" sz="2000" b="0" i="1" smtClean="0">
                          <a:latin typeface="Cambria Math" panose="02040503050406030204" pitchFamily="18" charset="0"/>
                        </a:rPr>
                        <m:t> </m:t>
                      </m:r>
                    </m:oMath>
                  </m:oMathPara>
                </a14:m>
                <a:endParaRPr lang="en-SG" dirty="0"/>
              </a:p>
            </p:txBody>
          </p:sp>
        </mc:Choice>
        <mc:Fallback xmlns="">
          <p:sp>
            <p:nvSpPr>
              <p:cNvPr id="8" name="TextBox 7"/>
              <p:cNvSpPr txBox="1">
                <a:spLocks noRot="1" noChangeAspect="1" noMove="1" noResize="1" noEditPoints="1" noAdjustHandles="1" noChangeArrowheads="1" noChangeShapeType="1" noTextEdit="1"/>
              </p:cNvSpPr>
              <p:nvPr/>
            </p:nvSpPr>
            <p:spPr>
              <a:xfrm>
                <a:off x="4275860" y="4407407"/>
                <a:ext cx="3279552" cy="686535"/>
              </a:xfrm>
              <a:prstGeom prst="rect">
                <a:avLst/>
              </a:prstGeom>
              <a:blipFill>
                <a:blip r:embed="rId3"/>
                <a:stretch>
                  <a:fillRect/>
                </a:stretch>
              </a:blipFill>
            </p:spPr>
            <p:txBody>
              <a:bodyPr/>
              <a:lstStyle/>
              <a:p>
                <a:r>
                  <a:rPr lang="en-US">
                    <a:noFill/>
                  </a:rPr>
                  <a:t> </a:t>
                </a:r>
              </a:p>
            </p:txBody>
          </p:sp>
        </mc:Fallback>
      </mc:AlternateContent>
      <p:sp>
        <p:nvSpPr>
          <p:cNvPr id="9" name="Rectangle 8"/>
          <p:cNvSpPr/>
          <p:nvPr/>
        </p:nvSpPr>
        <p:spPr>
          <a:xfrm>
            <a:off x="2415381" y="2887211"/>
            <a:ext cx="1747979" cy="400110"/>
          </a:xfrm>
          <a:prstGeom prst="rect">
            <a:avLst/>
          </a:prstGeom>
        </p:spPr>
        <p:txBody>
          <a:bodyPr wrap="none">
            <a:spAutoFit/>
          </a:bodyPr>
          <a:lstStyle/>
          <a:p>
            <a:pPr marL="274320" lvl="1" indent="0">
              <a:buNone/>
            </a:pPr>
            <a:r>
              <a:rPr lang="en-US" sz="2000" b="1" dirty="0"/>
              <a:t>Objective :  </a:t>
            </a:r>
          </a:p>
        </p:txBody>
      </p:sp>
      <p:sp>
        <p:nvSpPr>
          <p:cNvPr id="10" name="Rectangular Callout 29"/>
          <p:cNvSpPr/>
          <p:nvPr/>
        </p:nvSpPr>
        <p:spPr>
          <a:xfrm>
            <a:off x="8372767" y="2552700"/>
            <a:ext cx="1695157" cy="1286025"/>
          </a:xfrm>
          <a:prstGeom prst="wedgeRectCallout">
            <a:avLst>
              <a:gd name="adj1" fmla="val -62180"/>
              <a:gd name="adj2" fmla="val 73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t>Minimize the total number of rules.</a:t>
            </a:r>
          </a:p>
        </p:txBody>
      </p:sp>
      <p:sp>
        <p:nvSpPr>
          <p:cNvPr id="11" name="TextBox 10"/>
          <p:cNvSpPr txBox="1"/>
          <p:nvPr/>
        </p:nvSpPr>
        <p:spPr>
          <a:xfrm>
            <a:off x="94530" y="6474813"/>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8176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Diffuse</a:t>
            </a:r>
          </a:p>
        </p:txBody>
      </p:sp>
      <p:sp>
        <p:nvSpPr>
          <p:cNvPr id="3" name="Content Placeholder 2"/>
          <p:cNvSpPr>
            <a:spLocks noGrp="1"/>
          </p:cNvSpPr>
          <p:nvPr>
            <p:ph idx="1"/>
          </p:nvPr>
        </p:nvSpPr>
        <p:spPr/>
        <p:txBody>
          <a:bodyPr/>
          <a:lstStyle/>
          <a:p>
            <a:pPr marL="0" indent="0">
              <a:buNone/>
            </a:pPr>
            <a:r>
              <a:rPr lang="en-US" dirty="0"/>
              <a:t>   </a:t>
            </a:r>
            <a:r>
              <a:rPr lang="en-US" sz="2800" dirty="0"/>
              <a:t>Constraints</a:t>
            </a:r>
            <a:r>
              <a:rPr lang="en-US" dirty="0"/>
              <a:t> </a:t>
            </a:r>
          </a:p>
        </p:txBody>
      </p:sp>
      <p:sp>
        <p:nvSpPr>
          <p:cNvPr id="5" name="Rectangle 4"/>
          <p:cNvSpPr/>
          <p:nvPr/>
        </p:nvSpPr>
        <p:spPr>
          <a:xfrm>
            <a:off x="2047364" y="2012191"/>
            <a:ext cx="4518866" cy="461665"/>
          </a:xfrm>
          <a:prstGeom prst="rect">
            <a:avLst/>
          </a:prstGeom>
        </p:spPr>
        <p:txBody>
          <a:bodyPr wrap="none">
            <a:spAutoFit/>
          </a:bodyPr>
          <a:lstStyle/>
          <a:p>
            <a:pPr lvl="1"/>
            <a:r>
              <a:rPr lang="en-US" sz="2400" dirty="0"/>
              <a:t>1) Switch Capacity Constraints :</a:t>
            </a:r>
          </a:p>
        </p:txBody>
      </p:sp>
      <p:sp>
        <p:nvSpPr>
          <p:cNvPr id="7" name="Rectangle 6"/>
          <p:cNvSpPr/>
          <p:nvPr/>
        </p:nvSpPr>
        <p:spPr>
          <a:xfrm>
            <a:off x="2047364" y="3589677"/>
            <a:ext cx="4357347" cy="461665"/>
          </a:xfrm>
          <a:prstGeom prst="rect">
            <a:avLst/>
          </a:prstGeom>
        </p:spPr>
        <p:txBody>
          <a:bodyPr wrap="none">
            <a:spAutoFit/>
          </a:bodyPr>
          <a:lstStyle/>
          <a:p>
            <a:pPr lvl="1"/>
            <a:r>
              <a:rPr lang="en-US" sz="2400" dirty="0"/>
              <a:t>2) Path Coverage Constraints :</a:t>
            </a:r>
          </a:p>
        </p:txBody>
      </p:sp>
      <p:sp>
        <p:nvSpPr>
          <p:cNvPr id="10" name="Slide Number Placeholder 9"/>
          <p:cNvSpPr>
            <a:spLocks noGrp="1"/>
          </p:cNvSpPr>
          <p:nvPr>
            <p:ph type="sldNum" sz="quarter" idx="12"/>
          </p:nvPr>
        </p:nvSpPr>
        <p:spPr/>
        <p:txBody>
          <a:bodyPr/>
          <a:lstStyle/>
          <a:p>
            <a:endParaRPr lang="en-US" dirty="0"/>
          </a:p>
        </p:txBody>
      </p:sp>
      <p:sp>
        <p:nvSpPr>
          <p:cNvPr id="11" name="TextBox 10"/>
          <p:cNvSpPr txBox="1"/>
          <p:nvPr/>
        </p:nvSpPr>
        <p:spPr>
          <a:xfrm>
            <a:off x="94530" y="6460958"/>
            <a:ext cx="817788" cy="369332"/>
          </a:xfrm>
          <a:prstGeom prst="rect">
            <a:avLst/>
          </a:prstGeom>
          <a:noFill/>
        </p:spPr>
        <p:txBody>
          <a:bodyPr wrap="none" rtlCol="0">
            <a:spAutoFit/>
          </a:bodyPr>
          <a:lstStyle/>
          <a:p>
            <a:r>
              <a:rPr lang="en-US" dirty="0"/>
              <a:t>Raptor</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B78CFDD-D269-456A-903D-6B01E167C826}"/>
                  </a:ext>
                </a:extLst>
              </p:cNvPr>
              <p:cNvSpPr txBox="1"/>
              <p:nvPr/>
            </p:nvSpPr>
            <p:spPr>
              <a:xfrm>
                <a:off x="4253121" y="2557705"/>
                <a:ext cx="3302699"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𝑆</m:t>
                      </m:r>
                      <m:r>
                        <a:rPr lang="en-SG" sz="2000" b="0" i="1" smtClean="0">
                          <a:latin typeface="Cambria Math" panose="02040503050406030204" pitchFamily="18" charset="0"/>
                          <a:ea typeface="Cambria Math" panose="02040503050406030204" pitchFamily="18" charset="0"/>
                        </a:rPr>
                        <m:t> </m:t>
                      </m:r>
                      <m:nary>
                        <m:naryPr>
                          <m:chr m:val="∑"/>
                          <m:subHide m:val="on"/>
                          <m:supHide m:val="on"/>
                          <m:ctrlPr>
                            <a:rPr lang="en-SG" sz="2000" b="0" i="1" smtClean="0">
                              <a:latin typeface="Cambria Math" panose="02040503050406030204" pitchFamily="18" charset="0"/>
                              <a:ea typeface="Cambria Math" panose="02040503050406030204" pitchFamily="18" charset="0"/>
                            </a:rPr>
                          </m:ctrlPr>
                        </m:naryPr>
                        <m:sub/>
                        <m:sup/>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sub>
                          </m:sSub>
                        </m:e>
                      </m:nary>
                      <m:r>
                        <a:rPr lang="en-SG" sz="2000" b="0" i="1" smtClean="0">
                          <a:latin typeface="Cambria Math" panose="02040503050406030204" pitchFamily="18" charset="0"/>
                          <a:ea typeface="Cambria Math" panose="02040503050406030204" pitchFamily="18" charset="0"/>
                        </a:rPr>
                        <m:t>≤ </m:t>
                      </m:r>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𝐶</m:t>
                          </m:r>
                        </m:e>
                        <m:sub>
                          <m:r>
                            <a:rPr lang="en-SG" sz="2000" b="0" i="1" smtClean="0">
                              <a:latin typeface="Cambria Math" panose="02040503050406030204" pitchFamily="18" charset="0"/>
                              <a:ea typeface="Cambria Math" panose="02040503050406030204" pitchFamily="18" charset="0"/>
                            </a:rPr>
                            <m:t>𝑠</m:t>
                          </m:r>
                        </m:sub>
                      </m:sSub>
                      <m:r>
                        <a:rPr lang="en-SG" sz="2000" b="0" i="1" smtClean="0">
                          <a:latin typeface="Cambria Math" panose="02040503050406030204" pitchFamily="18" charset="0"/>
                          <a:ea typeface="Cambria Math" panose="02040503050406030204" pitchFamily="18" charset="0"/>
                        </a:rPr>
                        <m:t> </m:t>
                      </m:r>
                    </m:oMath>
                  </m:oMathPara>
                </a14:m>
                <a:endParaRPr lang="en-SG" sz="2000" dirty="0"/>
              </a:p>
            </p:txBody>
          </p:sp>
        </mc:Choice>
        <mc:Fallback>
          <p:sp>
            <p:nvSpPr>
              <p:cNvPr id="12" name="TextBox 11">
                <a:extLst>
                  <a:ext uri="{FF2B5EF4-FFF2-40B4-BE49-F238E27FC236}">
                    <a16:creationId xmlns:a16="http://schemas.microsoft.com/office/drawing/2014/main" id="{AB78CFDD-D269-456A-903D-6B01E167C826}"/>
                  </a:ext>
                </a:extLst>
              </p:cNvPr>
              <p:cNvSpPr txBox="1">
                <a:spLocks noRot="1" noChangeAspect="1" noMove="1" noResize="1" noEditPoints="1" noAdjustHandles="1" noChangeArrowheads="1" noChangeShapeType="1" noTextEdit="1"/>
              </p:cNvSpPr>
              <p:nvPr/>
            </p:nvSpPr>
            <p:spPr>
              <a:xfrm>
                <a:off x="4253121" y="2557705"/>
                <a:ext cx="3302699" cy="745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6A65F12-8E7A-4DAD-BB89-D43A225E1C92}"/>
                  </a:ext>
                </a:extLst>
              </p:cNvPr>
              <p:cNvSpPr txBox="1"/>
              <p:nvPr/>
            </p:nvSpPr>
            <p:spPr>
              <a:xfrm>
                <a:off x="3187833" y="4106338"/>
                <a:ext cx="4791505"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r>
                        <a:rPr lang="en-SG"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𝑒</m:t>
                      </m:r>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𝐸</m:t>
                          </m:r>
                        </m:e>
                        <m:sub>
                          <m:r>
                            <a:rPr lang="en-SG" sz="2000" i="1">
                              <a:latin typeface="Cambria Math" panose="02040503050406030204" pitchFamily="18" charset="0"/>
                              <a:ea typeface="Cambria Math" panose="02040503050406030204" pitchFamily="18" charset="0"/>
                            </a:rPr>
                            <m:t>𝜌</m:t>
                          </m:r>
                        </m:sub>
                      </m:s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baseline="-25000">
                          <a:latin typeface="Cambria Math" panose="02040503050406030204" pitchFamily="18" charset="0"/>
                          <a:ea typeface="Cambria Math" panose="02040503050406030204" pitchFamily="18" charset="0"/>
                        </a:rPr>
                        <m:t>𝑒</m:t>
                      </m:r>
                      <m:r>
                        <a:rPr lang="en-US" sz="2000" b="0" i="1" baseline="-2500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nary>
                        <m:naryPr>
                          <m:chr m:val="∑"/>
                          <m:subHide m:val="on"/>
                          <m:supHide m:val="on"/>
                          <m:ctrlPr>
                            <a:rPr lang="en-SG" sz="2000" b="0" i="1" smtClean="0">
                              <a:latin typeface="Cambria Math" panose="02040503050406030204" pitchFamily="18" charset="0"/>
                              <a:ea typeface="Cambria Math" panose="02040503050406030204" pitchFamily="18" charset="0"/>
                            </a:rPr>
                          </m:ctrlPr>
                        </m:naryPr>
                        <m:sub/>
                        <m:sup/>
                        <m:e>
                          <m:sSub>
                            <m:sSubPr>
                              <m:ctrlPr>
                                <a:rPr lang="en-SG" sz="2000" b="0" i="1" smtClean="0">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𝑖</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𝑠</m:t>
                                  </m:r>
                                </m:e>
                              </m:d>
                              <m:r>
                                <a:rPr lang="en-US"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𝑠</m:t>
                              </m:r>
                            </m:sub>
                          </m:sSub>
                        </m:e>
                      </m:nary>
                      <m:r>
                        <a:rPr lang="en-US" sz="2000" b="0" i="1" smtClean="0">
                          <a:latin typeface="Cambria Math" panose="02040503050406030204" pitchFamily="18" charset="0"/>
                          <a:ea typeface="Cambria Math" panose="02040503050406030204" pitchFamily="18" charset="0"/>
                        </a:rPr>
                        <m:t>&gt;0</m:t>
                      </m:r>
                    </m:oMath>
                  </m:oMathPara>
                </a14:m>
                <a:endParaRPr lang="en-SG" sz="2000" dirty="0"/>
              </a:p>
            </p:txBody>
          </p:sp>
        </mc:Choice>
        <mc:Fallback>
          <p:sp>
            <p:nvSpPr>
              <p:cNvPr id="13" name="TextBox 12">
                <a:extLst>
                  <a:ext uri="{FF2B5EF4-FFF2-40B4-BE49-F238E27FC236}">
                    <a16:creationId xmlns:a16="http://schemas.microsoft.com/office/drawing/2014/main" id="{C6A65F12-8E7A-4DAD-BB89-D43A225E1C92}"/>
                  </a:ext>
                </a:extLst>
              </p:cNvPr>
              <p:cNvSpPr txBox="1">
                <a:spLocks noRot="1" noChangeAspect="1" noMove="1" noResize="1" noEditPoints="1" noAdjustHandles="1" noChangeArrowheads="1" noChangeShapeType="1" noTextEdit="1"/>
              </p:cNvSpPr>
              <p:nvPr/>
            </p:nvSpPr>
            <p:spPr>
              <a:xfrm>
                <a:off x="3187833" y="4106338"/>
                <a:ext cx="4791505" cy="745332"/>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5B8921D-930A-4A8A-910A-942B497CCC51}"/>
              </a:ext>
            </a:extLst>
          </p:cNvPr>
          <p:cNvSpPr/>
          <p:nvPr/>
        </p:nvSpPr>
        <p:spPr>
          <a:xfrm>
            <a:off x="2778578" y="5240710"/>
            <a:ext cx="7743210" cy="461665"/>
          </a:xfrm>
          <a:prstGeom prst="rect">
            <a:avLst/>
          </a:prstGeom>
        </p:spPr>
        <p:txBody>
          <a:bodyPr wrap="none">
            <a:spAutoFit/>
          </a:bodyPr>
          <a:lstStyle/>
          <a:p>
            <a:pPr algn="ctr"/>
            <a:r>
              <a:rPr lang="en-US" sz="2400" dirty="0"/>
              <a:t>Each Path in</a:t>
            </a:r>
            <a:r>
              <a:rPr lang="en-US" sz="2400" b="1" dirty="0"/>
              <a:t> </a:t>
            </a:r>
            <a:r>
              <a:rPr lang="en-US" sz="2400" b="1" dirty="0" err="1"/>
              <a:t>I</a:t>
            </a:r>
            <a:r>
              <a:rPr lang="en-US" sz="2400" b="1" baseline="-25000" dirty="0" err="1"/>
              <a:t>e</a:t>
            </a:r>
            <a:r>
              <a:rPr lang="en-US" sz="2400" b="1" dirty="0"/>
              <a:t> </a:t>
            </a:r>
            <a:r>
              <a:rPr lang="en-US" sz="2400" dirty="0"/>
              <a:t>must have </a:t>
            </a:r>
            <a:r>
              <a:rPr lang="en-US" sz="2400" dirty="0" err="1"/>
              <a:t>atleast</a:t>
            </a:r>
            <a:r>
              <a:rPr lang="en-US" sz="2400" dirty="0"/>
              <a:t>  one switch hosting the rule</a:t>
            </a:r>
          </a:p>
        </p:txBody>
      </p:sp>
    </p:spTree>
    <p:extLst>
      <p:ext uri="{BB962C8B-B14F-4D97-AF65-F5344CB8AC3E}">
        <p14:creationId xmlns:p14="http://schemas.microsoft.com/office/powerpoint/2010/main" val="1701278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Raptor Overview</a:t>
            </a:r>
          </a:p>
        </p:txBody>
      </p:sp>
      <p:sp>
        <p:nvSpPr>
          <p:cNvPr id="70" name="Flowchart: Magnetic Disk 69"/>
          <p:cNvSpPr/>
          <p:nvPr/>
        </p:nvSpPr>
        <p:spPr>
          <a:xfrm>
            <a:off x="2550933" y="4531757"/>
            <a:ext cx="2637684" cy="6785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SDN Controller</a:t>
            </a:r>
          </a:p>
        </p:txBody>
      </p:sp>
      <p:sp>
        <p:nvSpPr>
          <p:cNvPr id="122" name="Rectangle 121"/>
          <p:cNvSpPr/>
          <p:nvPr/>
        </p:nvSpPr>
        <p:spPr>
          <a:xfrm>
            <a:off x="2367720" y="2739988"/>
            <a:ext cx="3004112" cy="1596419"/>
          </a:xfrm>
          <a:prstGeom prst="rect">
            <a:avLst/>
          </a:prstGeom>
          <a:noFill/>
          <a:ln w="28575">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65"/>
          </a:p>
        </p:txBody>
      </p:sp>
      <p:sp>
        <p:nvSpPr>
          <p:cNvPr id="124" name="Rounded Rectangle 123"/>
          <p:cNvSpPr/>
          <p:nvPr/>
        </p:nvSpPr>
        <p:spPr>
          <a:xfrm>
            <a:off x="2904577" y="3762381"/>
            <a:ext cx="1916736" cy="453987"/>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52" b="1" dirty="0">
                <a:latin typeface="Helvetica" panose="020B0500000000000000" pitchFamily="34" charset="0"/>
              </a:rPr>
              <a:t>Connect</a:t>
            </a:r>
            <a:endParaRPr lang="en-US" sz="965" b="1" dirty="0">
              <a:latin typeface="Helvetica" panose="020B0500000000000000" pitchFamily="34" charset="0"/>
            </a:endParaRPr>
          </a:p>
        </p:txBody>
      </p:sp>
      <p:cxnSp>
        <p:nvCxnSpPr>
          <p:cNvPr id="125" name="Straight Arrow Connector 124"/>
          <p:cNvCxnSpPr>
            <a:cxnSpLocks/>
            <a:endCxn id="137" idx="0"/>
          </p:cNvCxnSpPr>
          <p:nvPr/>
        </p:nvCxnSpPr>
        <p:spPr>
          <a:xfrm>
            <a:off x="2355240" y="2458773"/>
            <a:ext cx="1514535" cy="5055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a:stCxn id="135" idx="2"/>
            <a:endCxn id="137" idx="0"/>
          </p:cNvCxnSpPr>
          <p:nvPr/>
        </p:nvCxnSpPr>
        <p:spPr>
          <a:xfrm flipH="1">
            <a:off x="3869775" y="2476244"/>
            <a:ext cx="1686548" cy="48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865227" y="3418313"/>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endCxn id="77" idx="0"/>
          </p:cNvCxnSpPr>
          <p:nvPr/>
        </p:nvCxnSpPr>
        <p:spPr>
          <a:xfrm flipH="1">
            <a:off x="3450393" y="5207977"/>
            <a:ext cx="410875" cy="55631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70" idx="3"/>
          </p:cNvCxnSpPr>
          <p:nvPr/>
        </p:nvCxnSpPr>
        <p:spPr>
          <a:xfrm flipH="1">
            <a:off x="3435542" y="5210286"/>
            <a:ext cx="434233" cy="100873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endCxn id="79" idx="0"/>
          </p:cNvCxnSpPr>
          <p:nvPr/>
        </p:nvCxnSpPr>
        <p:spPr>
          <a:xfrm>
            <a:off x="3874308" y="5276488"/>
            <a:ext cx="37084" cy="29638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a:endCxn id="82" idx="0"/>
          </p:cNvCxnSpPr>
          <p:nvPr/>
        </p:nvCxnSpPr>
        <p:spPr>
          <a:xfrm>
            <a:off x="3884155" y="5220652"/>
            <a:ext cx="483461" cy="9111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06193" y="5210286"/>
            <a:ext cx="497671" cy="5642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70" idx="3"/>
            <a:endCxn id="80" idx="0"/>
          </p:cNvCxnSpPr>
          <p:nvPr/>
        </p:nvCxnSpPr>
        <p:spPr>
          <a:xfrm>
            <a:off x="3869775" y="5210286"/>
            <a:ext cx="38726" cy="72845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65079" y="5312306"/>
            <a:ext cx="1490513" cy="268723"/>
          </a:xfrm>
          <a:prstGeom prst="rect">
            <a:avLst/>
          </a:prstGeom>
          <a:noFill/>
        </p:spPr>
        <p:txBody>
          <a:bodyPr wrap="none" rtlCol="0">
            <a:spAutoFit/>
          </a:bodyPr>
          <a:lstStyle/>
          <a:p>
            <a:r>
              <a:rPr lang="en-US" sz="1452" b="1" dirty="0">
                <a:latin typeface="Helvetica" panose="020B0500000000000000" pitchFamily="34" charset="0"/>
              </a:rPr>
              <a:t>Rule Placement</a:t>
            </a:r>
          </a:p>
        </p:txBody>
      </p:sp>
      <p:sp>
        <p:nvSpPr>
          <p:cNvPr id="135" name="Vertical Scroll 134"/>
          <p:cNvSpPr/>
          <p:nvPr/>
        </p:nvSpPr>
        <p:spPr>
          <a:xfrm>
            <a:off x="4865761" y="1699350"/>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Endpoint  Policy</a:t>
            </a:r>
          </a:p>
        </p:txBody>
      </p:sp>
      <p:grpSp>
        <p:nvGrpSpPr>
          <p:cNvPr id="72" name="Group 9"/>
          <p:cNvGrpSpPr/>
          <p:nvPr/>
        </p:nvGrpSpPr>
        <p:grpSpPr>
          <a:xfrm>
            <a:off x="1591566" y="1713633"/>
            <a:ext cx="1527348" cy="839467"/>
            <a:chOff x="233070" y="785547"/>
            <a:chExt cx="11765430" cy="5481587"/>
          </a:xfrm>
        </p:grpSpPr>
        <p:grpSp>
          <p:nvGrpSpPr>
            <p:cNvPr id="99" name="Group 98"/>
            <p:cNvGrpSpPr/>
            <p:nvPr/>
          </p:nvGrpSpPr>
          <p:grpSpPr>
            <a:xfrm>
              <a:off x="1344209" y="1186975"/>
              <a:ext cx="9568501" cy="4171313"/>
              <a:chOff x="1344207" y="1186975"/>
              <a:chExt cx="9568502" cy="4171313"/>
            </a:xfrm>
          </p:grpSpPr>
          <p:cxnSp>
            <p:nvCxnSpPr>
              <p:cNvPr id="110" name="Straight Arrow Connector 109"/>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4"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0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9"/>
          <p:cNvGrpSpPr/>
          <p:nvPr/>
        </p:nvGrpSpPr>
        <p:grpSpPr>
          <a:xfrm>
            <a:off x="3138209" y="5572876"/>
            <a:ext cx="1527348" cy="839467"/>
            <a:chOff x="233070" y="785547"/>
            <a:chExt cx="11765430" cy="5481587"/>
          </a:xfrm>
        </p:grpSpPr>
        <p:grpSp>
          <p:nvGrpSpPr>
            <p:cNvPr id="76" name="Group 75"/>
            <p:cNvGrpSpPr/>
            <p:nvPr/>
          </p:nvGrpSpPr>
          <p:grpSpPr>
            <a:xfrm>
              <a:off x="1344209" y="1186975"/>
              <a:ext cx="9568501" cy="4171313"/>
              <a:chOff x="1344207" y="1186975"/>
              <a:chExt cx="9568502" cy="4171313"/>
            </a:xfrm>
          </p:grpSpPr>
          <p:cxnSp>
            <p:nvCxnSpPr>
              <p:cNvPr id="87" name="Straight Arrow Connector 86"/>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1"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7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1472076" y="1462284"/>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cxnSp>
        <p:nvCxnSpPr>
          <p:cNvPr id="75" name="Straight Arrow Connector 74"/>
          <p:cNvCxnSpPr/>
          <p:nvPr/>
        </p:nvCxnSpPr>
        <p:spPr>
          <a:xfrm>
            <a:off x="3879052" y="4191390"/>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endParaRPr lang="en-US" dirty="0"/>
          </a:p>
        </p:txBody>
      </p:sp>
      <p:pic>
        <p:nvPicPr>
          <p:cNvPr id="152" name="Picture 6"/>
          <p:cNvPicPr>
            <a:picLocks/>
          </p:cNvPicPr>
          <p:nvPr/>
        </p:nvPicPr>
        <p:blipFill rotWithShape="1">
          <a:blip r:embed="rId5">
            <a:extLst>
              <a:ext uri="{28A0092B-C50C-407E-A947-70E740481C1C}">
                <a14:useLocalDpi xmlns:a14="http://schemas.microsoft.com/office/drawing/2010/main" val="0"/>
              </a:ext>
            </a:extLst>
          </a:blip>
          <a:srcRect t="19160" b="6966"/>
          <a:stretch/>
        </p:blipFill>
        <p:spPr>
          <a:xfrm>
            <a:off x="0" y="1314028"/>
            <a:ext cx="12192000" cy="5066273"/>
          </a:xfrm>
          <a:prstGeom prst="rect">
            <a:avLst/>
          </a:prstGeom>
        </p:spPr>
      </p:pic>
      <p:sp>
        <p:nvSpPr>
          <p:cNvPr id="137" name="Rounded Rectangle 144"/>
          <p:cNvSpPr/>
          <p:nvPr/>
        </p:nvSpPr>
        <p:spPr>
          <a:xfrm>
            <a:off x="2911407" y="2964326"/>
            <a:ext cx="1916736" cy="453987"/>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52" b="1" dirty="0">
                <a:latin typeface="Helvetica" panose="020B0500000000000000" pitchFamily="34" charset="0"/>
              </a:rPr>
              <a:t>Diffuse</a:t>
            </a:r>
          </a:p>
        </p:txBody>
      </p:sp>
      <p:sp>
        <p:nvSpPr>
          <p:cNvPr id="123" name="Rounded Rectangle 145"/>
          <p:cNvSpPr/>
          <p:nvPr/>
        </p:nvSpPr>
        <p:spPr>
          <a:xfrm>
            <a:off x="7137070" y="1586109"/>
            <a:ext cx="3811980" cy="1870314"/>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solidFill>
                  <a:srgbClr val="FFFFFF"/>
                </a:solidFill>
              </a:rPr>
              <a:t>Formulate the problem as an Integer Linear Program to get a partial solution.</a:t>
            </a:r>
          </a:p>
        </p:txBody>
      </p:sp>
      <p:cxnSp>
        <p:nvCxnSpPr>
          <p:cNvPr id="139" name="Straight Connector 15"/>
          <p:cNvCxnSpPr>
            <a:cxnSpLocks/>
          </p:cNvCxnSpPr>
          <p:nvPr/>
        </p:nvCxnSpPr>
        <p:spPr>
          <a:xfrm flipV="1">
            <a:off x="4673600" y="1706880"/>
            <a:ext cx="2570480" cy="1330960"/>
          </a:xfrm>
          <a:prstGeom prst="line">
            <a:avLst/>
          </a:prstGeom>
        </p:spPr>
        <p:style>
          <a:lnRef idx="2">
            <a:schemeClr val="accent2"/>
          </a:lnRef>
          <a:fillRef idx="0">
            <a:schemeClr val="accent2"/>
          </a:fillRef>
          <a:effectRef idx="1">
            <a:schemeClr val="accent2"/>
          </a:effectRef>
          <a:fontRef idx="minor">
            <a:schemeClr val="tx1"/>
          </a:fontRef>
        </p:style>
      </p:cxnSp>
      <p:cxnSp>
        <p:nvCxnSpPr>
          <p:cNvPr id="140" name="Straight Connector 143"/>
          <p:cNvCxnSpPr>
            <a:cxnSpLocks/>
          </p:cNvCxnSpPr>
          <p:nvPr/>
        </p:nvCxnSpPr>
        <p:spPr>
          <a:xfrm>
            <a:off x="4673600" y="3397993"/>
            <a:ext cx="2722880" cy="20320"/>
          </a:xfrm>
          <a:prstGeom prst="line">
            <a:avLst/>
          </a:prstGeom>
        </p:spPr>
        <p:style>
          <a:lnRef idx="2">
            <a:schemeClr val="accent2"/>
          </a:lnRef>
          <a:fillRef idx="0">
            <a:schemeClr val="accent2"/>
          </a:fillRef>
          <a:effectRef idx="1">
            <a:schemeClr val="accent2"/>
          </a:effectRef>
          <a:fontRef idx="minor">
            <a:schemeClr val="tx1"/>
          </a:fontRef>
        </p:style>
      </p:cxnSp>
      <p:sp>
        <p:nvSpPr>
          <p:cNvPr id="141" name="Rounded Rectangle 145"/>
          <p:cNvSpPr/>
          <p:nvPr/>
        </p:nvSpPr>
        <p:spPr>
          <a:xfrm>
            <a:off x="7137070" y="1586109"/>
            <a:ext cx="3811980" cy="1870314"/>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b="1" dirty="0">
                <a:solidFill>
                  <a:srgbClr val="FFFFFF"/>
                </a:solidFill>
              </a:rPr>
              <a:t>Approximate solution w/o ordering</a:t>
            </a:r>
          </a:p>
          <a:p>
            <a:pPr algn="ctr"/>
            <a:r>
              <a:rPr lang="en-US" sz="2400" b="1" dirty="0">
                <a:solidFill>
                  <a:srgbClr val="FFFFFF"/>
                </a:solidFill>
              </a:rPr>
              <a:t>of shared rules where sharing is maximized.</a:t>
            </a:r>
          </a:p>
        </p:txBody>
      </p:sp>
      <p:sp>
        <p:nvSpPr>
          <p:cNvPr id="13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173578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Policies translation to Switches</a:t>
            </a:r>
          </a:p>
        </p:txBody>
      </p:sp>
      <p:grpSp>
        <p:nvGrpSpPr>
          <p:cNvPr id="18" name="Group 4"/>
          <p:cNvGrpSpPr/>
          <p:nvPr/>
        </p:nvGrpSpPr>
        <p:grpSpPr>
          <a:xfrm>
            <a:off x="1426898" y="2639068"/>
            <a:ext cx="8680928" cy="2175351"/>
            <a:chOff x="1123858" y="4622251"/>
            <a:chExt cx="8680928" cy="2175351"/>
          </a:xfrm>
        </p:grpSpPr>
        <p:grpSp>
          <p:nvGrpSpPr>
            <p:cNvPr id="19" name="Group 18"/>
            <p:cNvGrpSpPr/>
            <p:nvPr/>
          </p:nvGrpSpPr>
          <p:grpSpPr>
            <a:xfrm>
              <a:off x="1123858" y="4622251"/>
              <a:ext cx="8680928" cy="2175351"/>
              <a:chOff x="980951" y="1787075"/>
              <a:chExt cx="8680928" cy="2175351"/>
            </a:xfrm>
          </p:grpSpPr>
          <p:grpSp>
            <p:nvGrpSpPr>
              <p:cNvPr id="21" name="Shape 182"/>
              <p:cNvGrpSpPr/>
              <p:nvPr/>
            </p:nvGrpSpPr>
            <p:grpSpPr>
              <a:xfrm>
                <a:off x="1938907" y="1787075"/>
                <a:ext cx="7722972" cy="726900"/>
                <a:chOff x="1041929" y="1714500"/>
                <a:chExt cx="7722972" cy="726900"/>
              </a:xfrm>
            </p:grpSpPr>
            <p:sp>
              <p:nvSpPr>
                <p:cNvPr id="25" name="Shape 183"/>
                <p:cNvSpPr/>
                <p:nvPr/>
              </p:nvSpPr>
              <p:spPr>
                <a:xfrm>
                  <a:off x="1041929" y="1714500"/>
                  <a:ext cx="719046"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dirty="0"/>
                    <a:t>MAC SRC</a:t>
                  </a:r>
                </a:p>
              </p:txBody>
            </p:sp>
            <p:sp>
              <p:nvSpPr>
                <p:cNvPr id="26" name="Shape 184"/>
                <p:cNvSpPr/>
                <p:nvPr/>
              </p:nvSpPr>
              <p:spPr>
                <a:xfrm>
                  <a:off x="17609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a:t>MAC DST</a:t>
                  </a:r>
                </a:p>
              </p:txBody>
            </p:sp>
            <p:sp>
              <p:nvSpPr>
                <p:cNvPr id="27" name="Shape 185"/>
                <p:cNvSpPr/>
                <p:nvPr/>
              </p:nvSpPr>
              <p:spPr>
                <a:xfrm>
                  <a:off x="25994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dirty="0"/>
                    <a:t>IP SRC</a:t>
                  </a:r>
                </a:p>
              </p:txBody>
            </p:sp>
            <p:sp>
              <p:nvSpPr>
                <p:cNvPr id="28" name="Shape 186"/>
                <p:cNvSpPr/>
                <p:nvPr/>
              </p:nvSpPr>
              <p:spPr>
                <a:xfrm>
                  <a:off x="34379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a:t>IP DST</a:t>
                  </a:r>
                </a:p>
              </p:txBody>
            </p:sp>
            <p:sp>
              <p:nvSpPr>
                <p:cNvPr id="29" name="Shape 187"/>
                <p:cNvSpPr/>
                <p:nvPr/>
              </p:nvSpPr>
              <p:spPr>
                <a:xfrm>
                  <a:off x="42764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a:t>TCP Dport</a:t>
                  </a:r>
                </a:p>
              </p:txBody>
            </p:sp>
            <p:sp>
              <p:nvSpPr>
                <p:cNvPr id="30" name="Shape 188"/>
                <p:cNvSpPr/>
                <p:nvPr/>
              </p:nvSpPr>
              <p:spPr>
                <a:xfrm>
                  <a:off x="51149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dirty="0"/>
                    <a:t>TCP SPort</a:t>
                  </a:r>
                </a:p>
              </p:txBody>
            </p:sp>
            <p:sp>
              <p:nvSpPr>
                <p:cNvPr id="31" name="Shape 189"/>
                <p:cNvSpPr/>
                <p:nvPr/>
              </p:nvSpPr>
              <p:spPr>
                <a:xfrm>
                  <a:off x="59534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a:t>VLAN ID</a:t>
                  </a:r>
                </a:p>
              </p:txBody>
            </p:sp>
            <p:sp>
              <p:nvSpPr>
                <p:cNvPr id="32" name="Shape 190"/>
                <p:cNvSpPr/>
                <p:nvPr/>
              </p:nvSpPr>
              <p:spPr>
                <a:xfrm>
                  <a:off x="6791975" y="1714500"/>
                  <a:ext cx="838500"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400" b="1" dirty="0"/>
                    <a:t>...</a:t>
                  </a:r>
                </a:p>
              </p:txBody>
            </p:sp>
            <p:sp>
              <p:nvSpPr>
                <p:cNvPr id="33" name="Shape 191"/>
                <p:cNvSpPr/>
                <p:nvPr/>
              </p:nvSpPr>
              <p:spPr>
                <a:xfrm>
                  <a:off x="7630474" y="1714500"/>
                  <a:ext cx="1134427" cy="726900"/>
                </a:xfrm>
                <a:prstGeom prst="rect">
                  <a:avLst/>
                </a:prstGeom>
                <a:solidFill>
                  <a:srgbClr val="6AA84F"/>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400" b="1" dirty="0"/>
                    <a:t>ACTION</a:t>
                  </a:r>
                </a:p>
              </p:txBody>
            </p:sp>
          </p:grpSp>
          <p:sp>
            <p:nvSpPr>
              <p:cNvPr id="23" name="Shape 193"/>
              <p:cNvSpPr/>
              <p:nvPr/>
            </p:nvSpPr>
            <p:spPr>
              <a:xfrm rot="5400000">
                <a:off x="4437402" y="-753725"/>
                <a:ext cx="633599" cy="7546501"/>
              </a:xfrm>
              <a:prstGeom prst="rightBrace">
                <a:avLst>
                  <a:gd name="adj1" fmla="val 8333"/>
                  <a:gd name="adj2" fmla="val 50000"/>
                </a:avLst>
              </a:prstGeom>
              <a:noFill/>
              <a:ln w="1905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2000" b="1"/>
              </a:p>
            </p:txBody>
          </p:sp>
          <p:sp>
            <p:nvSpPr>
              <p:cNvPr id="24" name="Shape 194"/>
              <p:cNvSpPr txBox="1"/>
              <p:nvPr/>
            </p:nvSpPr>
            <p:spPr>
              <a:xfrm>
                <a:off x="3915703" y="3336326"/>
                <a:ext cx="1884934" cy="626100"/>
              </a:xfrm>
              <a:prstGeom prst="rect">
                <a:avLst/>
              </a:prstGeom>
              <a:noFill/>
              <a:ln>
                <a:noFill/>
              </a:ln>
            </p:spPr>
            <p:txBody>
              <a:bodyPr lIns="91425" tIns="91425" rIns="91425" bIns="91425" anchor="t" anchorCtr="0">
                <a:noAutofit/>
              </a:bodyPr>
              <a:lstStyle/>
              <a:p>
                <a:pPr lvl="0">
                  <a:spcBef>
                    <a:spcPts val="0"/>
                  </a:spcBef>
                  <a:buNone/>
                </a:pPr>
                <a:r>
                  <a:rPr lang="en" sz="2000" b="1" dirty="0"/>
                  <a:t>Rule Matching</a:t>
                </a:r>
              </a:p>
            </p:txBody>
          </p:sp>
        </p:grpSp>
        <p:sp>
          <p:nvSpPr>
            <p:cNvPr id="20" name="Shape 183"/>
            <p:cNvSpPr/>
            <p:nvPr/>
          </p:nvSpPr>
          <p:spPr>
            <a:xfrm>
              <a:off x="1123860" y="4622251"/>
              <a:ext cx="957954" cy="7269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r>
                <a:rPr lang="en" sz="1400" b="1" dirty="0"/>
                <a:t>PRIORITY</a:t>
              </a:r>
            </a:p>
          </p:txBody>
        </p:sp>
      </p:grpSp>
      <p:sp>
        <p:nvSpPr>
          <p:cNvPr id="34" name="TextBox 10"/>
          <p:cNvSpPr txBox="1"/>
          <p:nvPr/>
        </p:nvSpPr>
        <p:spPr>
          <a:xfrm>
            <a:off x="94530" y="6460958"/>
            <a:ext cx="817788" cy="369332"/>
          </a:xfrm>
          <a:prstGeom prst="rect">
            <a:avLst/>
          </a:prstGeom>
          <a:noFill/>
        </p:spPr>
        <p:txBody>
          <a:bodyPr wrap="none" rtlCol="0">
            <a:spAutoFit/>
          </a:bodyPr>
          <a:lstStyle/>
          <a:p>
            <a:r>
              <a:rPr lang="en-US" dirty="0"/>
              <a:t>Raptor</a:t>
            </a:r>
          </a:p>
        </p:txBody>
      </p:sp>
      <p:sp>
        <p:nvSpPr>
          <p:cNvPr id="35" name="Shape 193">
            <a:extLst>
              <a:ext uri="{FF2B5EF4-FFF2-40B4-BE49-F238E27FC236}">
                <a16:creationId xmlns:a16="http://schemas.microsoft.com/office/drawing/2014/main" id="{5CFE08E6-3B31-4566-815D-76E6BFCF98F6}"/>
              </a:ext>
            </a:extLst>
          </p:cNvPr>
          <p:cNvSpPr/>
          <p:nvPr/>
        </p:nvSpPr>
        <p:spPr>
          <a:xfrm rot="5400000">
            <a:off x="9223812" y="3304306"/>
            <a:ext cx="633599" cy="1134427"/>
          </a:xfrm>
          <a:prstGeom prst="rightBrace">
            <a:avLst>
              <a:gd name="adj1" fmla="val 8333"/>
              <a:gd name="adj2" fmla="val 50000"/>
            </a:avLst>
          </a:prstGeom>
          <a:noFill/>
          <a:ln w="19050"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b="1"/>
          </a:p>
        </p:txBody>
      </p:sp>
      <p:sp>
        <p:nvSpPr>
          <p:cNvPr id="36" name="Shape 194">
            <a:extLst>
              <a:ext uri="{FF2B5EF4-FFF2-40B4-BE49-F238E27FC236}">
                <a16:creationId xmlns:a16="http://schemas.microsoft.com/office/drawing/2014/main" id="{C0024DC6-D809-4EEB-AD1A-4AFCBDFA03F0}"/>
              </a:ext>
            </a:extLst>
          </p:cNvPr>
          <p:cNvSpPr txBox="1"/>
          <p:nvPr/>
        </p:nvSpPr>
        <p:spPr>
          <a:xfrm>
            <a:off x="9165358" y="4188319"/>
            <a:ext cx="1884934" cy="626100"/>
          </a:xfrm>
          <a:prstGeom prst="rect">
            <a:avLst/>
          </a:prstGeom>
          <a:noFill/>
          <a:ln>
            <a:noFill/>
          </a:ln>
        </p:spPr>
        <p:txBody>
          <a:bodyPr lIns="91425" tIns="91425" rIns="91425" bIns="91425" anchor="t" anchorCtr="0">
            <a:noAutofit/>
          </a:bodyPr>
          <a:lstStyle/>
          <a:p>
            <a:pPr lvl="0">
              <a:spcBef>
                <a:spcPts val="0"/>
              </a:spcBef>
              <a:buNone/>
            </a:pPr>
            <a:r>
              <a:rPr lang="en-US" b="1" dirty="0"/>
              <a:t>Action</a:t>
            </a:r>
            <a:endParaRPr lang="en" b="1" dirty="0"/>
          </a:p>
        </p:txBody>
      </p:sp>
    </p:spTree>
    <p:extLst>
      <p:ext uri="{BB962C8B-B14F-4D97-AF65-F5344CB8AC3E}">
        <p14:creationId xmlns:p14="http://schemas.microsoft.com/office/powerpoint/2010/main" val="98146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p:cNvSpPr>
          <p:nvPr/>
        </p:nvSpPr>
        <p:spPr>
          <a:xfrm>
            <a:off x="1097280" y="286603"/>
            <a:ext cx="10058400" cy="102742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Raptor Overview</a:t>
            </a:r>
          </a:p>
        </p:txBody>
      </p:sp>
      <p:sp>
        <p:nvSpPr>
          <p:cNvPr id="70" name="Flowchart: Magnetic Disk 69"/>
          <p:cNvSpPr/>
          <p:nvPr/>
        </p:nvSpPr>
        <p:spPr>
          <a:xfrm>
            <a:off x="2550933" y="4531757"/>
            <a:ext cx="2637684" cy="6785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t>SDN Controller</a:t>
            </a:r>
          </a:p>
        </p:txBody>
      </p:sp>
      <p:sp>
        <p:nvSpPr>
          <p:cNvPr id="122" name="Rectangle 121"/>
          <p:cNvSpPr/>
          <p:nvPr/>
        </p:nvSpPr>
        <p:spPr>
          <a:xfrm>
            <a:off x="2367720" y="2739988"/>
            <a:ext cx="3004112" cy="1596419"/>
          </a:xfrm>
          <a:prstGeom prst="rect">
            <a:avLst/>
          </a:prstGeom>
          <a:noFill/>
          <a:ln w="28575">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965"/>
          </a:p>
        </p:txBody>
      </p:sp>
      <p:cxnSp>
        <p:nvCxnSpPr>
          <p:cNvPr id="125" name="Straight Arrow Connector 124"/>
          <p:cNvCxnSpPr>
            <a:cxnSpLocks/>
          </p:cNvCxnSpPr>
          <p:nvPr/>
        </p:nvCxnSpPr>
        <p:spPr>
          <a:xfrm>
            <a:off x="2355240" y="2458773"/>
            <a:ext cx="1514535" cy="50555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a:stCxn id="135" idx="2"/>
          </p:cNvCxnSpPr>
          <p:nvPr/>
        </p:nvCxnSpPr>
        <p:spPr>
          <a:xfrm flipH="1">
            <a:off x="3869775" y="2476244"/>
            <a:ext cx="1686548" cy="4880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3865227" y="3418313"/>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endCxn id="77" idx="0"/>
          </p:cNvCxnSpPr>
          <p:nvPr/>
        </p:nvCxnSpPr>
        <p:spPr>
          <a:xfrm flipH="1">
            <a:off x="3450393" y="5207977"/>
            <a:ext cx="410875" cy="55631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70" idx="3"/>
          </p:cNvCxnSpPr>
          <p:nvPr/>
        </p:nvCxnSpPr>
        <p:spPr>
          <a:xfrm flipH="1">
            <a:off x="3435542" y="5210286"/>
            <a:ext cx="434233" cy="100873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cxnSpLocks/>
            <a:endCxn id="79" idx="0"/>
          </p:cNvCxnSpPr>
          <p:nvPr/>
        </p:nvCxnSpPr>
        <p:spPr>
          <a:xfrm>
            <a:off x="3874308" y="5276488"/>
            <a:ext cx="37084" cy="29638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cxnSpLocks/>
            <a:endCxn id="82" idx="0"/>
          </p:cNvCxnSpPr>
          <p:nvPr/>
        </p:nvCxnSpPr>
        <p:spPr>
          <a:xfrm>
            <a:off x="3884155" y="5220652"/>
            <a:ext cx="483461" cy="9111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3906193" y="5210286"/>
            <a:ext cx="497671" cy="564285"/>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cxnSpLocks/>
            <a:stCxn id="70" idx="3"/>
            <a:endCxn id="80" idx="0"/>
          </p:cNvCxnSpPr>
          <p:nvPr/>
        </p:nvCxnSpPr>
        <p:spPr>
          <a:xfrm>
            <a:off x="3869775" y="5210286"/>
            <a:ext cx="38726" cy="72845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4565079" y="5312306"/>
            <a:ext cx="1490513" cy="268723"/>
          </a:xfrm>
          <a:prstGeom prst="rect">
            <a:avLst/>
          </a:prstGeom>
          <a:noFill/>
        </p:spPr>
        <p:txBody>
          <a:bodyPr wrap="none" rtlCol="0">
            <a:spAutoFit/>
          </a:bodyPr>
          <a:lstStyle/>
          <a:p>
            <a:r>
              <a:rPr lang="en-US" sz="1452" b="1" dirty="0">
                <a:latin typeface="Helvetica" panose="020B0500000000000000" pitchFamily="34" charset="0"/>
              </a:rPr>
              <a:t>Rule Placement</a:t>
            </a:r>
          </a:p>
        </p:txBody>
      </p:sp>
      <p:sp>
        <p:nvSpPr>
          <p:cNvPr id="135" name="Vertical Scroll 134"/>
          <p:cNvSpPr/>
          <p:nvPr/>
        </p:nvSpPr>
        <p:spPr>
          <a:xfrm>
            <a:off x="4865761" y="1699350"/>
            <a:ext cx="1381123" cy="77689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52" b="1" dirty="0">
                <a:latin typeface="Helvetica" panose="020B0500000000000000" pitchFamily="34" charset="0"/>
              </a:rPr>
              <a:t>Endpoint  Policy</a:t>
            </a:r>
          </a:p>
        </p:txBody>
      </p:sp>
      <p:grpSp>
        <p:nvGrpSpPr>
          <p:cNvPr id="72" name="Group 9"/>
          <p:cNvGrpSpPr/>
          <p:nvPr/>
        </p:nvGrpSpPr>
        <p:grpSpPr>
          <a:xfrm>
            <a:off x="1591566" y="1713633"/>
            <a:ext cx="1527348" cy="839467"/>
            <a:chOff x="233070" y="785547"/>
            <a:chExt cx="11765430" cy="5481587"/>
          </a:xfrm>
        </p:grpSpPr>
        <p:grpSp>
          <p:nvGrpSpPr>
            <p:cNvPr id="99" name="Group 98"/>
            <p:cNvGrpSpPr/>
            <p:nvPr/>
          </p:nvGrpSpPr>
          <p:grpSpPr>
            <a:xfrm>
              <a:off x="1344209" y="1186975"/>
              <a:ext cx="9568501" cy="4171313"/>
              <a:chOff x="1344207" y="1186975"/>
              <a:chExt cx="9568502" cy="4171313"/>
            </a:xfrm>
          </p:grpSpPr>
          <p:cxnSp>
            <p:nvCxnSpPr>
              <p:cNvPr id="110" name="Straight Arrow Connector 109"/>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4"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10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9"/>
          <p:cNvGrpSpPr/>
          <p:nvPr/>
        </p:nvGrpSpPr>
        <p:grpSpPr>
          <a:xfrm>
            <a:off x="3138209" y="5572876"/>
            <a:ext cx="1527348" cy="839467"/>
            <a:chOff x="233070" y="785547"/>
            <a:chExt cx="11765430" cy="5481587"/>
          </a:xfrm>
        </p:grpSpPr>
        <p:grpSp>
          <p:nvGrpSpPr>
            <p:cNvPr id="76" name="Group 75"/>
            <p:cNvGrpSpPr/>
            <p:nvPr/>
          </p:nvGrpSpPr>
          <p:grpSpPr>
            <a:xfrm>
              <a:off x="1344209" y="1186975"/>
              <a:ext cx="9568501" cy="4171313"/>
              <a:chOff x="1344207" y="1186975"/>
              <a:chExt cx="9568502" cy="4171313"/>
            </a:xfrm>
          </p:grpSpPr>
          <p:cxnSp>
            <p:nvCxnSpPr>
              <p:cNvPr id="87" name="Straight Arrow Connector 86"/>
              <p:cNvCxnSpPr/>
              <p:nvPr/>
            </p:nvCxnSpPr>
            <p:spPr>
              <a:xfrm flipV="1">
                <a:off x="33528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flipV="1">
                <a:off x="3352800" y="3674232"/>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3362130" y="1186975"/>
                <a:ext cx="2129148" cy="38334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p:nvPr/>
            </p:nvCxnSpPr>
            <p:spPr>
              <a:xfrm>
                <a:off x="3362130" y="2533175"/>
                <a:ext cx="2138478"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6896100" y="1186975"/>
                <a:ext cx="2138478" cy="13462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a:xfrm>
                <a:off x="6896100" y="1186975"/>
                <a:ext cx="2138478" cy="370840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6856604" y="3674232"/>
                <a:ext cx="2177974" cy="1221143"/>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p:cNvCxnSpPr/>
              <p:nvPr/>
            </p:nvCxnSpPr>
            <p:spPr>
              <a:xfrm flipV="1">
                <a:off x="6845821" y="2533175"/>
                <a:ext cx="2188757" cy="1141057"/>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a:off x="1344207" y="2224913"/>
                <a:ext cx="603771" cy="308262"/>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1344207" y="4895375"/>
                <a:ext cx="603771" cy="22650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1" idx="1"/>
              </p:cNvCxnSpPr>
              <p:nvPr/>
            </p:nvCxnSpPr>
            <p:spPr>
              <a:xfrm flipV="1">
                <a:off x="10444957" y="2224913"/>
                <a:ext cx="467752" cy="407396"/>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10390574" y="4931258"/>
                <a:ext cx="522135" cy="427030"/>
              </a:xfrm>
              <a:prstGeom prst="straightConnector1">
                <a:avLst/>
              </a:prstGeom>
              <a:ln w="3175">
                <a:headEnd type="triangle"/>
                <a:tailEnd type="triangle"/>
              </a:ln>
            </p:spPr>
            <p:style>
              <a:lnRef idx="1">
                <a:schemeClr val="dk1"/>
              </a:lnRef>
              <a:fillRef idx="0">
                <a:schemeClr val="dk1"/>
              </a:fillRef>
              <a:effectRef idx="0">
                <a:schemeClr val="dk1"/>
              </a:effectRef>
              <a:fontRef idx="minor">
                <a:schemeClr val="tx1"/>
              </a:fontRef>
            </p:style>
          </p:cxnSp>
        </p:grpSp>
        <p:pic>
          <p:nvPicPr>
            <p:cNvPr id="77"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75413" y="445021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53028" y="78554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430766" y="3174605"/>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72961" y="206273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https://openclipart.org/image/2400px/svg_to_png/215022/blue-switc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967403" y="4435186"/>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149258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4" descr="http://cliparts.co/cliparts/di4/5LA/di45LAr4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395081"/>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Box 73"/>
          <p:cNvSpPr txBox="1"/>
          <p:nvPr/>
        </p:nvSpPr>
        <p:spPr>
          <a:xfrm>
            <a:off x="1472076" y="1462284"/>
            <a:ext cx="1666133" cy="254106"/>
          </a:xfrm>
          <a:prstGeom prst="rect">
            <a:avLst/>
          </a:prstGeom>
          <a:noFill/>
        </p:spPr>
        <p:txBody>
          <a:bodyPr wrap="none" rtlCol="0">
            <a:spAutoFit/>
          </a:bodyPr>
          <a:lstStyle/>
          <a:p>
            <a:r>
              <a:rPr lang="en-US" sz="1452" b="1" dirty="0">
                <a:latin typeface="Helvetica" panose="020B0500000000000000" pitchFamily="34" charset="0"/>
              </a:rPr>
              <a:t>Topology &amp; Paths</a:t>
            </a:r>
          </a:p>
        </p:txBody>
      </p:sp>
      <p:cxnSp>
        <p:nvCxnSpPr>
          <p:cNvPr id="75" name="Straight Arrow Connector 74"/>
          <p:cNvCxnSpPr/>
          <p:nvPr/>
        </p:nvCxnSpPr>
        <p:spPr>
          <a:xfrm>
            <a:off x="3879052" y="4191390"/>
            <a:ext cx="0" cy="3570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endParaRPr lang="en-US" dirty="0"/>
          </a:p>
        </p:txBody>
      </p:sp>
      <p:sp>
        <p:nvSpPr>
          <p:cNvPr id="148" name="Rounded Rectangle 144"/>
          <p:cNvSpPr/>
          <p:nvPr/>
        </p:nvSpPr>
        <p:spPr>
          <a:xfrm>
            <a:off x="2911407" y="2964326"/>
            <a:ext cx="1916736" cy="453987"/>
          </a:xfrm>
          <a:prstGeom prst="roundRect">
            <a:avLst/>
          </a:prstGeom>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52" b="1" dirty="0">
                <a:latin typeface="Helvetica" panose="020B0500000000000000" pitchFamily="34" charset="0"/>
              </a:rPr>
              <a:t>Diffuse</a:t>
            </a:r>
          </a:p>
        </p:txBody>
      </p:sp>
      <p:pic>
        <p:nvPicPr>
          <p:cNvPr id="146" name="Picture 5"/>
          <p:cNvPicPr>
            <a:picLocks/>
          </p:cNvPicPr>
          <p:nvPr/>
        </p:nvPicPr>
        <p:blipFill rotWithShape="1">
          <a:blip r:embed="rId5">
            <a:extLst>
              <a:ext uri="{28A0092B-C50C-407E-A947-70E740481C1C}">
                <a14:useLocalDpi xmlns:a14="http://schemas.microsoft.com/office/drawing/2010/main" val="0"/>
              </a:ext>
            </a:extLst>
          </a:blip>
          <a:srcRect t="21185" b="6814"/>
          <a:stretch/>
        </p:blipFill>
        <p:spPr>
          <a:xfrm>
            <a:off x="0" y="1452880"/>
            <a:ext cx="12192000" cy="4937760"/>
          </a:xfrm>
          <a:prstGeom prst="rect">
            <a:avLst/>
          </a:prstGeom>
        </p:spPr>
      </p:pic>
      <p:sp>
        <p:nvSpPr>
          <p:cNvPr id="142" name="Rounded Rectangle 123"/>
          <p:cNvSpPr/>
          <p:nvPr/>
        </p:nvSpPr>
        <p:spPr>
          <a:xfrm>
            <a:off x="2904577" y="3762381"/>
            <a:ext cx="1916736" cy="453987"/>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1452" b="1" dirty="0">
                <a:latin typeface="Helvetica" panose="020B0500000000000000" pitchFamily="34" charset="0"/>
              </a:rPr>
              <a:t>Connect</a:t>
            </a:r>
            <a:endParaRPr lang="en-US" sz="965" b="1" dirty="0">
              <a:latin typeface="Helvetica" panose="020B0500000000000000" pitchFamily="34" charset="0"/>
            </a:endParaRPr>
          </a:p>
        </p:txBody>
      </p:sp>
      <p:sp>
        <p:nvSpPr>
          <p:cNvPr id="143" name="Rounded Rectangle 135"/>
          <p:cNvSpPr/>
          <p:nvPr/>
        </p:nvSpPr>
        <p:spPr>
          <a:xfrm>
            <a:off x="7133647" y="4248619"/>
            <a:ext cx="3811980" cy="1870314"/>
          </a:xfrm>
          <a:prstGeom prst="roundRect">
            <a:avLst/>
          </a:prstGeom>
          <a:ln>
            <a:no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dirty="0"/>
              <a:t>Re-arrange the rules to maintain ordering</a:t>
            </a:r>
          </a:p>
        </p:txBody>
      </p:sp>
      <p:cxnSp>
        <p:nvCxnSpPr>
          <p:cNvPr id="144" name="Straight Connector 10"/>
          <p:cNvCxnSpPr>
            <a:cxnSpLocks/>
          </p:cNvCxnSpPr>
          <p:nvPr/>
        </p:nvCxnSpPr>
        <p:spPr>
          <a:xfrm>
            <a:off x="4744720" y="3792861"/>
            <a:ext cx="2824480" cy="535299"/>
          </a:xfrm>
          <a:prstGeom prst="line">
            <a:avLst/>
          </a:prstGeom>
        </p:spPr>
        <p:style>
          <a:lnRef idx="2">
            <a:schemeClr val="accent5"/>
          </a:lnRef>
          <a:fillRef idx="0">
            <a:schemeClr val="accent5"/>
          </a:fillRef>
          <a:effectRef idx="1">
            <a:schemeClr val="accent5"/>
          </a:effectRef>
          <a:fontRef idx="minor">
            <a:schemeClr val="tx1"/>
          </a:fontRef>
        </p:style>
      </p:cxnSp>
      <p:cxnSp>
        <p:nvCxnSpPr>
          <p:cNvPr id="145" name="Straight Connector 122"/>
          <p:cNvCxnSpPr>
            <a:cxnSpLocks/>
          </p:cNvCxnSpPr>
          <p:nvPr/>
        </p:nvCxnSpPr>
        <p:spPr>
          <a:xfrm>
            <a:off x="4683760" y="4162394"/>
            <a:ext cx="2570480" cy="1852864"/>
          </a:xfrm>
          <a:prstGeom prst="line">
            <a:avLst/>
          </a:prstGeom>
        </p:spPr>
        <p:style>
          <a:lnRef idx="2">
            <a:schemeClr val="accent5"/>
          </a:lnRef>
          <a:fillRef idx="0">
            <a:schemeClr val="accent5"/>
          </a:fillRef>
          <a:effectRef idx="1">
            <a:schemeClr val="accent5"/>
          </a:effectRef>
          <a:fontRef idx="minor">
            <a:schemeClr val="tx1"/>
          </a:fontRef>
        </p:style>
      </p:cxnSp>
      <p:sp>
        <p:nvSpPr>
          <p:cNvPr id="123"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3879494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1205344" y="1343520"/>
            <a:ext cx="9950335" cy="4525574"/>
          </a:xfrm>
        </p:spPr>
        <p:txBody>
          <a:bodyPr/>
          <a:lstStyle/>
          <a:p>
            <a:pPr marL="457200" indent="-457200">
              <a:buAutoNum type="arabicParenR"/>
            </a:pPr>
            <a:r>
              <a:rPr lang="en-US" sz="2400" dirty="0"/>
              <a:t>Construct Rule Graph for each Edge pairs based on dependency.</a:t>
            </a:r>
          </a:p>
          <a:p>
            <a:pPr marL="457200" indent="-457200">
              <a:buAutoNum type="arabicParenR"/>
            </a:pPr>
            <a:r>
              <a:rPr lang="en-US" sz="2400" dirty="0"/>
              <a:t>Place the Entire individual rule graph on a switch (pivot), with condition:</a:t>
            </a:r>
          </a:p>
          <a:p>
            <a:pPr marL="475488" lvl="2" indent="0">
              <a:buNone/>
            </a:pPr>
            <a:r>
              <a:rPr lang="en-US" sz="2400" dirty="0"/>
              <a:t>	* Majority switch position of allocated shared rules (Diffuse).</a:t>
            </a:r>
          </a:p>
          <a:p>
            <a:pPr marL="457200" indent="-457200">
              <a:buAutoNum type="arabicParenR"/>
            </a:pPr>
            <a:r>
              <a:rPr lang="en-US" sz="2400" dirty="0"/>
              <a:t>Employ Graph Partitioning to spread the rules along the path, while maintain ordering.</a:t>
            </a:r>
            <a:endParaRPr lang="en-US" dirty="0"/>
          </a:p>
          <a:p>
            <a:endParaRPr lang="en-US" dirty="0"/>
          </a:p>
        </p:txBody>
      </p:sp>
      <p:sp>
        <p:nvSpPr>
          <p:cNvPr id="11" name="Slide Number Placeholder 10"/>
          <p:cNvSpPr>
            <a:spLocks noGrp="1"/>
          </p:cNvSpPr>
          <p:nvPr>
            <p:ph type="sldNum" sz="quarter" idx="12"/>
          </p:nvPr>
        </p:nvSpPr>
        <p:spPr/>
        <p:txBody>
          <a:bodyPr/>
          <a:lstStyle/>
          <a:p>
            <a:endParaRPr lang="en-US" dirty="0"/>
          </a:p>
        </p:txBody>
      </p:sp>
      <p:sp>
        <p:nvSpPr>
          <p:cNvPr id="12" name="TextBox 10"/>
          <p:cNvSpPr txBox="1"/>
          <p:nvPr/>
        </p:nvSpPr>
        <p:spPr>
          <a:xfrm>
            <a:off x="94530" y="6460958"/>
            <a:ext cx="817788" cy="369332"/>
          </a:xfrm>
          <a:prstGeom prst="rect">
            <a:avLst/>
          </a:prstGeom>
          <a:noFill/>
        </p:spPr>
        <p:txBody>
          <a:bodyPr wrap="none" rtlCol="0">
            <a:spAutoFit/>
          </a:bodyPr>
          <a:lstStyle/>
          <a:p>
            <a:r>
              <a:rPr lang="en-US" dirty="0"/>
              <a:t>Raptor</a:t>
            </a:r>
          </a:p>
        </p:txBody>
      </p:sp>
      <p:grpSp>
        <p:nvGrpSpPr>
          <p:cNvPr id="47" name="Group 9">
            <a:extLst>
              <a:ext uri="{FF2B5EF4-FFF2-40B4-BE49-F238E27FC236}">
                <a16:creationId xmlns:a16="http://schemas.microsoft.com/office/drawing/2014/main" id="{71678A34-0DE4-472C-8C12-F91EEFE1229C}"/>
              </a:ext>
            </a:extLst>
          </p:cNvPr>
          <p:cNvGrpSpPr/>
          <p:nvPr/>
        </p:nvGrpSpPr>
        <p:grpSpPr>
          <a:xfrm>
            <a:off x="9559237" y="4554945"/>
            <a:ext cx="2090336" cy="1071420"/>
            <a:chOff x="1052736" y="2139702"/>
            <a:chExt cx="2952328" cy="1763284"/>
          </a:xfrm>
        </p:grpSpPr>
        <p:cxnSp>
          <p:nvCxnSpPr>
            <p:cNvPr id="48" name="Straight Arrow Connector 47">
              <a:extLst>
                <a:ext uri="{FF2B5EF4-FFF2-40B4-BE49-F238E27FC236}">
                  <a16:creationId xmlns:a16="http://schemas.microsoft.com/office/drawing/2014/main" id="{978FB40D-36D8-4907-9F05-9F007A73EEB4}"/>
                </a:ext>
              </a:extLst>
            </p:cNvPr>
            <p:cNvCxnSpPr/>
            <p:nvPr/>
          </p:nvCxnSpPr>
          <p:spPr>
            <a:xfrm>
              <a:off x="2636912" y="2355726"/>
              <a:ext cx="93610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708A1AD-A5FB-4CBC-BB5C-633E6DF73BB1}"/>
                </a:ext>
              </a:extLst>
            </p:cNvPr>
            <p:cNvCxnSpPr>
              <a:endCxn id="54" idx="4"/>
            </p:cNvCxnSpPr>
            <p:nvPr/>
          </p:nvCxnSpPr>
          <p:spPr>
            <a:xfrm flipV="1">
              <a:off x="1268760" y="2901702"/>
              <a:ext cx="141287" cy="56923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9D147DAA-4340-47B4-A366-7D1274070755}"/>
                </a:ext>
              </a:extLst>
            </p:cNvPr>
            <p:cNvGrpSpPr/>
            <p:nvPr/>
          </p:nvGrpSpPr>
          <p:grpSpPr>
            <a:xfrm>
              <a:off x="1052736" y="2139702"/>
              <a:ext cx="2952328" cy="1763284"/>
              <a:chOff x="1052736" y="2139702"/>
              <a:chExt cx="2952328" cy="1763284"/>
            </a:xfrm>
          </p:grpSpPr>
          <p:sp>
            <p:nvSpPr>
              <p:cNvPr id="51" name="Oval 50">
                <a:extLst>
                  <a:ext uri="{FF2B5EF4-FFF2-40B4-BE49-F238E27FC236}">
                    <a16:creationId xmlns:a16="http://schemas.microsoft.com/office/drawing/2014/main" id="{661252A0-D1A2-4D05-8D2F-8C29415D3774}"/>
                  </a:ext>
                </a:extLst>
              </p:cNvPr>
              <p:cNvSpPr/>
              <p:nvPr/>
            </p:nvSpPr>
            <p:spPr>
              <a:xfrm>
                <a:off x="2204864"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latin typeface="Cambria" panose="02040503050406030204" pitchFamily="18" charset="0"/>
                  </a:rPr>
                  <a:t>4</a:t>
                </a:r>
              </a:p>
            </p:txBody>
          </p:sp>
          <p:sp>
            <p:nvSpPr>
              <p:cNvPr id="52" name="Oval 51">
                <a:extLst>
                  <a:ext uri="{FF2B5EF4-FFF2-40B4-BE49-F238E27FC236}">
                    <a16:creationId xmlns:a16="http://schemas.microsoft.com/office/drawing/2014/main" id="{1120B999-18D4-4CC2-AA17-74F13FAEB4BF}"/>
                  </a:ext>
                </a:extLst>
              </p:cNvPr>
              <p:cNvSpPr/>
              <p:nvPr/>
            </p:nvSpPr>
            <p:spPr>
              <a:xfrm>
                <a:off x="3573016"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5</a:t>
                </a:r>
              </a:p>
            </p:txBody>
          </p:sp>
          <p:sp>
            <p:nvSpPr>
              <p:cNvPr id="53" name="Oval 52">
                <a:extLst>
                  <a:ext uri="{FF2B5EF4-FFF2-40B4-BE49-F238E27FC236}">
                    <a16:creationId xmlns:a16="http://schemas.microsoft.com/office/drawing/2014/main" id="{4CDADC92-540A-4FE3-A8B9-A9A9A5EDEF83}"/>
                  </a:ext>
                </a:extLst>
              </p:cNvPr>
              <p:cNvSpPr/>
              <p:nvPr/>
            </p:nvSpPr>
            <p:spPr>
              <a:xfrm>
                <a:off x="1930871" y="306167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54" name="Oval 53">
                <a:extLst>
                  <a:ext uri="{FF2B5EF4-FFF2-40B4-BE49-F238E27FC236}">
                    <a16:creationId xmlns:a16="http://schemas.microsoft.com/office/drawing/2014/main" id="{B4091CA8-25C9-4B9A-94D2-CDB7459CA5C7}"/>
                  </a:ext>
                </a:extLst>
              </p:cNvPr>
              <p:cNvSpPr/>
              <p:nvPr/>
            </p:nvSpPr>
            <p:spPr>
              <a:xfrm>
                <a:off x="1194023" y="2469654"/>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sp>
            <p:nvSpPr>
              <p:cNvPr id="55" name="Oval 54">
                <a:extLst>
                  <a:ext uri="{FF2B5EF4-FFF2-40B4-BE49-F238E27FC236}">
                    <a16:creationId xmlns:a16="http://schemas.microsoft.com/office/drawing/2014/main" id="{88391D5C-FD89-4A34-9052-368863018D3A}"/>
                  </a:ext>
                </a:extLst>
              </p:cNvPr>
              <p:cNvSpPr/>
              <p:nvPr/>
            </p:nvSpPr>
            <p:spPr>
              <a:xfrm>
                <a:off x="1052736" y="347093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cxnSp>
            <p:nvCxnSpPr>
              <p:cNvPr id="56" name="Straight Arrow Connector 55">
                <a:extLst>
                  <a:ext uri="{FF2B5EF4-FFF2-40B4-BE49-F238E27FC236}">
                    <a16:creationId xmlns:a16="http://schemas.microsoft.com/office/drawing/2014/main" id="{FD462071-F27B-412A-BE2F-745EC7C1390D}"/>
                  </a:ext>
                </a:extLst>
              </p:cNvPr>
              <p:cNvCxnSpPr/>
              <p:nvPr/>
            </p:nvCxnSpPr>
            <p:spPr>
              <a:xfrm flipV="1">
                <a:off x="1618472" y="2355726"/>
                <a:ext cx="586392" cy="32954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5D90F507-7ACC-45D2-8F51-6E529EB5923D}"/>
                  </a:ext>
                </a:extLst>
              </p:cNvPr>
              <p:cNvCxnSpPr>
                <a:endCxn id="54" idx="4"/>
              </p:cNvCxnSpPr>
              <p:nvPr/>
            </p:nvCxnSpPr>
            <p:spPr>
              <a:xfrm flipH="1" flipV="1">
                <a:off x="1410047" y="2901702"/>
                <a:ext cx="542789" cy="28461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grpSp>
        <p:nvGrpSpPr>
          <p:cNvPr id="4" name="Group 3">
            <a:extLst>
              <a:ext uri="{FF2B5EF4-FFF2-40B4-BE49-F238E27FC236}">
                <a16:creationId xmlns:a16="http://schemas.microsoft.com/office/drawing/2014/main" id="{C9448D5D-1577-446F-857B-B73ABB995D7C}"/>
              </a:ext>
            </a:extLst>
          </p:cNvPr>
          <p:cNvGrpSpPr/>
          <p:nvPr/>
        </p:nvGrpSpPr>
        <p:grpSpPr>
          <a:xfrm>
            <a:off x="3900951" y="3364634"/>
            <a:ext cx="4851842" cy="2386406"/>
            <a:chOff x="3900951" y="3364634"/>
            <a:chExt cx="4851842" cy="2386406"/>
          </a:xfrm>
        </p:grpSpPr>
        <p:grpSp>
          <p:nvGrpSpPr>
            <p:cNvPr id="25" name="Group 273">
              <a:extLst>
                <a:ext uri="{FF2B5EF4-FFF2-40B4-BE49-F238E27FC236}">
                  <a16:creationId xmlns:a16="http://schemas.microsoft.com/office/drawing/2014/main" id="{0EEBB170-0F5F-43EE-B74E-9285EC684D20}"/>
                </a:ext>
              </a:extLst>
            </p:cNvPr>
            <p:cNvGrpSpPr/>
            <p:nvPr/>
          </p:nvGrpSpPr>
          <p:grpSpPr>
            <a:xfrm>
              <a:off x="3900951" y="3390576"/>
              <a:ext cx="4851842" cy="2360464"/>
              <a:chOff x="4386424" y="3331351"/>
              <a:chExt cx="3676489" cy="1822656"/>
            </a:xfrm>
          </p:grpSpPr>
          <p:grpSp>
            <p:nvGrpSpPr>
              <p:cNvPr id="26" name="Group 25">
                <a:extLst>
                  <a:ext uri="{FF2B5EF4-FFF2-40B4-BE49-F238E27FC236}">
                    <a16:creationId xmlns:a16="http://schemas.microsoft.com/office/drawing/2014/main" id="{41587B5D-4605-4C46-9771-934A861BD010}"/>
                  </a:ext>
                </a:extLst>
              </p:cNvPr>
              <p:cNvGrpSpPr/>
              <p:nvPr/>
            </p:nvGrpSpPr>
            <p:grpSpPr>
              <a:xfrm>
                <a:off x="4479285" y="3331351"/>
                <a:ext cx="3525933" cy="1556026"/>
                <a:chOff x="6887378" y="-19340"/>
                <a:chExt cx="3525933" cy="1556026"/>
              </a:xfrm>
            </p:grpSpPr>
            <p:grpSp>
              <p:nvGrpSpPr>
                <p:cNvPr id="33" name="Group 32">
                  <a:extLst>
                    <a:ext uri="{FF2B5EF4-FFF2-40B4-BE49-F238E27FC236}">
                      <a16:creationId xmlns:a16="http://schemas.microsoft.com/office/drawing/2014/main" id="{351236FE-F9C2-4F9F-A8D6-7986982E8C86}"/>
                    </a:ext>
                  </a:extLst>
                </p:cNvPr>
                <p:cNvGrpSpPr/>
                <p:nvPr/>
              </p:nvGrpSpPr>
              <p:grpSpPr>
                <a:xfrm>
                  <a:off x="6887378" y="430561"/>
                  <a:ext cx="3525933" cy="1106125"/>
                  <a:chOff x="1437372" y="3687318"/>
                  <a:chExt cx="9395272" cy="2339450"/>
                </a:xfrm>
              </p:grpSpPr>
              <p:cxnSp>
                <p:nvCxnSpPr>
                  <p:cNvPr id="38" name="Straight Arrow Connector 37">
                    <a:extLst>
                      <a:ext uri="{FF2B5EF4-FFF2-40B4-BE49-F238E27FC236}">
                        <a16:creationId xmlns:a16="http://schemas.microsoft.com/office/drawing/2014/main" id="{7BC61637-B4A0-4F0D-B65C-FB1EC8F72946}"/>
                      </a:ext>
                    </a:extLst>
                  </p:cNvPr>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CE63943D-E0A9-40D1-9CBB-0DE4C79D914C}"/>
                      </a:ext>
                    </a:extLst>
                  </p:cNvPr>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587FA37F-18FD-43C2-8309-2F8A50380DEE}"/>
                      </a:ext>
                    </a:extLst>
                  </p:cNvPr>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CA4A1633-DC43-4156-AC62-2C79B4FB90DC}"/>
                      </a:ext>
                    </a:extLst>
                  </p:cNvPr>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46A7FBAE-C368-48D1-B653-7632A53F58F9}"/>
                      </a:ext>
                    </a:extLst>
                  </p:cNvPr>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9E579D66-439D-496C-B6A5-8FB0F1A12EC3}"/>
                      </a:ext>
                    </a:extLst>
                  </p:cNvPr>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9ABBE879-2119-4E6D-A29A-A374AC645F7F}"/>
                      </a:ext>
                    </a:extLst>
                  </p:cNvPr>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45" name="TextBox 44">
                    <a:extLst>
                      <a:ext uri="{FF2B5EF4-FFF2-40B4-BE49-F238E27FC236}">
                        <a16:creationId xmlns:a16="http://schemas.microsoft.com/office/drawing/2014/main" id="{2C41BD0C-BE88-49BF-AB71-31F6C4D49F15}"/>
                      </a:ext>
                    </a:extLst>
                  </p:cNvPr>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grpSp>
            <p:sp>
              <p:nvSpPr>
                <p:cNvPr id="34" name="TextBox 33">
                  <a:extLst>
                    <a:ext uri="{FF2B5EF4-FFF2-40B4-BE49-F238E27FC236}">
                      <a16:creationId xmlns:a16="http://schemas.microsoft.com/office/drawing/2014/main" id="{76DDBD46-F656-47FA-8A2A-9D55C0ED160E}"/>
                    </a:ext>
                  </a:extLst>
                </p:cNvPr>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35" name="TextBox 34">
                  <a:extLst>
                    <a:ext uri="{FF2B5EF4-FFF2-40B4-BE49-F238E27FC236}">
                      <a16:creationId xmlns:a16="http://schemas.microsoft.com/office/drawing/2014/main" id="{BF4298A9-8B97-43CD-AFA4-68E990075C28}"/>
                    </a:ext>
                  </a:extLst>
                </p:cNvPr>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37" name="TextBox 36">
                  <a:extLst>
                    <a:ext uri="{FF2B5EF4-FFF2-40B4-BE49-F238E27FC236}">
                      <a16:creationId xmlns:a16="http://schemas.microsoft.com/office/drawing/2014/main" id="{0061A4D2-5B9B-4BDA-BD2F-E0F4928C4FC9}"/>
                    </a:ext>
                  </a:extLst>
                </p:cNvPr>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grpSp>
          <p:pic>
            <p:nvPicPr>
              <p:cNvPr id="27" name="Picture 2" descr="https://openclipart.org/image/2400px/svg_to_png/215022/blue-switch.png">
                <a:extLst>
                  <a:ext uri="{FF2B5EF4-FFF2-40B4-BE49-F238E27FC236}">
                    <a16:creationId xmlns:a16="http://schemas.microsoft.com/office/drawing/2014/main" id="{8ADA9800-7118-485F-B7DD-0EEDB448D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openclipart.org/image/2400px/svg_to_png/215022/blue-switch.png">
                <a:extLst>
                  <a:ext uri="{FF2B5EF4-FFF2-40B4-BE49-F238E27FC236}">
                    <a16:creationId xmlns:a16="http://schemas.microsoft.com/office/drawing/2014/main" id="{94BA6C4B-EEEE-420D-A55A-3A83F893B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openclipart.org/image/2400px/svg_to_png/215022/blue-switch.png">
                <a:extLst>
                  <a:ext uri="{FF2B5EF4-FFF2-40B4-BE49-F238E27FC236}">
                    <a16:creationId xmlns:a16="http://schemas.microsoft.com/office/drawing/2014/main" id="{804CEEA7-CE02-41D4-B5C8-F7F6C7DD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9BE93911-0B2B-4881-97BE-041DCCAD1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218A2638-A7A4-41F8-87F1-14E591109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C9672DAA-5A9A-444C-B0C4-9D1ADF600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Box 57">
              <a:extLst>
                <a:ext uri="{FF2B5EF4-FFF2-40B4-BE49-F238E27FC236}">
                  <a16:creationId xmlns:a16="http://schemas.microsoft.com/office/drawing/2014/main" id="{33E94673-3044-46AB-BF76-46EAD24AB604}"/>
                </a:ext>
              </a:extLst>
            </p:cNvPr>
            <p:cNvSpPr txBox="1"/>
            <p:nvPr/>
          </p:nvSpPr>
          <p:spPr>
            <a:xfrm>
              <a:off x="6875203" y="3364634"/>
              <a:ext cx="563166" cy="398592"/>
            </a:xfrm>
            <a:prstGeom prst="rect">
              <a:avLst/>
            </a:prstGeom>
            <a:noFill/>
          </p:spPr>
          <p:txBody>
            <a:bodyPr wrap="square" rtlCol="0">
              <a:spAutoFit/>
            </a:bodyPr>
            <a:lstStyle/>
            <a:p>
              <a:r>
                <a:rPr lang="en-SG" sz="1400" b="1" dirty="0">
                  <a:latin typeface="Helvetica" panose="020B0500000000000000" pitchFamily="34" charset="0"/>
                </a:rPr>
                <a:t>S3</a:t>
              </a:r>
            </a:p>
          </p:txBody>
        </p:sp>
      </p:grpSp>
      <p:sp>
        <p:nvSpPr>
          <p:cNvPr id="59" name="Right Arrow 6">
            <a:extLst>
              <a:ext uri="{FF2B5EF4-FFF2-40B4-BE49-F238E27FC236}">
                <a16:creationId xmlns:a16="http://schemas.microsoft.com/office/drawing/2014/main" id="{296D5119-EDA6-426B-BC97-6D4C54416CEE}"/>
              </a:ext>
            </a:extLst>
          </p:cNvPr>
          <p:cNvSpPr/>
          <p:nvPr/>
        </p:nvSpPr>
        <p:spPr>
          <a:xfrm rot="12487655">
            <a:off x="8639764" y="4983400"/>
            <a:ext cx="918863" cy="174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220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1205344" y="1343520"/>
            <a:ext cx="9950335" cy="4525574"/>
          </a:xfrm>
        </p:spPr>
        <p:txBody>
          <a:bodyPr/>
          <a:lstStyle/>
          <a:p>
            <a:pPr marL="457200" indent="-457200">
              <a:buAutoNum type="arabicParenR"/>
            </a:pPr>
            <a:r>
              <a:rPr lang="en-US" sz="2400" dirty="0"/>
              <a:t>Construct Rule Graph for each Edge pairs based on dependency.</a:t>
            </a:r>
          </a:p>
          <a:p>
            <a:pPr marL="457200" indent="-457200">
              <a:buAutoNum type="arabicParenR"/>
            </a:pPr>
            <a:r>
              <a:rPr lang="en-US" sz="2400" dirty="0"/>
              <a:t>Place the Entire individual rule graph on a switch (pivot), with condition:</a:t>
            </a:r>
          </a:p>
          <a:p>
            <a:pPr marL="475488" lvl="2" indent="0">
              <a:buNone/>
            </a:pPr>
            <a:r>
              <a:rPr lang="en-US" sz="2400" dirty="0"/>
              <a:t>	* Majority switch position of allocated shared rules (Diffuse).</a:t>
            </a:r>
          </a:p>
          <a:p>
            <a:pPr marL="457200" indent="-457200">
              <a:buAutoNum type="arabicParenR"/>
            </a:pPr>
            <a:r>
              <a:rPr lang="en-US" sz="2400" dirty="0"/>
              <a:t>Employ Graph Partitioning to spread the rules along the path, while maintain ordering.</a:t>
            </a:r>
            <a:endParaRPr lang="en-US" dirty="0"/>
          </a:p>
          <a:p>
            <a:endParaRPr lang="en-US" dirty="0"/>
          </a:p>
        </p:txBody>
      </p:sp>
      <p:sp>
        <p:nvSpPr>
          <p:cNvPr id="11" name="Slide Number Placeholder 10"/>
          <p:cNvSpPr>
            <a:spLocks noGrp="1"/>
          </p:cNvSpPr>
          <p:nvPr>
            <p:ph type="sldNum" sz="quarter" idx="12"/>
          </p:nvPr>
        </p:nvSpPr>
        <p:spPr/>
        <p:txBody>
          <a:bodyPr/>
          <a:lstStyle/>
          <a:p>
            <a:endParaRPr lang="en-US" dirty="0"/>
          </a:p>
        </p:txBody>
      </p:sp>
      <p:sp>
        <p:nvSpPr>
          <p:cNvPr id="12" name="TextBox 10"/>
          <p:cNvSpPr txBox="1"/>
          <p:nvPr/>
        </p:nvSpPr>
        <p:spPr>
          <a:xfrm>
            <a:off x="94530" y="6460958"/>
            <a:ext cx="817788" cy="369332"/>
          </a:xfrm>
          <a:prstGeom prst="rect">
            <a:avLst/>
          </a:prstGeom>
          <a:noFill/>
        </p:spPr>
        <p:txBody>
          <a:bodyPr wrap="none" rtlCol="0">
            <a:spAutoFit/>
          </a:bodyPr>
          <a:lstStyle/>
          <a:p>
            <a:r>
              <a:rPr lang="en-US" dirty="0"/>
              <a:t>Raptor</a:t>
            </a:r>
          </a:p>
        </p:txBody>
      </p:sp>
      <p:grpSp>
        <p:nvGrpSpPr>
          <p:cNvPr id="46" name="Group 45">
            <a:extLst>
              <a:ext uri="{FF2B5EF4-FFF2-40B4-BE49-F238E27FC236}">
                <a16:creationId xmlns:a16="http://schemas.microsoft.com/office/drawing/2014/main" id="{7B804772-1455-4A77-AAD1-C931E459A23A}"/>
              </a:ext>
            </a:extLst>
          </p:cNvPr>
          <p:cNvGrpSpPr/>
          <p:nvPr/>
        </p:nvGrpSpPr>
        <p:grpSpPr>
          <a:xfrm>
            <a:off x="3900951" y="3110668"/>
            <a:ext cx="5330644" cy="3118398"/>
            <a:chOff x="3487486" y="2139118"/>
            <a:chExt cx="5330644" cy="3118398"/>
          </a:xfrm>
        </p:grpSpPr>
        <p:cxnSp>
          <p:nvCxnSpPr>
            <p:cNvPr id="13" name="Straight Arrow Connector 3">
              <a:extLst>
                <a:ext uri="{FF2B5EF4-FFF2-40B4-BE49-F238E27FC236}">
                  <a16:creationId xmlns:a16="http://schemas.microsoft.com/office/drawing/2014/main" id="{EB7207B2-DFCA-4D6C-B63E-D17E89B75127}"/>
                </a:ext>
              </a:extLst>
            </p:cNvPr>
            <p:cNvCxnSpPr/>
            <p:nvPr/>
          </p:nvCxnSpPr>
          <p:spPr>
            <a:xfrm>
              <a:off x="7849438" y="4233443"/>
              <a:ext cx="662789"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Oval 4">
              <a:extLst>
                <a:ext uri="{FF2B5EF4-FFF2-40B4-BE49-F238E27FC236}">
                  <a16:creationId xmlns:a16="http://schemas.microsoft.com/office/drawing/2014/main" id="{32C252F1-19E3-4DF5-9A86-176279333200}"/>
                </a:ext>
              </a:extLst>
            </p:cNvPr>
            <p:cNvSpPr/>
            <p:nvPr/>
          </p:nvSpPr>
          <p:spPr>
            <a:xfrm>
              <a:off x="7543535" y="4102180"/>
              <a:ext cx="305903" cy="302773"/>
            </a:xfrm>
            <a:prstGeom prst="ellipse">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solidFill>
                    <a:schemeClr val="tx1"/>
                  </a:solidFill>
                  <a:latin typeface="Cambria" panose="02040503050406030204" pitchFamily="18" charset="0"/>
                </a:rPr>
                <a:t>4</a:t>
              </a:r>
            </a:p>
          </p:txBody>
        </p:sp>
        <p:sp>
          <p:nvSpPr>
            <p:cNvPr id="15" name="Oval 5">
              <a:extLst>
                <a:ext uri="{FF2B5EF4-FFF2-40B4-BE49-F238E27FC236}">
                  <a16:creationId xmlns:a16="http://schemas.microsoft.com/office/drawing/2014/main" id="{AC3DF3CA-E3F7-4D39-95E2-CED0089BC2F5}"/>
                </a:ext>
              </a:extLst>
            </p:cNvPr>
            <p:cNvSpPr/>
            <p:nvPr/>
          </p:nvSpPr>
          <p:spPr>
            <a:xfrm>
              <a:off x="8512227" y="4102180"/>
              <a:ext cx="305903" cy="302773"/>
            </a:xfrm>
            <a:prstGeom prst="ellipse">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solidFill>
                    <a:schemeClr val="tx1"/>
                  </a:solidFill>
                  <a:latin typeface="Cambria" panose="02040503050406030204" pitchFamily="18" charset="0"/>
                </a:rPr>
                <a:t>5</a:t>
              </a:r>
            </a:p>
          </p:txBody>
        </p:sp>
        <p:sp>
          <p:nvSpPr>
            <p:cNvPr id="16" name="Oval 6">
              <a:extLst>
                <a:ext uri="{FF2B5EF4-FFF2-40B4-BE49-F238E27FC236}">
                  <a16:creationId xmlns:a16="http://schemas.microsoft.com/office/drawing/2014/main" id="{1E505BE1-18EC-4782-ADEB-08136E16804C}"/>
                </a:ext>
              </a:extLst>
            </p:cNvPr>
            <p:cNvSpPr/>
            <p:nvPr/>
          </p:nvSpPr>
          <p:spPr>
            <a:xfrm>
              <a:off x="3704092" y="4116625"/>
              <a:ext cx="305903" cy="262524"/>
            </a:xfrm>
            <a:prstGeom prst="ellipse">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grpSp>
          <p:nvGrpSpPr>
            <p:cNvPr id="17" name="Group 7">
              <a:extLst>
                <a:ext uri="{FF2B5EF4-FFF2-40B4-BE49-F238E27FC236}">
                  <a16:creationId xmlns:a16="http://schemas.microsoft.com/office/drawing/2014/main" id="{BE3BF7F3-5B9C-497B-AFAB-5446226FA299}"/>
                </a:ext>
              </a:extLst>
            </p:cNvPr>
            <p:cNvGrpSpPr/>
            <p:nvPr/>
          </p:nvGrpSpPr>
          <p:grpSpPr>
            <a:xfrm>
              <a:off x="4588359" y="4635262"/>
              <a:ext cx="827614" cy="622254"/>
              <a:chOff x="7561691" y="4291585"/>
              <a:chExt cx="827614" cy="622254"/>
            </a:xfrm>
          </p:grpSpPr>
          <p:sp>
            <p:nvSpPr>
              <p:cNvPr id="18" name="Oval 17">
                <a:extLst>
                  <a:ext uri="{FF2B5EF4-FFF2-40B4-BE49-F238E27FC236}">
                    <a16:creationId xmlns:a16="http://schemas.microsoft.com/office/drawing/2014/main" id="{C1AFADDA-A7D3-49FC-ABCB-51341AF191F7}"/>
                  </a:ext>
                </a:extLst>
              </p:cNvPr>
              <p:cNvSpPr/>
              <p:nvPr/>
            </p:nvSpPr>
            <p:spPr>
              <a:xfrm>
                <a:off x="8083402" y="465131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19" name="Oval 18">
                <a:extLst>
                  <a:ext uri="{FF2B5EF4-FFF2-40B4-BE49-F238E27FC236}">
                    <a16:creationId xmlns:a16="http://schemas.microsoft.com/office/drawing/2014/main" id="{C6D1E9F5-F186-46AD-953E-E8F1CBE919D2}"/>
                  </a:ext>
                </a:extLst>
              </p:cNvPr>
              <p:cNvSpPr/>
              <p:nvPr/>
            </p:nvSpPr>
            <p:spPr>
              <a:xfrm>
                <a:off x="7561691" y="429158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cxnSp>
            <p:nvCxnSpPr>
              <p:cNvPr id="20" name="Straight Arrow Connector 19">
                <a:extLst>
                  <a:ext uri="{FF2B5EF4-FFF2-40B4-BE49-F238E27FC236}">
                    <a16:creationId xmlns:a16="http://schemas.microsoft.com/office/drawing/2014/main" id="{80C4DA3C-59E0-4CBC-885A-30444E0C36CE}"/>
                  </a:ext>
                </a:extLst>
              </p:cNvPr>
              <p:cNvCxnSpPr>
                <a:endCxn id="19" idx="5"/>
              </p:cNvCxnSpPr>
              <p:nvPr/>
            </p:nvCxnSpPr>
            <p:spPr>
              <a:xfrm flipH="1" flipV="1">
                <a:off x="7822796" y="4515663"/>
                <a:ext cx="276161" cy="2113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21" name="Group 32">
              <a:extLst>
                <a:ext uri="{FF2B5EF4-FFF2-40B4-BE49-F238E27FC236}">
                  <a16:creationId xmlns:a16="http://schemas.microsoft.com/office/drawing/2014/main" id="{B02AE2BA-B6FB-4C57-A754-DCFFBAB5E88E}"/>
                </a:ext>
              </a:extLst>
            </p:cNvPr>
            <p:cNvGrpSpPr/>
            <p:nvPr/>
          </p:nvGrpSpPr>
          <p:grpSpPr>
            <a:xfrm>
              <a:off x="6400275" y="2139118"/>
              <a:ext cx="827614" cy="622254"/>
              <a:chOff x="7561691" y="4291585"/>
              <a:chExt cx="827614" cy="622254"/>
            </a:xfrm>
          </p:grpSpPr>
          <p:sp>
            <p:nvSpPr>
              <p:cNvPr id="22" name="Oval 21">
                <a:extLst>
                  <a:ext uri="{FF2B5EF4-FFF2-40B4-BE49-F238E27FC236}">
                    <a16:creationId xmlns:a16="http://schemas.microsoft.com/office/drawing/2014/main" id="{981DC1D0-1939-498F-99DF-4D4F87C1CBBE}"/>
                  </a:ext>
                </a:extLst>
              </p:cNvPr>
              <p:cNvSpPr/>
              <p:nvPr/>
            </p:nvSpPr>
            <p:spPr>
              <a:xfrm>
                <a:off x="8083402" y="465131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23" name="Oval 22">
                <a:extLst>
                  <a:ext uri="{FF2B5EF4-FFF2-40B4-BE49-F238E27FC236}">
                    <a16:creationId xmlns:a16="http://schemas.microsoft.com/office/drawing/2014/main" id="{EB33A5F3-AEF6-4C7F-B222-6E611DE0FE89}"/>
                  </a:ext>
                </a:extLst>
              </p:cNvPr>
              <p:cNvSpPr/>
              <p:nvPr/>
            </p:nvSpPr>
            <p:spPr>
              <a:xfrm>
                <a:off x="7561691" y="429158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cxnSp>
            <p:nvCxnSpPr>
              <p:cNvPr id="24" name="Straight Arrow Connector 23">
                <a:extLst>
                  <a:ext uri="{FF2B5EF4-FFF2-40B4-BE49-F238E27FC236}">
                    <a16:creationId xmlns:a16="http://schemas.microsoft.com/office/drawing/2014/main" id="{7D9656F7-4F3E-4DDA-AE03-22B3F3F3BEFB}"/>
                  </a:ext>
                </a:extLst>
              </p:cNvPr>
              <p:cNvCxnSpPr>
                <a:endCxn id="23" idx="5"/>
              </p:cNvCxnSpPr>
              <p:nvPr/>
            </p:nvCxnSpPr>
            <p:spPr>
              <a:xfrm flipH="1" flipV="1">
                <a:off x="7822796" y="4515663"/>
                <a:ext cx="276161" cy="2113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25" name="Group 273">
              <a:extLst>
                <a:ext uri="{FF2B5EF4-FFF2-40B4-BE49-F238E27FC236}">
                  <a16:creationId xmlns:a16="http://schemas.microsoft.com/office/drawing/2014/main" id="{0EEBB170-0F5F-43EE-B74E-9285EC684D20}"/>
                </a:ext>
              </a:extLst>
            </p:cNvPr>
            <p:cNvGrpSpPr/>
            <p:nvPr/>
          </p:nvGrpSpPr>
          <p:grpSpPr>
            <a:xfrm>
              <a:off x="3487486" y="2393084"/>
              <a:ext cx="4851842" cy="2386407"/>
              <a:chOff x="4386424" y="3311319"/>
              <a:chExt cx="3676489" cy="1842688"/>
            </a:xfrm>
          </p:grpSpPr>
          <p:grpSp>
            <p:nvGrpSpPr>
              <p:cNvPr id="26" name="Group 25">
                <a:extLst>
                  <a:ext uri="{FF2B5EF4-FFF2-40B4-BE49-F238E27FC236}">
                    <a16:creationId xmlns:a16="http://schemas.microsoft.com/office/drawing/2014/main" id="{41587B5D-4605-4C46-9771-934A861BD010}"/>
                  </a:ext>
                </a:extLst>
              </p:cNvPr>
              <p:cNvGrpSpPr/>
              <p:nvPr/>
            </p:nvGrpSpPr>
            <p:grpSpPr>
              <a:xfrm>
                <a:off x="4479285" y="3311319"/>
                <a:ext cx="3525933" cy="1576058"/>
                <a:chOff x="6887378" y="-39372"/>
                <a:chExt cx="3525933" cy="1576058"/>
              </a:xfrm>
            </p:grpSpPr>
            <p:grpSp>
              <p:nvGrpSpPr>
                <p:cNvPr id="33" name="Group 32">
                  <a:extLst>
                    <a:ext uri="{FF2B5EF4-FFF2-40B4-BE49-F238E27FC236}">
                      <a16:creationId xmlns:a16="http://schemas.microsoft.com/office/drawing/2014/main" id="{351236FE-F9C2-4F9F-A8D6-7986982E8C86}"/>
                    </a:ext>
                  </a:extLst>
                </p:cNvPr>
                <p:cNvGrpSpPr/>
                <p:nvPr/>
              </p:nvGrpSpPr>
              <p:grpSpPr>
                <a:xfrm>
                  <a:off x="6887378" y="430561"/>
                  <a:ext cx="3525933" cy="1106125"/>
                  <a:chOff x="1437372" y="3687318"/>
                  <a:chExt cx="9395272" cy="2339450"/>
                </a:xfrm>
              </p:grpSpPr>
              <p:cxnSp>
                <p:nvCxnSpPr>
                  <p:cNvPr id="38" name="Straight Arrow Connector 37">
                    <a:extLst>
                      <a:ext uri="{FF2B5EF4-FFF2-40B4-BE49-F238E27FC236}">
                        <a16:creationId xmlns:a16="http://schemas.microsoft.com/office/drawing/2014/main" id="{7BC61637-B4A0-4F0D-B65C-FB1EC8F72946}"/>
                      </a:ext>
                    </a:extLst>
                  </p:cNvPr>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CE63943D-E0A9-40D1-9CBB-0DE4C79D914C}"/>
                      </a:ext>
                    </a:extLst>
                  </p:cNvPr>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587FA37F-18FD-43C2-8309-2F8A50380DEE}"/>
                      </a:ext>
                    </a:extLst>
                  </p:cNvPr>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CA4A1633-DC43-4156-AC62-2C79B4FB90DC}"/>
                      </a:ext>
                    </a:extLst>
                  </p:cNvPr>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46A7FBAE-C368-48D1-B653-7632A53F58F9}"/>
                      </a:ext>
                    </a:extLst>
                  </p:cNvPr>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9E579D66-439D-496C-B6A5-8FB0F1A12EC3}"/>
                      </a:ext>
                    </a:extLst>
                  </p:cNvPr>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9ABBE879-2119-4E6D-A29A-A374AC645F7F}"/>
                      </a:ext>
                    </a:extLst>
                  </p:cNvPr>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45" name="TextBox 44">
                    <a:extLst>
                      <a:ext uri="{FF2B5EF4-FFF2-40B4-BE49-F238E27FC236}">
                        <a16:creationId xmlns:a16="http://schemas.microsoft.com/office/drawing/2014/main" id="{2C41BD0C-BE88-49BF-AB71-31F6C4D49F15}"/>
                      </a:ext>
                    </a:extLst>
                  </p:cNvPr>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grpSp>
            <p:sp>
              <p:nvSpPr>
                <p:cNvPr id="34" name="TextBox 33">
                  <a:extLst>
                    <a:ext uri="{FF2B5EF4-FFF2-40B4-BE49-F238E27FC236}">
                      <a16:creationId xmlns:a16="http://schemas.microsoft.com/office/drawing/2014/main" id="{76DDBD46-F656-47FA-8A2A-9D55C0ED160E}"/>
                    </a:ext>
                  </a:extLst>
                </p:cNvPr>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35" name="TextBox 34">
                  <a:extLst>
                    <a:ext uri="{FF2B5EF4-FFF2-40B4-BE49-F238E27FC236}">
                      <a16:creationId xmlns:a16="http://schemas.microsoft.com/office/drawing/2014/main" id="{BF4298A9-8B97-43CD-AFA4-68E990075C28}"/>
                    </a:ext>
                  </a:extLst>
                </p:cNvPr>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36" name="TextBox 35">
                  <a:extLst>
                    <a:ext uri="{FF2B5EF4-FFF2-40B4-BE49-F238E27FC236}">
                      <a16:creationId xmlns:a16="http://schemas.microsoft.com/office/drawing/2014/main" id="{E9362732-6450-4D96-AB5C-9B4F7F13BE98}"/>
                    </a:ext>
                  </a:extLst>
                </p:cNvPr>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37" name="TextBox 36">
                  <a:extLst>
                    <a:ext uri="{FF2B5EF4-FFF2-40B4-BE49-F238E27FC236}">
                      <a16:creationId xmlns:a16="http://schemas.microsoft.com/office/drawing/2014/main" id="{0061A4D2-5B9B-4BDA-BD2F-E0F4928C4FC9}"/>
                    </a:ext>
                  </a:extLst>
                </p:cNvPr>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grpSp>
          <p:pic>
            <p:nvPicPr>
              <p:cNvPr id="27" name="Picture 2" descr="https://openclipart.org/image/2400px/svg_to_png/215022/blue-switch.png">
                <a:extLst>
                  <a:ext uri="{FF2B5EF4-FFF2-40B4-BE49-F238E27FC236}">
                    <a16:creationId xmlns:a16="http://schemas.microsoft.com/office/drawing/2014/main" id="{8ADA9800-7118-485F-B7DD-0EEDB448D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s://openclipart.org/image/2400px/svg_to_png/215022/blue-switch.png">
                <a:extLst>
                  <a:ext uri="{FF2B5EF4-FFF2-40B4-BE49-F238E27FC236}">
                    <a16:creationId xmlns:a16="http://schemas.microsoft.com/office/drawing/2014/main" id="{94BA6C4B-EEEE-420D-A55A-3A83F893B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s://openclipart.org/image/2400px/svg_to_png/215022/blue-switch.png">
                <a:extLst>
                  <a:ext uri="{FF2B5EF4-FFF2-40B4-BE49-F238E27FC236}">
                    <a16:creationId xmlns:a16="http://schemas.microsoft.com/office/drawing/2014/main" id="{804CEEA7-CE02-41D4-B5C8-F7F6C7DD3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9BE93911-0B2B-4881-97BE-041DCCAD1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218A2638-A7A4-41F8-87F1-14E591109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C9672DAA-5A9A-444C-B0C4-9D1ADF600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78818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a:xfrm>
            <a:off x="1141412" y="1598324"/>
            <a:ext cx="9905999" cy="4438919"/>
          </a:xfrm>
        </p:spPr>
        <p:txBody>
          <a:bodyPr>
            <a:normAutofit/>
          </a:bodyPr>
          <a:lstStyle/>
          <a:p>
            <a:pPr marL="0" indent="0">
              <a:buNone/>
            </a:pPr>
            <a:endParaRPr lang="en-US" sz="2400" dirty="0"/>
          </a:p>
          <a:p>
            <a:pPr marL="0" indent="0">
              <a:buNone/>
            </a:pPr>
            <a:r>
              <a:rPr lang="en-US" sz="2400" dirty="0"/>
              <a:t>Policies generated using </a:t>
            </a:r>
            <a:r>
              <a:rPr lang="en-US" sz="2400" dirty="0" err="1"/>
              <a:t>Classbench</a:t>
            </a:r>
            <a:r>
              <a:rPr lang="en-US" sz="2400" dirty="0"/>
              <a:t>. (10K- ~170K)</a:t>
            </a:r>
          </a:p>
          <a:p>
            <a:pPr marL="0" indent="0">
              <a:buNone/>
            </a:pPr>
            <a:r>
              <a:rPr lang="en-US" sz="2400" dirty="0"/>
              <a:t>Implemented over Floodlight SDN Controller. </a:t>
            </a:r>
          </a:p>
          <a:p>
            <a:pPr marL="0" indent="0">
              <a:buNone/>
            </a:pPr>
            <a:r>
              <a:rPr lang="en-US" sz="2400" dirty="0"/>
              <a:t>Evaluated using Virtual topologies.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176051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graphicFrame>
        <p:nvGraphicFramePr>
          <p:cNvPr id="4" name="Table 3"/>
          <p:cNvGraphicFramePr>
            <a:graphicFrameLocks noGrp="1"/>
          </p:cNvGraphicFramePr>
          <p:nvPr>
            <p:extLst>
              <p:ext uri="{D42A27DB-BD31-4B8C-83A1-F6EECF244321}">
                <p14:modId xmlns:p14="http://schemas.microsoft.com/office/powerpoint/2010/main" val="1103278114"/>
              </p:ext>
            </p:extLst>
          </p:nvPr>
        </p:nvGraphicFramePr>
        <p:xfrm>
          <a:off x="1295937" y="2204249"/>
          <a:ext cx="3664997" cy="2939537"/>
        </p:xfrm>
        <a:graphic>
          <a:graphicData uri="http://schemas.openxmlformats.org/drawingml/2006/table">
            <a:tbl>
              <a:tblPr firstRow="1" bandRow="1">
                <a:tableStyleId>{5C22544A-7EE6-4342-B048-85BDC9FD1C3A}</a:tableStyleId>
              </a:tblPr>
              <a:tblGrid>
                <a:gridCol w="1908852">
                  <a:extLst>
                    <a:ext uri="{9D8B030D-6E8A-4147-A177-3AD203B41FA5}">
                      <a16:colId xmlns:a16="http://schemas.microsoft.com/office/drawing/2014/main" val="20000"/>
                    </a:ext>
                  </a:extLst>
                </a:gridCol>
                <a:gridCol w="1756145">
                  <a:extLst>
                    <a:ext uri="{9D8B030D-6E8A-4147-A177-3AD203B41FA5}">
                      <a16:colId xmlns:a16="http://schemas.microsoft.com/office/drawing/2014/main" val="20001"/>
                    </a:ext>
                  </a:extLst>
                </a:gridCol>
              </a:tblGrid>
              <a:tr h="617436">
                <a:tc>
                  <a:txBody>
                    <a:bodyPr/>
                    <a:lstStyle/>
                    <a:p>
                      <a:r>
                        <a:rPr lang="en-US" sz="1800" b="0" dirty="0"/>
                        <a:t>Topology</a:t>
                      </a:r>
                    </a:p>
                  </a:txBody>
                  <a:tcPr/>
                </a:tc>
                <a:tc>
                  <a:txBody>
                    <a:bodyPr/>
                    <a:lstStyle/>
                    <a:p>
                      <a:r>
                        <a:rPr lang="en-US" sz="1800" b="0" dirty="0"/>
                        <a:t>N(Switches)</a:t>
                      </a:r>
                    </a:p>
                  </a:txBody>
                  <a:tcPr/>
                </a:tc>
                <a:extLst>
                  <a:ext uri="{0D108BD9-81ED-4DB2-BD59-A6C34878D82A}">
                    <a16:rowId xmlns:a16="http://schemas.microsoft.com/office/drawing/2014/main" val="10000"/>
                  </a:ext>
                </a:extLst>
              </a:tr>
              <a:tr h="401861">
                <a:tc>
                  <a:txBody>
                    <a:bodyPr/>
                    <a:lstStyle/>
                    <a:p>
                      <a:r>
                        <a:rPr lang="en-US" sz="1800" b="0" dirty="0"/>
                        <a:t>FatTree8</a:t>
                      </a:r>
                    </a:p>
                  </a:txBody>
                  <a:tcPr/>
                </a:tc>
                <a:tc>
                  <a:txBody>
                    <a:bodyPr/>
                    <a:lstStyle/>
                    <a:p>
                      <a:r>
                        <a:rPr lang="en-US" sz="1800" b="0" dirty="0"/>
                        <a:t>80</a:t>
                      </a:r>
                    </a:p>
                  </a:txBody>
                  <a:tcPr/>
                </a:tc>
                <a:extLst>
                  <a:ext uri="{0D108BD9-81ED-4DB2-BD59-A6C34878D82A}">
                    <a16:rowId xmlns:a16="http://schemas.microsoft.com/office/drawing/2014/main" val="10001"/>
                  </a:ext>
                </a:extLst>
              </a:tr>
              <a:tr h="617436">
                <a:tc>
                  <a:txBody>
                    <a:bodyPr/>
                    <a:lstStyle/>
                    <a:p>
                      <a:r>
                        <a:rPr lang="en-US" sz="1800" b="0" dirty="0"/>
                        <a:t>GT-ITM Topologies</a:t>
                      </a:r>
                    </a:p>
                  </a:txBody>
                  <a:tcPr/>
                </a:tc>
                <a:tc>
                  <a:txBody>
                    <a:bodyPr/>
                    <a:lstStyle/>
                    <a:p>
                      <a:r>
                        <a:rPr lang="en-US" sz="1800" b="0" dirty="0"/>
                        <a:t>100-600</a:t>
                      </a:r>
                    </a:p>
                  </a:txBody>
                  <a:tcPr/>
                </a:tc>
                <a:extLst>
                  <a:ext uri="{0D108BD9-81ED-4DB2-BD59-A6C34878D82A}">
                    <a16:rowId xmlns:a16="http://schemas.microsoft.com/office/drawing/2014/main" val="10002"/>
                  </a:ext>
                </a:extLst>
              </a:tr>
              <a:tr h="617436">
                <a:tc>
                  <a:txBody>
                    <a:bodyPr/>
                    <a:lstStyle/>
                    <a:p>
                      <a:r>
                        <a:rPr lang="en-US" sz="1800" b="0" dirty="0"/>
                        <a:t>Stanford Backbone</a:t>
                      </a:r>
                    </a:p>
                  </a:txBody>
                  <a:tcPr/>
                </a:tc>
                <a:tc>
                  <a:txBody>
                    <a:bodyPr/>
                    <a:lstStyle/>
                    <a:p>
                      <a:r>
                        <a:rPr lang="en-US" sz="1800" b="0" dirty="0"/>
                        <a:t>25</a:t>
                      </a:r>
                    </a:p>
                  </a:txBody>
                  <a:tcPr/>
                </a:tc>
                <a:extLst>
                  <a:ext uri="{0D108BD9-81ED-4DB2-BD59-A6C34878D82A}">
                    <a16:rowId xmlns:a16="http://schemas.microsoft.com/office/drawing/2014/main" val="10003"/>
                  </a:ext>
                </a:extLst>
              </a:tr>
              <a:tr h="617436">
                <a:tc>
                  <a:txBody>
                    <a:bodyPr/>
                    <a:lstStyle/>
                    <a:p>
                      <a:r>
                        <a:rPr lang="en-US" sz="1800" b="0" dirty="0"/>
                        <a:t>Internet2 (Abilene)</a:t>
                      </a:r>
                    </a:p>
                  </a:txBody>
                  <a:tcPr/>
                </a:tc>
                <a:tc>
                  <a:txBody>
                    <a:bodyPr/>
                    <a:lstStyle/>
                    <a:p>
                      <a:r>
                        <a:rPr lang="en-US" sz="1800" b="0" dirty="0"/>
                        <a:t>40</a:t>
                      </a:r>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3297" b="16895"/>
          <a:stretch/>
        </p:blipFill>
        <p:spPr>
          <a:xfrm>
            <a:off x="5437647" y="1187464"/>
            <a:ext cx="607695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86" y="1184618"/>
            <a:ext cx="6182272" cy="3091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5"/>
          <a:stretch>
            <a:fillRect/>
          </a:stretch>
        </p:blipFill>
        <p:spPr>
          <a:xfrm>
            <a:off x="5384986" y="1123841"/>
            <a:ext cx="6161781" cy="3432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b="22131"/>
          <a:stretch/>
        </p:blipFill>
        <p:spPr>
          <a:xfrm>
            <a:off x="5384986" y="1125107"/>
            <a:ext cx="6133814" cy="34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97715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 Overhead of Rules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1598324"/>
                <a:ext cx="9905999" cy="4457702"/>
              </a:xfrm>
            </p:spPr>
            <p:txBody>
              <a:bodyPr>
                <a:normAutofit fontScale="92500" lnSpcReduction="20000"/>
              </a:bodyPr>
              <a:lstStyle/>
              <a:p>
                <a:pPr marL="0" indent="0">
                  <a:buNone/>
                </a:pPr>
                <a:endParaRPr lang="en-US" dirty="0"/>
              </a:p>
              <a:p>
                <a:pPr marL="0" indent="0">
                  <a:buNone/>
                </a:pPr>
                <a:r>
                  <a:rPr lang="en-US" sz="2600" dirty="0"/>
                  <a:t>                           Overhead (</a:t>
                </a:r>
                <a:r>
                  <a:rPr lang="en-US" sz="2600" dirty="0" err="1"/>
                  <a:t>O</a:t>
                </a:r>
                <a:r>
                  <a:rPr lang="en-US" sz="2600" baseline="-25000" dirty="0" err="1"/>
                  <a:t>rules</a:t>
                </a:r>
                <a:r>
                  <a:rPr lang="en-US" sz="2600" dirty="0"/>
                  <a:t>) =</a:t>
                </a:r>
                <a14:m>
                  <m:oMath xmlns:m="http://schemas.openxmlformats.org/officeDocument/2006/math">
                    <m:r>
                      <a:rPr lang="en-US" sz="2600" b="0" i="0" smtClean="0">
                        <a:latin typeface="Cambria Math" panose="02040503050406030204" pitchFamily="18" charset="0"/>
                      </a:rPr>
                      <m:t>(</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𝑅𝑢𝑙𝑒𝑠</m:t>
                        </m:r>
                        <m:r>
                          <a:rPr lang="en-US" sz="2600" b="0" i="1" smtClean="0">
                            <a:latin typeface="Cambria Math" panose="02040503050406030204" pitchFamily="18" charset="0"/>
                          </a:rPr>
                          <m:t> </m:t>
                        </m:r>
                        <m:r>
                          <a:rPr lang="en-US" sz="2600" b="0" i="1" smtClean="0">
                            <a:latin typeface="Cambria Math" panose="02040503050406030204" pitchFamily="18" charset="0"/>
                          </a:rPr>
                          <m:t>𝑎𝑓𝑡𝑒𝑟</m:t>
                        </m:r>
                        <m:r>
                          <a:rPr lang="en-US" sz="2600" b="0" i="1" smtClean="0">
                            <a:latin typeface="Cambria Math" panose="02040503050406030204" pitchFamily="18" charset="0"/>
                          </a:rPr>
                          <m:t> </m:t>
                        </m:r>
                        <m:r>
                          <a:rPr lang="en-US" sz="2600" b="0" i="1" smtClean="0">
                            <a:latin typeface="Cambria Math" panose="02040503050406030204" pitchFamily="18" charset="0"/>
                          </a:rPr>
                          <m:t>𝑝𝑙𝑎𝑐𝑒𝑚𝑒𝑛𝑡</m:t>
                        </m:r>
                      </m:num>
                      <m:den>
                        <m:r>
                          <a:rPr lang="en-US" sz="2600" b="0" i="1" smtClean="0">
                            <a:latin typeface="Cambria Math" panose="02040503050406030204" pitchFamily="18" charset="0"/>
                          </a:rPr>
                          <m:t>𝐴𝑐𝑡𝑢𝑎𝑙</m:t>
                        </m:r>
                        <m:r>
                          <a:rPr lang="en-US" sz="2600" b="0" i="1" smtClean="0">
                            <a:latin typeface="Cambria Math" panose="02040503050406030204" pitchFamily="18" charset="0"/>
                          </a:rPr>
                          <m:t> </m:t>
                        </m:r>
                        <m:r>
                          <a:rPr lang="en-US" sz="2600" b="0" i="1" smtClean="0">
                            <a:latin typeface="Cambria Math" panose="02040503050406030204" pitchFamily="18" charset="0"/>
                          </a:rPr>
                          <m:t>𝑛𝑜</m:t>
                        </m:r>
                        <m:r>
                          <a:rPr lang="en-US" sz="2600" b="0" i="1" smtClean="0">
                            <a:latin typeface="Cambria Math" panose="02040503050406030204" pitchFamily="18" charset="0"/>
                          </a:rPr>
                          <m:t>. </m:t>
                        </m:r>
                        <m:r>
                          <a:rPr lang="en-US" sz="2600" b="0" i="1" smtClean="0">
                            <a:latin typeface="Cambria Math" panose="02040503050406030204" pitchFamily="18" charset="0"/>
                          </a:rPr>
                          <m:t>𝑜𝑓</m:t>
                        </m:r>
                        <m:r>
                          <a:rPr lang="en-US" sz="2600" b="0" i="1" smtClean="0">
                            <a:latin typeface="Cambria Math" panose="02040503050406030204" pitchFamily="18" charset="0"/>
                          </a:rPr>
                          <m:t> </m:t>
                        </m:r>
                        <m:r>
                          <a:rPr lang="en-US" sz="2600" b="0" i="1" smtClean="0">
                            <a:latin typeface="Cambria Math" panose="02040503050406030204" pitchFamily="18" charset="0"/>
                          </a:rPr>
                          <m:t>𝑅𝑢𝑙𝑒𝑠</m:t>
                        </m:r>
                      </m:den>
                    </m:f>
                    <m:r>
                      <a:rPr lang="en-US" sz="2600" b="0" i="1" smtClean="0">
                        <a:latin typeface="Cambria Math" panose="02040503050406030204" pitchFamily="18" charset="0"/>
                      </a:rPr>
                      <m:t> −1)∗100</m:t>
                    </m:r>
                  </m:oMath>
                </a14:m>
                <a:endParaRPr lang="en-US" sz="2600" baseline="-25000" dirty="0"/>
              </a:p>
              <a:p>
                <a:pPr marL="0" indent="0">
                  <a:buNone/>
                </a:pPr>
                <a:r>
                  <a:rPr lang="en-US" sz="2600" b="1" dirty="0"/>
                  <a:t>Evaluation against : </a:t>
                </a:r>
              </a:p>
              <a:p>
                <a:pPr marL="457200" indent="-457200">
                  <a:buAutoNum type="arabicParenR"/>
                </a:pPr>
                <a:r>
                  <a:rPr lang="en-US" sz="2400" dirty="0"/>
                  <a:t>Ingress</a:t>
                </a:r>
              </a:p>
              <a:p>
                <a:pPr marL="457200" indent="-457200">
                  <a:buAutoNum type="arabicParenR"/>
                </a:pPr>
                <a:r>
                  <a:rPr lang="en-US" sz="2400" dirty="0"/>
                  <a:t>OBS [CONEXT13] </a:t>
                </a:r>
              </a:p>
              <a:p>
                <a:pPr marL="457200" indent="-457200">
                  <a:buAutoNum type="arabicParenR"/>
                </a:pPr>
                <a:r>
                  <a:rPr lang="en-US" sz="2400" dirty="0"/>
                  <a:t>OBS-2</a:t>
                </a:r>
              </a:p>
              <a:p>
                <a:pPr marL="0" indent="0">
                  <a:buNone/>
                </a:pPr>
                <a:endParaRPr lang="en-US" baseline="-25000" dirty="0"/>
              </a:p>
              <a:p>
                <a:pPr marL="0" indent="0">
                  <a:buNone/>
                </a:pPr>
                <a:r>
                  <a:rPr lang="en-US" sz="2600" b="1" dirty="0"/>
                  <a:t>Classify Policy set:</a:t>
                </a:r>
              </a:p>
              <a:p>
                <a:pPr marL="457200" indent="-457200">
                  <a:buFont typeface="+mj-lt"/>
                  <a:buAutoNum type="arabicPeriod"/>
                </a:pPr>
                <a:r>
                  <a:rPr lang="en-US" sz="2400" dirty="0"/>
                  <a:t>Low Overlapping ( &lt; 7% shareable rules)</a:t>
                </a:r>
              </a:p>
              <a:p>
                <a:pPr marL="457200" indent="-457200">
                  <a:buFont typeface="+mj-lt"/>
                  <a:buAutoNum type="arabicPeriod"/>
                </a:pPr>
                <a:r>
                  <a:rPr lang="en-US" sz="2400" dirty="0"/>
                  <a:t>More Overlapping (~20% shareable rules)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1598324"/>
                <a:ext cx="9905999" cy="4457702"/>
              </a:xfrm>
              <a:blipFill>
                <a:blip r:embed="rId3"/>
                <a:stretch>
                  <a:fillRect l="-18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endParaRPr lang="en-US" dirty="0"/>
          </a:p>
        </p:txBody>
      </p:sp>
      <p:sp>
        <p:nvSpPr>
          <p:cNvPr id="5" name="Rectangle 4"/>
          <p:cNvSpPr/>
          <p:nvPr/>
        </p:nvSpPr>
        <p:spPr>
          <a:xfrm>
            <a:off x="1097280" y="6056026"/>
            <a:ext cx="10866733" cy="369332"/>
          </a:xfrm>
          <a:prstGeom prst="rect">
            <a:avLst/>
          </a:prstGeom>
        </p:spPr>
        <p:txBody>
          <a:bodyPr wrap="square">
            <a:spAutoFit/>
          </a:bodyPr>
          <a:lstStyle/>
          <a:p>
            <a:r>
              <a:rPr lang="en-US" dirty="0"/>
              <a:t>OBS - Kang </a:t>
            </a:r>
            <a:r>
              <a:rPr lang="en-US" dirty="0" err="1"/>
              <a:t>et.all</a:t>
            </a:r>
            <a:r>
              <a:rPr lang="en-US" dirty="0"/>
              <a:t>, Optimizing the “One Big Switch” Abstraction in software Defined Networks, </a:t>
            </a:r>
            <a:r>
              <a:rPr lang="en-US" dirty="0" err="1"/>
              <a:t>CoNext</a:t>
            </a:r>
            <a:r>
              <a:rPr lang="en-US" dirty="0"/>
              <a:t> 2013</a:t>
            </a:r>
          </a:p>
        </p:txBody>
      </p:sp>
      <p:sp>
        <p:nvSpPr>
          <p:cNvPr id="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4238731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of Raptor</a:t>
            </a:r>
          </a:p>
        </p:txBody>
      </p:sp>
      <p:sp>
        <p:nvSpPr>
          <p:cNvPr id="5" name="Slide Number Placeholder 4"/>
          <p:cNvSpPr>
            <a:spLocks noGrp="1"/>
          </p:cNvSpPr>
          <p:nvPr>
            <p:ph type="sldNum" sz="quarter" idx="12"/>
          </p:nvPr>
        </p:nvSpPr>
        <p:spPr/>
        <p:txBody>
          <a:bodyPr/>
          <a:lstStyle/>
          <a:p>
            <a:endParaRPr lang="en-US" dirty="0"/>
          </a:p>
        </p:txBody>
      </p:sp>
      <p:sp>
        <p:nvSpPr>
          <p:cNvPr id="39" name="Content Placeholder 7"/>
          <p:cNvSpPr txBox="1">
            <a:spLocks/>
          </p:cNvSpPr>
          <p:nvPr/>
        </p:nvSpPr>
        <p:spPr>
          <a:xfrm>
            <a:off x="4175207" y="1413851"/>
            <a:ext cx="3902546"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Less Overlapping</a:t>
            </a:r>
          </a:p>
        </p:txBody>
      </p:sp>
      <p:sp>
        <p:nvSpPr>
          <p:cNvPr id="21" name="TextBox 10"/>
          <p:cNvSpPr txBox="1"/>
          <p:nvPr/>
        </p:nvSpPr>
        <p:spPr>
          <a:xfrm>
            <a:off x="94530" y="6460958"/>
            <a:ext cx="817788" cy="369332"/>
          </a:xfrm>
          <a:prstGeom prst="rect">
            <a:avLst/>
          </a:prstGeom>
          <a:noFill/>
        </p:spPr>
        <p:txBody>
          <a:bodyPr wrap="none" rtlCol="0">
            <a:spAutoFit/>
          </a:bodyPr>
          <a:lstStyle/>
          <a:p>
            <a:r>
              <a:rPr lang="en-US" dirty="0"/>
              <a:t>Raptor</a:t>
            </a:r>
          </a:p>
        </p:txBody>
      </p:sp>
      <p:pic>
        <p:nvPicPr>
          <p:cNvPr id="4" name="Picture 3">
            <a:extLst>
              <a:ext uri="{FF2B5EF4-FFF2-40B4-BE49-F238E27FC236}">
                <a16:creationId xmlns:a16="http://schemas.microsoft.com/office/drawing/2014/main" id="{A4E163B1-62DC-4405-94A0-A6376DB37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8" name="Picture 7">
            <a:extLst>
              <a:ext uri="{FF2B5EF4-FFF2-40B4-BE49-F238E27FC236}">
                <a16:creationId xmlns:a16="http://schemas.microsoft.com/office/drawing/2014/main" id="{07120124-2465-455D-9688-A69F36B23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10" name="Picture 9">
            <a:extLst>
              <a:ext uri="{FF2B5EF4-FFF2-40B4-BE49-F238E27FC236}">
                <a16:creationId xmlns:a16="http://schemas.microsoft.com/office/drawing/2014/main" id="{1AEEB77D-5AB6-485A-8452-7FEDE68AC2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16" name="Picture 30">
            <a:extLst>
              <a:ext uri="{FF2B5EF4-FFF2-40B4-BE49-F238E27FC236}">
                <a16:creationId xmlns:a16="http://schemas.microsoft.com/office/drawing/2014/main" id="{C9BBDF21-1C4C-4B20-A3B2-EC706C7CE3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a:solidFill>
            <a:schemeClr val="bg1"/>
          </a:solidFill>
        </p:spPr>
      </p:pic>
    </p:spTree>
    <p:extLst>
      <p:ext uri="{BB962C8B-B14F-4D97-AF65-F5344CB8AC3E}">
        <p14:creationId xmlns:p14="http://schemas.microsoft.com/office/powerpoint/2010/main" val="276953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of Raptor</a:t>
            </a:r>
          </a:p>
        </p:txBody>
      </p:sp>
      <p:sp>
        <p:nvSpPr>
          <p:cNvPr id="5" name="Slide Number Placeholder 4"/>
          <p:cNvSpPr>
            <a:spLocks noGrp="1"/>
          </p:cNvSpPr>
          <p:nvPr>
            <p:ph type="sldNum" sz="quarter" idx="12"/>
          </p:nvPr>
        </p:nvSpPr>
        <p:spPr/>
        <p:txBody>
          <a:bodyPr/>
          <a:lstStyle/>
          <a:p>
            <a:endParaRPr lang="en-US" dirty="0"/>
          </a:p>
        </p:txBody>
      </p:sp>
      <p:pic>
        <p:nvPicPr>
          <p:cNvPr id="33" name="Picture 32" descr="A close up of a light&#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sp>
        <p:nvSpPr>
          <p:cNvPr id="21" name="TextBox 10"/>
          <p:cNvSpPr txBox="1"/>
          <p:nvPr/>
        </p:nvSpPr>
        <p:spPr>
          <a:xfrm>
            <a:off x="94530" y="6460958"/>
            <a:ext cx="817788" cy="369332"/>
          </a:xfrm>
          <a:prstGeom prst="rect">
            <a:avLst/>
          </a:prstGeom>
          <a:noFill/>
        </p:spPr>
        <p:txBody>
          <a:bodyPr wrap="none" rtlCol="0">
            <a:spAutoFit/>
          </a:bodyPr>
          <a:lstStyle/>
          <a:p>
            <a:r>
              <a:rPr lang="en-US" dirty="0"/>
              <a:t>Raptor</a:t>
            </a:r>
          </a:p>
        </p:txBody>
      </p:sp>
      <p:sp>
        <p:nvSpPr>
          <p:cNvPr id="10" name="Content Placeholder 7">
            <a:extLst>
              <a:ext uri="{FF2B5EF4-FFF2-40B4-BE49-F238E27FC236}">
                <a16:creationId xmlns:a16="http://schemas.microsoft.com/office/drawing/2014/main" id="{593397E8-2B19-4F8E-A6A6-5C925DBE8706}"/>
              </a:ext>
            </a:extLst>
          </p:cNvPr>
          <p:cNvSpPr txBox="1">
            <a:spLocks/>
          </p:cNvSpPr>
          <p:nvPr/>
        </p:nvSpPr>
        <p:spPr>
          <a:xfrm>
            <a:off x="4175206" y="1413851"/>
            <a:ext cx="4359193"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More Overlapping</a:t>
            </a:r>
          </a:p>
        </p:txBody>
      </p:sp>
    </p:spTree>
    <p:extLst>
      <p:ext uri="{BB962C8B-B14F-4D97-AF65-F5344CB8AC3E}">
        <p14:creationId xmlns:p14="http://schemas.microsoft.com/office/powerpoint/2010/main" val="2962696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76" y="2316481"/>
            <a:ext cx="5093208" cy="3055925"/>
          </a:xfrm>
          <a:prstGeom prst="rect">
            <a:avLst/>
          </a:prstGeom>
        </p:spPr>
      </p:pic>
      <p:sp>
        <p:nvSpPr>
          <p:cNvPr id="2" name="Title 1"/>
          <p:cNvSpPr>
            <a:spLocks noGrp="1"/>
          </p:cNvSpPr>
          <p:nvPr>
            <p:ph type="title"/>
          </p:nvPr>
        </p:nvSpPr>
        <p:spPr/>
        <p:txBody>
          <a:bodyPr/>
          <a:lstStyle/>
          <a:p>
            <a:r>
              <a:rPr lang="en-US" dirty="0"/>
              <a:t>Overhead in various topologies</a:t>
            </a:r>
          </a:p>
        </p:txBody>
      </p:sp>
      <p:sp>
        <p:nvSpPr>
          <p:cNvPr id="5" name="Slide Number Placeholder 4"/>
          <p:cNvSpPr>
            <a:spLocks noGrp="1"/>
          </p:cNvSpPr>
          <p:nvPr>
            <p:ph type="sldNum" sz="quarter" idx="12"/>
          </p:nvPr>
        </p:nvSpPr>
        <p:spPr/>
        <p:txBody>
          <a:bodyPr/>
          <a:lstStyle/>
          <a:p>
            <a:endParaRPr lang="en-US" dirty="0"/>
          </a:p>
        </p:txBody>
      </p:sp>
      <p:sp>
        <p:nvSpPr>
          <p:cNvPr id="17" name="Content Placeholder 7"/>
          <p:cNvSpPr txBox="1">
            <a:spLocks/>
          </p:cNvSpPr>
          <p:nvPr/>
        </p:nvSpPr>
        <p:spPr>
          <a:xfrm>
            <a:off x="7454006" y="1527442"/>
            <a:ext cx="3575943"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More Overlap</a:t>
            </a:r>
          </a:p>
        </p:txBody>
      </p:sp>
      <p:pic>
        <p:nvPicPr>
          <p:cNvPr id="33" name="Picture 32" descr="A close up of a ligh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14" y="2318310"/>
            <a:ext cx="5090160" cy="3054096"/>
          </a:xfrm>
          <a:prstGeom prst="rect">
            <a:avLst/>
          </a:prstGeom>
        </p:spPr>
      </p:pic>
      <p:sp>
        <p:nvSpPr>
          <p:cNvPr id="39" name="Content Placeholder 7"/>
          <p:cNvSpPr txBox="1">
            <a:spLocks/>
          </p:cNvSpPr>
          <p:nvPr/>
        </p:nvSpPr>
        <p:spPr>
          <a:xfrm>
            <a:off x="1791672" y="1513674"/>
            <a:ext cx="3575943"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Less Overlap</a:t>
            </a:r>
          </a:p>
        </p:txBody>
      </p:sp>
      <p:sp>
        <p:nvSpPr>
          <p:cNvPr id="7" name="Rectangle 6"/>
          <p:cNvSpPr/>
          <p:nvPr/>
        </p:nvSpPr>
        <p:spPr>
          <a:xfrm>
            <a:off x="3133639" y="5232200"/>
            <a:ext cx="6096000" cy="1200329"/>
          </a:xfrm>
          <a:prstGeom prst="rect">
            <a:avLst/>
          </a:prstGeom>
        </p:spPr>
        <p:txBody>
          <a:bodyPr>
            <a:spAutoFit/>
          </a:bodyPr>
          <a:lstStyle/>
          <a:p>
            <a:pPr algn="ctr"/>
            <a:r>
              <a:rPr lang="en-US" b="1" dirty="0"/>
              <a:t>Save 40-100% over OBS-1; </a:t>
            </a:r>
          </a:p>
          <a:p>
            <a:pPr algn="ctr"/>
            <a:r>
              <a:rPr lang="en-US" b="1" dirty="0"/>
              <a:t>80-140% over OBS-2 </a:t>
            </a:r>
          </a:p>
          <a:p>
            <a:pPr algn="ctr"/>
            <a:r>
              <a:rPr lang="en-US" b="1" dirty="0"/>
              <a:t>Scales 3X over Ingress</a:t>
            </a:r>
          </a:p>
          <a:p>
            <a:pPr algn="ctr"/>
            <a:r>
              <a:rPr lang="en-US" b="1" dirty="0"/>
              <a:t>1.75X over OBS</a:t>
            </a:r>
          </a:p>
        </p:txBody>
      </p:sp>
      <p:sp>
        <p:nvSpPr>
          <p:cNvPr id="21"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662986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Increasing Paths for Rule Placement</a:t>
            </a:r>
          </a:p>
        </p:txBody>
      </p:sp>
      <p:sp>
        <p:nvSpPr>
          <p:cNvPr id="9" name="Rectangle 15"/>
          <p:cNvSpPr/>
          <p:nvPr/>
        </p:nvSpPr>
        <p:spPr>
          <a:xfrm>
            <a:off x="914888" y="5066300"/>
            <a:ext cx="5076337" cy="1119256"/>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80</a:t>
            </a:r>
            <a:r>
              <a:rPr lang="en-US" b="1" baseline="30000" dirty="0"/>
              <a:t>th</a:t>
            </a:r>
            <a:r>
              <a:rPr lang="en-US" b="1" dirty="0"/>
              <a:t> percentile :             </a:t>
            </a:r>
          </a:p>
          <a:p>
            <a:pPr algn="ctr"/>
            <a:r>
              <a:rPr lang="en-US" b="1" dirty="0"/>
              <a:t>1path = Overhead &lt; 4%</a:t>
            </a:r>
          </a:p>
          <a:p>
            <a:pPr algn="ctr"/>
            <a:r>
              <a:rPr lang="en-US" b="1" dirty="0"/>
              <a:t>2 path = Overhead &lt;12%</a:t>
            </a:r>
          </a:p>
          <a:p>
            <a:pPr algn="ctr"/>
            <a:r>
              <a:rPr lang="en-US" b="1" dirty="0"/>
              <a:t>4 path = Overhead &lt; 21%</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6358" y="1678678"/>
            <a:ext cx="4826029" cy="2778022"/>
          </a:xfrm>
          <a:prstGeom prst="rect">
            <a:avLst/>
          </a:prstGeom>
          <a:ln w="127000" cap="sq">
            <a:solidFill>
              <a:schemeClr val="bg1"/>
            </a:solidFill>
            <a:miter lim="800000"/>
          </a:ln>
          <a:effectLst/>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040" y="1678678"/>
            <a:ext cx="4826029" cy="2778022"/>
          </a:xfrm>
          <a:prstGeom prst="rect">
            <a:avLst/>
          </a:prstGeom>
          <a:ln w="38100" cap="sq">
            <a:solidFill>
              <a:schemeClr val="bg1"/>
            </a:solidFill>
            <a:prstDash val="solid"/>
            <a:miter lim="800000"/>
          </a:ln>
          <a:effectLst/>
          <a:extLst>
            <a:ext uri="{909E8E84-426E-40DD-AFC4-6F175D3DCCD1}">
              <a14:hiddenFill xmlns:a14="http://schemas.microsoft.com/office/drawing/2010/main">
                <a:solidFill>
                  <a:schemeClr val="accent1"/>
                </a:solidFill>
              </a14:hiddenFill>
            </a:ext>
          </a:extLst>
        </p:spPr>
      </p:pic>
      <p:sp>
        <p:nvSpPr>
          <p:cNvPr id="6" name="Rectangle 15"/>
          <p:cNvSpPr/>
          <p:nvPr/>
        </p:nvSpPr>
        <p:spPr>
          <a:xfrm>
            <a:off x="6441203" y="5060606"/>
            <a:ext cx="5076337" cy="1119256"/>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80</a:t>
            </a:r>
            <a:r>
              <a:rPr lang="en-US" b="1" baseline="30000" dirty="0"/>
              <a:t>th</a:t>
            </a:r>
            <a:r>
              <a:rPr lang="en-US" b="1" dirty="0"/>
              <a:t> percentile :             </a:t>
            </a:r>
          </a:p>
          <a:p>
            <a:pPr algn="ctr"/>
            <a:r>
              <a:rPr lang="en-US" b="1" dirty="0"/>
              <a:t>1path = Overhead &lt; 19%</a:t>
            </a:r>
          </a:p>
          <a:p>
            <a:pPr algn="ctr"/>
            <a:r>
              <a:rPr lang="en-US" b="1" dirty="0"/>
              <a:t>2 path = Overhead &lt;26%</a:t>
            </a:r>
          </a:p>
          <a:p>
            <a:pPr algn="ctr"/>
            <a:r>
              <a:rPr lang="en-US" b="1" dirty="0"/>
              <a:t>4 path = Overhead &lt; 30%</a:t>
            </a:r>
          </a:p>
        </p:txBody>
      </p:sp>
      <p:sp>
        <p:nvSpPr>
          <p:cNvPr id="3" name="Slide Number Placeholder 2"/>
          <p:cNvSpPr>
            <a:spLocks noGrp="1"/>
          </p:cNvSpPr>
          <p:nvPr>
            <p:ph type="sldNum" sz="quarter" idx="12"/>
          </p:nvPr>
        </p:nvSpPr>
        <p:spPr/>
        <p:txBody>
          <a:bodyPr/>
          <a:lstStyle/>
          <a:p>
            <a:endParaRPr lang="en-US" dirty="0"/>
          </a:p>
        </p:txBody>
      </p:sp>
      <p:grpSp>
        <p:nvGrpSpPr>
          <p:cNvPr id="8" name="Group 21"/>
          <p:cNvGrpSpPr/>
          <p:nvPr/>
        </p:nvGrpSpPr>
        <p:grpSpPr>
          <a:xfrm>
            <a:off x="4243768" y="1840586"/>
            <a:ext cx="976494" cy="553998"/>
            <a:chOff x="4424743" y="2888336"/>
            <a:chExt cx="976494" cy="553998"/>
          </a:xfrm>
        </p:grpSpPr>
        <p:sp>
          <p:nvSpPr>
            <p:cNvPr id="10" name="Rectangle 9"/>
            <p:cNvSpPr/>
            <p:nvPr/>
          </p:nvSpPr>
          <p:spPr>
            <a:xfrm>
              <a:off x="4424743" y="2943224"/>
              <a:ext cx="909257" cy="499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19640" y="2888336"/>
              <a:ext cx="681597" cy="553998"/>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Raptor-1</a:t>
              </a:r>
            </a:p>
            <a:p>
              <a:r>
                <a:rPr lang="en-US" sz="1000" dirty="0">
                  <a:latin typeface="Helvetica" panose="020B0604020202020204" pitchFamily="34" charset="0"/>
                  <a:cs typeface="Helvetica" panose="020B0604020202020204" pitchFamily="34" charset="0"/>
                </a:rPr>
                <a:t>Raptor-2</a:t>
              </a:r>
            </a:p>
            <a:p>
              <a:r>
                <a:rPr lang="en-US" sz="1000" dirty="0">
                  <a:latin typeface="Helvetica" panose="020B0604020202020204" pitchFamily="34" charset="0"/>
                  <a:cs typeface="Helvetica" panose="020B0604020202020204" pitchFamily="34" charset="0"/>
                </a:rPr>
                <a:t>Raptor-4</a:t>
              </a:r>
            </a:p>
          </p:txBody>
        </p:sp>
      </p:grpSp>
      <p:cxnSp>
        <p:nvCxnSpPr>
          <p:cNvPr id="5" name="Straight Connector 4"/>
          <p:cNvCxnSpPr/>
          <p:nvPr/>
        </p:nvCxnSpPr>
        <p:spPr>
          <a:xfrm>
            <a:off x="1676400" y="2230582"/>
            <a:ext cx="1094509"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2878330" y="1417744"/>
            <a:ext cx="1498231" cy="400110"/>
          </a:xfrm>
          <a:prstGeom prst="rect">
            <a:avLst/>
          </a:prstGeom>
          <a:noFill/>
        </p:spPr>
        <p:txBody>
          <a:bodyPr wrap="none" rtlCol="0">
            <a:spAutoFit/>
          </a:bodyPr>
          <a:lstStyle/>
          <a:p>
            <a:r>
              <a:rPr lang="en-US" sz="2000" dirty="0"/>
              <a:t>Less Overlap</a:t>
            </a:r>
          </a:p>
        </p:txBody>
      </p:sp>
      <p:sp>
        <p:nvSpPr>
          <p:cNvPr id="14" name="Rectangle 13"/>
          <p:cNvSpPr/>
          <p:nvPr/>
        </p:nvSpPr>
        <p:spPr>
          <a:xfrm>
            <a:off x="8296652" y="1417744"/>
            <a:ext cx="1629485" cy="400110"/>
          </a:xfrm>
          <a:prstGeom prst="rect">
            <a:avLst/>
          </a:prstGeom>
        </p:spPr>
        <p:txBody>
          <a:bodyPr wrap="none">
            <a:spAutoFit/>
          </a:bodyPr>
          <a:lstStyle/>
          <a:p>
            <a:r>
              <a:rPr lang="en-US" sz="2000" dirty="0"/>
              <a:t>More Overlap</a:t>
            </a:r>
          </a:p>
        </p:txBody>
      </p:sp>
      <p:cxnSp>
        <p:nvCxnSpPr>
          <p:cNvPr id="17" name="Straight Connector 16"/>
          <p:cNvCxnSpPr>
            <a:cxnSpLocks/>
          </p:cNvCxnSpPr>
          <p:nvPr/>
        </p:nvCxnSpPr>
        <p:spPr>
          <a:xfrm>
            <a:off x="7202143" y="2230582"/>
            <a:ext cx="1498512" cy="0"/>
          </a:xfrm>
          <a:prstGeom prst="line">
            <a:avLst/>
          </a:prstGeom>
        </p:spPr>
        <p:style>
          <a:lnRef idx="1">
            <a:schemeClr val="accent2"/>
          </a:lnRef>
          <a:fillRef idx="0">
            <a:schemeClr val="accent2"/>
          </a:fillRef>
          <a:effectRef idx="0">
            <a:schemeClr val="accent2"/>
          </a:effectRef>
          <a:fontRef idx="minor">
            <a:schemeClr val="tx1"/>
          </a:fontRef>
        </p:style>
      </p:cxnSp>
      <p:sp>
        <p:nvSpPr>
          <p:cNvPr id="19" name="TextBox 10"/>
          <p:cNvSpPr txBox="1"/>
          <p:nvPr/>
        </p:nvSpPr>
        <p:spPr>
          <a:xfrm>
            <a:off x="94530" y="6460958"/>
            <a:ext cx="817788" cy="369332"/>
          </a:xfrm>
          <a:prstGeom prst="rect">
            <a:avLst/>
          </a:prstGeom>
          <a:noFill/>
        </p:spPr>
        <p:txBody>
          <a:bodyPr wrap="none" rtlCol="0">
            <a:spAutoFit/>
          </a:bodyPr>
          <a:lstStyle/>
          <a:p>
            <a:r>
              <a:rPr lang="en-US" dirty="0"/>
              <a:t>Raptor</a:t>
            </a:r>
          </a:p>
        </p:txBody>
      </p:sp>
      <p:grpSp>
        <p:nvGrpSpPr>
          <p:cNvPr id="16" name="Group 21">
            <a:extLst>
              <a:ext uri="{FF2B5EF4-FFF2-40B4-BE49-F238E27FC236}">
                <a16:creationId xmlns:a16="http://schemas.microsoft.com/office/drawing/2014/main" id="{B1179D9A-75F6-4242-BB5C-6535CC473243}"/>
              </a:ext>
            </a:extLst>
          </p:cNvPr>
          <p:cNvGrpSpPr/>
          <p:nvPr/>
        </p:nvGrpSpPr>
        <p:grpSpPr>
          <a:xfrm>
            <a:off x="9730319" y="1840586"/>
            <a:ext cx="976494" cy="553998"/>
            <a:chOff x="4424743" y="2888336"/>
            <a:chExt cx="976494" cy="553998"/>
          </a:xfrm>
        </p:grpSpPr>
        <p:sp>
          <p:nvSpPr>
            <p:cNvPr id="18" name="Rectangle 17">
              <a:extLst>
                <a:ext uri="{FF2B5EF4-FFF2-40B4-BE49-F238E27FC236}">
                  <a16:creationId xmlns:a16="http://schemas.microsoft.com/office/drawing/2014/main" id="{BFEBCA00-9CFE-496F-86C2-555FEC5FB4D5}"/>
                </a:ext>
              </a:extLst>
            </p:cNvPr>
            <p:cNvSpPr/>
            <p:nvPr/>
          </p:nvSpPr>
          <p:spPr>
            <a:xfrm>
              <a:off x="4424743" y="2943224"/>
              <a:ext cx="909257" cy="4991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B1853FD-6FA6-4AFF-823B-000A58B18F7D}"/>
                </a:ext>
              </a:extLst>
            </p:cNvPr>
            <p:cNvSpPr txBox="1"/>
            <p:nvPr/>
          </p:nvSpPr>
          <p:spPr>
            <a:xfrm>
              <a:off x="4719640" y="2888336"/>
              <a:ext cx="681597" cy="553998"/>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Raptor-1</a:t>
              </a:r>
            </a:p>
            <a:p>
              <a:r>
                <a:rPr lang="en-US" sz="1000" dirty="0">
                  <a:latin typeface="Helvetica" panose="020B0604020202020204" pitchFamily="34" charset="0"/>
                  <a:cs typeface="Helvetica" panose="020B0604020202020204" pitchFamily="34" charset="0"/>
                </a:rPr>
                <a:t>Raptor-2</a:t>
              </a:r>
            </a:p>
            <a:p>
              <a:r>
                <a:rPr lang="en-US" sz="1000" dirty="0">
                  <a:latin typeface="Helvetica" panose="020B0604020202020204" pitchFamily="34" charset="0"/>
                  <a:cs typeface="Helvetica" panose="020B0604020202020204" pitchFamily="34" charset="0"/>
                </a:rPr>
                <a:t>Raptor-4</a:t>
              </a:r>
            </a:p>
          </p:txBody>
        </p:sp>
      </p:grpSp>
    </p:spTree>
    <p:extLst>
      <p:ext uri="{BB962C8B-B14F-4D97-AF65-F5344CB8AC3E}">
        <p14:creationId xmlns:p14="http://schemas.microsoft.com/office/powerpoint/2010/main" val="267531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 Policies to Switches</a:t>
            </a:r>
          </a:p>
        </p:txBody>
      </p:sp>
      <p:sp>
        <p:nvSpPr>
          <p:cNvPr id="6" name="Content Placeholder 9"/>
          <p:cNvSpPr txBox="1">
            <a:spLocks/>
          </p:cNvSpPr>
          <p:nvPr/>
        </p:nvSpPr>
        <p:spPr>
          <a:xfrm>
            <a:off x="1238250" y="1440873"/>
            <a:ext cx="10032737" cy="4809856"/>
          </a:xfrm>
          <a:prstGeom prst="rect">
            <a:avLst/>
          </a:prstGeom>
          <a:ln>
            <a:no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SG" sz="2400" dirty="0"/>
              <a:t>Where is the Flow tables (rules) Stored?</a:t>
            </a:r>
          </a:p>
          <a:p>
            <a:pPr marL="0" indent="0">
              <a:buFont typeface="Calibri" panose="020F0502020204030204" pitchFamily="34" charset="0"/>
              <a:buNone/>
            </a:pPr>
            <a:r>
              <a:rPr lang="en-SG" dirty="0"/>
              <a:t>                                                 </a:t>
            </a:r>
            <a:r>
              <a:rPr lang="en-SG" b="1" dirty="0"/>
              <a:t>TCAM</a:t>
            </a:r>
          </a:p>
        </p:txBody>
      </p:sp>
      <p:pic>
        <p:nvPicPr>
          <p:cNvPr id="7" name="Picture 6"/>
          <p:cNvPicPr>
            <a:picLocks noChangeAspect="1"/>
          </p:cNvPicPr>
          <p:nvPr/>
        </p:nvPicPr>
        <p:blipFill>
          <a:blip r:embed="rId3"/>
          <a:stretch>
            <a:fillRect/>
          </a:stretch>
        </p:blipFill>
        <p:spPr>
          <a:xfrm>
            <a:off x="2644001" y="2343329"/>
            <a:ext cx="3760657" cy="23706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TextBox 8"/>
          <p:cNvSpPr txBox="1"/>
          <p:nvPr/>
        </p:nvSpPr>
        <p:spPr>
          <a:xfrm>
            <a:off x="7907248" y="3371959"/>
            <a:ext cx="2836952" cy="369332"/>
          </a:xfrm>
          <a:prstGeom prst="rect">
            <a:avLst/>
          </a:prstGeom>
          <a:noFill/>
        </p:spPr>
        <p:txBody>
          <a:bodyPr wrap="square" rtlCol="0">
            <a:spAutoFit/>
          </a:bodyPr>
          <a:lstStyle/>
          <a:p>
            <a:r>
              <a:rPr lang="en-SG" dirty="0"/>
              <a:t>Power-Hungry (~60%)</a:t>
            </a:r>
          </a:p>
        </p:txBody>
      </p:sp>
      <p:sp>
        <p:nvSpPr>
          <p:cNvPr id="10" name="TextBox 9"/>
          <p:cNvSpPr txBox="1"/>
          <p:nvPr/>
        </p:nvSpPr>
        <p:spPr>
          <a:xfrm>
            <a:off x="7913276" y="2998008"/>
            <a:ext cx="1590045" cy="370807"/>
          </a:xfrm>
          <a:prstGeom prst="rect">
            <a:avLst/>
          </a:prstGeom>
          <a:noFill/>
        </p:spPr>
        <p:txBody>
          <a:bodyPr wrap="square" rtlCol="0">
            <a:spAutoFit/>
          </a:bodyPr>
          <a:lstStyle/>
          <a:p>
            <a:r>
              <a:rPr lang="en-SG" dirty="0"/>
              <a:t>Expensive</a:t>
            </a:r>
          </a:p>
        </p:txBody>
      </p:sp>
      <p:sp>
        <p:nvSpPr>
          <p:cNvPr id="11" name="TextBox 10"/>
          <p:cNvSpPr txBox="1"/>
          <p:nvPr/>
        </p:nvSpPr>
        <p:spPr>
          <a:xfrm>
            <a:off x="7913275" y="3832762"/>
            <a:ext cx="1916507" cy="648913"/>
          </a:xfrm>
          <a:prstGeom prst="rect">
            <a:avLst/>
          </a:prstGeom>
          <a:noFill/>
        </p:spPr>
        <p:txBody>
          <a:bodyPr wrap="square" rtlCol="0">
            <a:spAutoFit/>
          </a:bodyPr>
          <a:lstStyle/>
          <a:p>
            <a:r>
              <a:rPr lang="en-SG" dirty="0"/>
              <a:t>Few thousand Entries (1K-10K)</a:t>
            </a:r>
          </a:p>
        </p:txBody>
      </p:sp>
      <p:sp>
        <p:nvSpPr>
          <p:cNvPr id="13" name="Smiley Face 12"/>
          <p:cNvSpPr/>
          <p:nvPr/>
        </p:nvSpPr>
        <p:spPr>
          <a:xfrm>
            <a:off x="7362845" y="3478653"/>
            <a:ext cx="288000" cy="288000"/>
          </a:xfrm>
          <a:prstGeom prst="smileyFace">
            <a:avLst>
              <a:gd name="adj" fmla="val -465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miley Face 13"/>
          <p:cNvSpPr/>
          <p:nvPr/>
        </p:nvSpPr>
        <p:spPr>
          <a:xfrm>
            <a:off x="7362846" y="3045564"/>
            <a:ext cx="288000" cy="288000"/>
          </a:xfrm>
          <a:prstGeom prst="smileyFace">
            <a:avLst>
              <a:gd name="adj" fmla="val -465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Smiley Face 14"/>
          <p:cNvSpPr/>
          <p:nvPr/>
        </p:nvSpPr>
        <p:spPr>
          <a:xfrm>
            <a:off x="7362845" y="3969071"/>
            <a:ext cx="288000" cy="288000"/>
          </a:xfrm>
          <a:prstGeom prst="smileyFace">
            <a:avLst>
              <a:gd name="adj" fmla="val -4653"/>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2733217" y="4895149"/>
            <a:ext cx="4917628" cy="369332"/>
          </a:xfrm>
          <a:prstGeom prst="rect">
            <a:avLst/>
          </a:prstGeom>
          <a:noFill/>
        </p:spPr>
        <p:txBody>
          <a:bodyPr wrap="none" rtlCol="0">
            <a:spAutoFit/>
          </a:bodyPr>
          <a:lstStyle/>
          <a:p>
            <a:r>
              <a:rPr lang="en-US" dirty="0"/>
              <a:t>Increasing demands for individual policies(per-flow)</a:t>
            </a:r>
          </a:p>
        </p:txBody>
      </p:sp>
      <p:sp>
        <p:nvSpPr>
          <p:cNvPr id="17" name="TextBox 16"/>
          <p:cNvSpPr txBox="1"/>
          <p:nvPr/>
        </p:nvSpPr>
        <p:spPr>
          <a:xfrm>
            <a:off x="3984028" y="5581595"/>
            <a:ext cx="4541180" cy="461665"/>
          </a:xfrm>
          <a:prstGeom prst="rect">
            <a:avLst/>
          </a:prstGeom>
          <a:noFill/>
        </p:spPr>
        <p:txBody>
          <a:bodyPr wrap="none" rtlCol="0">
            <a:spAutoFit/>
          </a:bodyPr>
          <a:lstStyle/>
          <a:p>
            <a:r>
              <a:rPr lang="en-US" sz="2400" b="1" dirty="0"/>
              <a:t>Rule placement </a:t>
            </a:r>
            <a:r>
              <a:rPr lang="en-US" sz="2400" dirty="0"/>
              <a:t>is crucial to scale!!</a:t>
            </a:r>
          </a:p>
        </p:txBody>
      </p:sp>
      <p:sp>
        <p:nvSpPr>
          <p:cNvPr id="18"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38401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39D9-36CB-4D6A-9CAE-D78188F7AC81}"/>
              </a:ext>
            </a:extLst>
          </p:cNvPr>
          <p:cNvSpPr>
            <a:spLocks noGrp="1"/>
          </p:cNvSpPr>
          <p:nvPr>
            <p:ph type="title"/>
          </p:nvPr>
        </p:nvSpPr>
        <p:spPr/>
        <p:txBody>
          <a:bodyPr/>
          <a:lstStyle/>
          <a:p>
            <a:r>
              <a:rPr lang="en-US" dirty="0"/>
              <a:t>Traffic Overhead (Side-effect of Raptor)</a:t>
            </a:r>
          </a:p>
        </p:txBody>
      </p:sp>
      <p:grpSp>
        <p:nvGrpSpPr>
          <p:cNvPr id="4" name="Group 50">
            <a:extLst>
              <a:ext uri="{FF2B5EF4-FFF2-40B4-BE49-F238E27FC236}">
                <a16:creationId xmlns:a16="http://schemas.microsoft.com/office/drawing/2014/main" id="{DAC8B167-DBD1-475F-B4DE-3216F989CB18}"/>
              </a:ext>
            </a:extLst>
          </p:cNvPr>
          <p:cNvGrpSpPr/>
          <p:nvPr/>
        </p:nvGrpSpPr>
        <p:grpSpPr>
          <a:xfrm>
            <a:off x="5244290" y="2056859"/>
            <a:ext cx="6947710" cy="3177048"/>
            <a:chOff x="5244289" y="2098414"/>
            <a:chExt cx="6947710" cy="3177048"/>
          </a:xfrm>
        </p:grpSpPr>
        <p:grpSp>
          <p:nvGrpSpPr>
            <p:cNvPr id="5" name="Group 4">
              <a:extLst>
                <a:ext uri="{FF2B5EF4-FFF2-40B4-BE49-F238E27FC236}">
                  <a16:creationId xmlns:a16="http://schemas.microsoft.com/office/drawing/2014/main" id="{8626FE22-239A-4C71-BC6F-194C0EE55451}"/>
                </a:ext>
              </a:extLst>
            </p:cNvPr>
            <p:cNvGrpSpPr/>
            <p:nvPr/>
          </p:nvGrpSpPr>
          <p:grpSpPr>
            <a:xfrm>
              <a:off x="5244289" y="2098414"/>
              <a:ext cx="6947710" cy="3177048"/>
              <a:chOff x="18009" y="316964"/>
              <a:chExt cx="12604542" cy="5774044"/>
            </a:xfrm>
          </p:grpSpPr>
          <p:sp>
            <p:nvSpPr>
              <p:cNvPr id="11" name="TextBox 10">
                <a:extLst>
                  <a:ext uri="{FF2B5EF4-FFF2-40B4-BE49-F238E27FC236}">
                    <a16:creationId xmlns:a16="http://schemas.microsoft.com/office/drawing/2014/main" id="{C980F184-D08B-4F2A-A4D6-CF1BC9BC6996}"/>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12" name="TextBox 11">
                <a:extLst>
                  <a:ext uri="{FF2B5EF4-FFF2-40B4-BE49-F238E27FC236}">
                    <a16:creationId xmlns:a16="http://schemas.microsoft.com/office/drawing/2014/main" id="{1B13DF87-6771-4274-9467-B00170A27EA7}"/>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13" name="Group 12">
                <a:extLst>
                  <a:ext uri="{FF2B5EF4-FFF2-40B4-BE49-F238E27FC236}">
                    <a16:creationId xmlns:a16="http://schemas.microsoft.com/office/drawing/2014/main" id="{80971AF8-3ABD-48D7-A9C9-D5D2DE5B7126}"/>
                  </a:ext>
                </a:extLst>
              </p:cNvPr>
              <p:cNvGrpSpPr/>
              <p:nvPr/>
            </p:nvGrpSpPr>
            <p:grpSpPr>
              <a:xfrm>
                <a:off x="18009" y="798972"/>
                <a:ext cx="12604542" cy="4322912"/>
                <a:chOff x="18007" y="798968"/>
                <a:chExt cx="12604543" cy="4322913"/>
              </a:xfrm>
            </p:grpSpPr>
            <p:cxnSp>
              <p:nvCxnSpPr>
                <p:cNvPr id="25" name="Straight Arrow Connector 24">
                  <a:extLst>
                    <a:ext uri="{FF2B5EF4-FFF2-40B4-BE49-F238E27FC236}">
                      <a16:creationId xmlns:a16="http://schemas.microsoft.com/office/drawing/2014/main" id="{45D233EA-06A8-46C0-BDFA-9A61DCFC3F8C}"/>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C60629D-0E8A-4769-B7A0-8D25CA4E8E5B}"/>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CBF1911-928C-4E22-99E4-1FF3630357C7}"/>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6086026-AB67-41C0-991B-A85AE20BC78F}"/>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6364911-62EA-430C-8942-17C6871B08EA}"/>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27DCEF7-9B90-4339-82C6-97B6C6A32374}"/>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A5BA3FE-FB33-4616-9587-321D8624AB0A}"/>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79D25B1-A645-448C-85F5-EC882C196282}"/>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33" name="TextBox 32">
                  <a:extLst>
                    <a:ext uri="{FF2B5EF4-FFF2-40B4-BE49-F238E27FC236}">
                      <a16:creationId xmlns:a16="http://schemas.microsoft.com/office/drawing/2014/main" id="{E5CD04CE-E5BB-4DE5-8DAB-9AC79A14E6AF}"/>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34" name="TextBox 33">
                  <a:extLst>
                    <a:ext uri="{FF2B5EF4-FFF2-40B4-BE49-F238E27FC236}">
                      <a16:creationId xmlns:a16="http://schemas.microsoft.com/office/drawing/2014/main" id="{80F8151D-A1BB-44D5-9FD4-22AB749FD1CD}"/>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35" name="TextBox 34">
                  <a:extLst>
                    <a:ext uri="{FF2B5EF4-FFF2-40B4-BE49-F238E27FC236}">
                      <a16:creationId xmlns:a16="http://schemas.microsoft.com/office/drawing/2014/main" id="{C3E96FDA-FBF7-4448-8FCC-E9AFD181CD84}"/>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36" name="Straight Arrow Connector 35">
                  <a:extLst>
                    <a:ext uri="{FF2B5EF4-FFF2-40B4-BE49-F238E27FC236}">
                      <a16:creationId xmlns:a16="http://schemas.microsoft.com/office/drawing/2014/main" id="{FCF7F432-990D-438E-91B2-0E5BF355FEA7}"/>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5351869-BCE7-410E-B368-DEEBFF8464B9}"/>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7C879AA-73D4-4405-A144-D6C0F6346C45}"/>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6DEB81C-B637-44FD-8B54-2750B9F7FBB9}"/>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C333303E-CF64-4018-8E55-FC7A76F6842F}"/>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41" name="TextBox 40">
                  <a:extLst>
                    <a:ext uri="{FF2B5EF4-FFF2-40B4-BE49-F238E27FC236}">
                      <a16:creationId xmlns:a16="http://schemas.microsoft.com/office/drawing/2014/main" id="{AAF5B734-E63A-4D85-A136-CFD4F183F4CE}"/>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42" name="TextBox 41">
                  <a:extLst>
                    <a:ext uri="{FF2B5EF4-FFF2-40B4-BE49-F238E27FC236}">
                      <a16:creationId xmlns:a16="http://schemas.microsoft.com/office/drawing/2014/main" id="{B4CEA1FA-E380-4BC5-BE2A-BA1CFE8257DD}"/>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43" name="TextBox 42">
                  <a:extLst>
                    <a:ext uri="{FF2B5EF4-FFF2-40B4-BE49-F238E27FC236}">
                      <a16:creationId xmlns:a16="http://schemas.microsoft.com/office/drawing/2014/main" id="{12165B92-2B0A-4A55-BD1B-7CF59C5B2F79}"/>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44" name="TextBox 43">
                  <a:extLst>
                    <a:ext uri="{FF2B5EF4-FFF2-40B4-BE49-F238E27FC236}">
                      <a16:creationId xmlns:a16="http://schemas.microsoft.com/office/drawing/2014/main" id="{C4E005EC-D988-48D3-B619-18CB6273691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45" name="Straight Arrow Connector 44">
                  <a:extLst>
                    <a:ext uri="{FF2B5EF4-FFF2-40B4-BE49-F238E27FC236}">
                      <a16:creationId xmlns:a16="http://schemas.microsoft.com/office/drawing/2014/main" id="{2740E7E3-2F28-428B-A5F0-1A0815F6DE2B}"/>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14" name="Picture 2" descr="https://openclipart.org/image/2400px/svg_to_png/215022/blue-switch.png">
                <a:extLst>
                  <a:ext uri="{FF2B5EF4-FFF2-40B4-BE49-F238E27FC236}">
                    <a16:creationId xmlns:a16="http://schemas.microsoft.com/office/drawing/2014/main" id="{484A7C20-5C91-4C0C-BF24-BC40ABBA314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openclipart.org/image/2400px/svg_to_png/215022/blue-switch.png">
                <a:extLst>
                  <a:ext uri="{FF2B5EF4-FFF2-40B4-BE49-F238E27FC236}">
                    <a16:creationId xmlns:a16="http://schemas.microsoft.com/office/drawing/2014/main" id="{5B58297D-D91A-4C18-874D-9A4078AF06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openclipart.org/image/2400px/svg_to_png/215022/blue-switch.png">
                <a:extLst>
                  <a:ext uri="{FF2B5EF4-FFF2-40B4-BE49-F238E27FC236}">
                    <a16:creationId xmlns:a16="http://schemas.microsoft.com/office/drawing/2014/main" id="{135F89B5-0AEC-42C2-8351-82817C7FE1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openclipart.org/image/2400px/svg_to_png/215022/blue-switch.png">
                <a:extLst>
                  <a:ext uri="{FF2B5EF4-FFF2-40B4-BE49-F238E27FC236}">
                    <a16:creationId xmlns:a16="http://schemas.microsoft.com/office/drawing/2014/main" id="{DFD3DE2F-92A7-473C-AEAD-8FCD2F2284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s://openclipart.org/image/2400px/svg_to_png/215022/blue-switch.png">
                <a:extLst>
                  <a:ext uri="{FF2B5EF4-FFF2-40B4-BE49-F238E27FC236}">
                    <a16:creationId xmlns:a16="http://schemas.microsoft.com/office/drawing/2014/main" id="{F26F29D9-8A85-4EE8-8A8D-F3894F71DB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s://openclipart.org/image/2400px/svg_to_png/215022/blue-switch.png">
                <a:extLst>
                  <a:ext uri="{FF2B5EF4-FFF2-40B4-BE49-F238E27FC236}">
                    <a16:creationId xmlns:a16="http://schemas.microsoft.com/office/drawing/2014/main" id="{D0A3BD9B-B336-4D09-9A52-04C63419C0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s://openclipart.org/image/2400px/svg_to_png/215022/blue-switch.png">
                <a:extLst>
                  <a:ext uri="{FF2B5EF4-FFF2-40B4-BE49-F238E27FC236}">
                    <a16:creationId xmlns:a16="http://schemas.microsoft.com/office/drawing/2014/main" id="{8C31E916-455C-46A3-9CD2-5C212CFF56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http://cliparts.co/cliparts/di4/5LA/di45LAr4T.png">
                <a:extLst>
                  <a:ext uri="{FF2B5EF4-FFF2-40B4-BE49-F238E27FC236}">
                    <a16:creationId xmlns:a16="http://schemas.microsoft.com/office/drawing/2014/main" id="{C05D3726-E5BD-475A-B6DC-BEBF5C08D8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cliparts.co/cliparts/di4/5LA/di45LAr4T.png">
                <a:extLst>
                  <a:ext uri="{FF2B5EF4-FFF2-40B4-BE49-F238E27FC236}">
                    <a16:creationId xmlns:a16="http://schemas.microsoft.com/office/drawing/2014/main" id="{519825DF-DD92-4662-92F1-3F6A3D34BC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cliparts.co/cliparts/di4/5LA/di45LAr4T.png">
                <a:extLst>
                  <a:ext uri="{FF2B5EF4-FFF2-40B4-BE49-F238E27FC236}">
                    <a16:creationId xmlns:a16="http://schemas.microsoft.com/office/drawing/2014/main" id="{8F818B7A-8F26-4F62-8AD1-7EA1013E60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cliparts.co/cliparts/di4/5LA/di45LAr4T.png">
                <a:extLst>
                  <a:ext uri="{FF2B5EF4-FFF2-40B4-BE49-F238E27FC236}">
                    <a16:creationId xmlns:a16="http://schemas.microsoft.com/office/drawing/2014/main" id="{0B13C46B-5E99-4D2B-940A-F0A84EA0BE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94BBD1EE-C745-4C59-AC12-E0EA6E66AA58}"/>
                </a:ext>
              </a:extLst>
            </p:cNvPr>
            <p:cNvSpPr/>
            <p:nvPr/>
          </p:nvSpPr>
          <p:spPr>
            <a:xfrm>
              <a:off x="6555232" y="2522787"/>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Rectangle 6">
              <a:extLst>
                <a:ext uri="{FF2B5EF4-FFF2-40B4-BE49-F238E27FC236}">
                  <a16:creationId xmlns:a16="http://schemas.microsoft.com/office/drawing/2014/main" id="{C60D63BC-2A59-4C1A-93F4-C9C3C427254E}"/>
                </a:ext>
              </a:extLst>
            </p:cNvPr>
            <p:cNvSpPr/>
            <p:nvPr/>
          </p:nvSpPr>
          <p:spPr>
            <a:xfrm>
              <a:off x="6548738" y="3870875"/>
              <a:ext cx="228600" cy="2468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Rectangle 7">
              <a:extLst>
                <a:ext uri="{FF2B5EF4-FFF2-40B4-BE49-F238E27FC236}">
                  <a16:creationId xmlns:a16="http://schemas.microsoft.com/office/drawing/2014/main" id="{5B418C6B-22B0-4BAA-B43A-7485233D1EF0}"/>
                </a:ext>
              </a:extLst>
            </p:cNvPr>
            <p:cNvSpPr/>
            <p:nvPr/>
          </p:nvSpPr>
          <p:spPr>
            <a:xfrm>
              <a:off x="9029218" y="2550825"/>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43">
              <a:extLst>
                <a:ext uri="{FF2B5EF4-FFF2-40B4-BE49-F238E27FC236}">
                  <a16:creationId xmlns:a16="http://schemas.microsoft.com/office/drawing/2014/main" id="{ED920F29-3C35-4496-96F6-49031433A094}"/>
                </a:ext>
              </a:extLst>
            </p:cNvPr>
            <p:cNvSpPr/>
            <p:nvPr/>
          </p:nvSpPr>
          <p:spPr>
            <a:xfrm>
              <a:off x="6787712" y="2523491"/>
              <a:ext cx="232480" cy="2422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Rectangle 43">
              <a:extLst>
                <a:ext uri="{FF2B5EF4-FFF2-40B4-BE49-F238E27FC236}">
                  <a16:creationId xmlns:a16="http://schemas.microsoft.com/office/drawing/2014/main" id="{82B5FAFD-6EF2-4AD3-9FB7-7CC59604E766}"/>
                </a:ext>
              </a:extLst>
            </p:cNvPr>
            <p:cNvSpPr/>
            <p:nvPr/>
          </p:nvSpPr>
          <p:spPr>
            <a:xfrm>
              <a:off x="9269027" y="2555166"/>
              <a:ext cx="232480" cy="24226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graphicFrame>
        <p:nvGraphicFramePr>
          <p:cNvPr id="46" name="Table 41">
            <a:extLst>
              <a:ext uri="{FF2B5EF4-FFF2-40B4-BE49-F238E27FC236}">
                <a16:creationId xmlns:a16="http://schemas.microsoft.com/office/drawing/2014/main" id="{033DCF53-384E-4FC2-8AAF-7B8020B28CD5}"/>
              </a:ext>
            </a:extLst>
          </p:cNvPr>
          <p:cNvGraphicFramePr>
            <a:graphicFrameLocks noGrp="1"/>
          </p:cNvGraphicFramePr>
          <p:nvPr>
            <p:extLst>
              <p:ext uri="{D42A27DB-BD31-4B8C-83A1-F6EECF244321}">
                <p14:modId xmlns:p14="http://schemas.microsoft.com/office/powerpoint/2010/main" val="2796137335"/>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chemeClr val="bg1"/>
                    </a:solidFill>
                  </a:tcPr>
                </a:tc>
                <a:tc>
                  <a:txBody>
                    <a:bodyPr/>
                    <a:lstStyle/>
                    <a:p>
                      <a:r>
                        <a:rPr lang="en-US" dirty="0"/>
                        <a:t>All(*)</a:t>
                      </a:r>
                    </a:p>
                  </a:txBody>
                  <a:tcPr>
                    <a:solidFill>
                      <a:schemeClr val="bg1"/>
                    </a:solidFill>
                  </a:tcPr>
                </a:tc>
                <a:tc>
                  <a:txBody>
                    <a:bodyPr/>
                    <a:lstStyle/>
                    <a:p>
                      <a:r>
                        <a:rPr lang="en-US" dirty="0"/>
                        <a:t>H4(11)</a:t>
                      </a:r>
                    </a:p>
                  </a:txBody>
                  <a:tcPr>
                    <a:solidFill>
                      <a:schemeClr val="bg1"/>
                    </a:solidFill>
                  </a:tcPr>
                </a:tc>
                <a:tc>
                  <a:txBody>
                    <a:bodyPr/>
                    <a:lstStyle/>
                    <a:p>
                      <a:r>
                        <a:rPr lang="en-US" dirty="0"/>
                        <a:t>Counter</a:t>
                      </a:r>
                    </a:p>
                  </a:txBody>
                  <a:tcPr>
                    <a:solidFill>
                      <a:schemeClr val="bg1"/>
                    </a:solidFill>
                  </a:tcPr>
                </a:tc>
                <a:extLst>
                  <a:ext uri="{0D108BD9-81ED-4DB2-BD59-A6C34878D82A}">
                    <a16:rowId xmlns:a16="http://schemas.microsoft.com/office/drawing/2014/main" val="4180184616"/>
                  </a:ext>
                </a:extLst>
              </a:tr>
              <a:tr h="419961">
                <a:tc>
                  <a:txBody>
                    <a:bodyPr/>
                    <a:lstStyle/>
                    <a:p>
                      <a:r>
                        <a:rPr lang="en-US" dirty="0"/>
                        <a:t>4</a:t>
                      </a:r>
                    </a:p>
                  </a:txBody>
                  <a:tcPr>
                    <a:solidFill>
                      <a:srgbClr val="FFFF00"/>
                    </a:solidFill>
                  </a:tcPr>
                </a:tc>
                <a:tc>
                  <a:txBody>
                    <a:bodyPr/>
                    <a:lstStyle/>
                    <a:p>
                      <a:r>
                        <a:rPr lang="en-US" dirty="0"/>
                        <a:t>All(*)</a:t>
                      </a:r>
                    </a:p>
                  </a:txBody>
                  <a:tcPr>
                    <a:solidFill>
                      <a:srgbClr val="FFFF00"/>
                    </a:solidFill>
                  </a:tcPr>
                </a:tc>
                <a:tc>
                  <a:txBody>
                    <a:bodyPr/>
                    <a:lstStyle/>
                    <a:p>
                      <a:r>
                        <a:rPr lang="en-US" dirty="0"/>
                        <a:t>All(*) and </a:t>
                      </a:r>
                      <a:r>
                        <a:rPr lang="en-US" dirty="0" err="1"/>
                        <a:t>tcp</a:t>
                      </a:r>
                      <a:r>
                        <a:rPr lang="en-US" dirty="0"/>
                        <a:t>-port :22</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769345114"/>
                  </a:ext>
                </a:extLst>
              </a:tr>
            </a:tbl>
          </a:graphicData>
        </a:graphic>
      </p:graphicFrame>
      <p:pic>
        <p:nvPicPr>
          <p:cNvPr id="48" name="Picture 47" descr="A close up of a sign&#10;&#10;Description generated with high confidence">
            <a:extLst>
              <a:ext uri="{FF2B5EF4-FFF2-40B4-BE49-F238E27FC236}">
                <a16:creationId xmlns:a16="http://schemas.microsoft.com/office/drawing/2014/main" id="{446C5965-ED03-4A02-ADEA-622E56C36E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4010" y="5018182"/>
            <a:ext cx="454009" cy="454009"/>
          </a:xfrm>
          <a:prstGeom prst="rect">
            <a:avLst/>
          </a:prstGeom>
        </p:spPr>
      </p:pic>
      <p:pic>
        <p:nvPicPr>
          <p:cNvPr id="54" name="Picture 53" descr="A close up of a sign&#10;&#10;Description generated with high confidence">
            <a:extLst>
              <a:ext uri="{FF2B5EF4-FFF2-40B4-BE49-F238E27FC236}">
                <a16:creationId xmlns:a16="http://schemas.microsoft.com/office/drawing/2014/main" id="{7D58F009-E0B1-402D-A657-F838669E35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5263" y="2967880"/>
            <a:ext cx="642039" cy="594080"/>
          </a:xfrm>
          <a:prstGeom prst="rect">
            <a:avLst/>
          </a:prstGeom>
        </p:spPr>
      </p:pic>
      <p:sp>
        <p:nvSpPr>
          <p:cNvPr id="55" name="Rectangle 54">
            <a:extLst>
              <a:ext uri="{FF2B5EF4-FFF2-40B4-BE49-F238E27FC236}">
                <a16:creationId xmlns:a16="http://schemas.microsoft.com/office/drawing/2014/main" id="{BCA27D63-5A17-4A19-8AF6-02A4C22AA6CC}"/>
              </a:ext>
            </a:extLst>
          </p:cNvPr>
          <p:cNvSpPr/>
          <p:nvPr/>
        </p:nvSpPr>
        <p:spPr>
          <a:xfrm>
            <a:off x="6060151" y="1645842"/>
            <a:ext cx="5556714" cy="523220"/>
          </a:xfrm>
          <a:prstGeom prst="rect">
            <a:avLst/>
          </a:prstGeom>
        </p:spPr>
        <p:txBody>
          <a:bodyPr wrap="none">
            <a:spAutoFit/>
          </a:bodyPr>
          <a:lstStyle/>
          <a:p>
            <a:r>
              <a:rPr lang="en-US" sz="2800" dirty="0"/>
              <a:t>Movement of Rules down the path!!</a:t>
            </a:r>
          </a:p>
        </p:txBody>
      </p:sp>
    </p:spTree>
    <p:extLst>
      <p:ext uri="{BB962C8B-B14F-4D97-AF65-F5344CB8AC3E}">
        <p14:creationId xmlns:p14="http://schemas.microsoft.com/office/powerpoint/2010/main" val="34214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66 -0.00115 L 0.11211 -0.09143 L 0.22434 -0.1993 L 0.31601 -0.29212 " pathEditMode="relative" ptsTypes="AAAA">
                                      <p:cBhvr>
                                        <p:cTn id="10" dur="2000" fill="hold"/>
                                        <p:tgtEl>
                                          <p:spTgt spid="48"/>
                                        </p:tgtEl>
                                        <p:attrNameLst>
                                          <p:attrName>ppt_x</p:attrName>
                                          <p:attrName>ppt_y</p:attrName>
                                        </p:attrNameLst>
                                      </p:cBhvr>
                                    </p:animMotion>
                                  </p:childTnLst>
                                </p:cTn>
                              </p:par>
                            </p:childTnLst>
                          </p:cTn>
                        </p:par>
                        <p:par>
                          <p:cTn id="11" fill="hold">
                            <p:stCondLst>
                              <p:cond delay="2000"/>
                            </p:stCondLst>
                            <p:childTnLst>
                              <p:par>
                                <p:cTn id="12" presetID="1" presetClass="entr" presetSubtype="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8A79-D8C7-4A43-80F1-D9FF36FB04EE}"/>
              </a:ext>
            </a:extLst>
          </p:cNvPr>
          <p:cNvSpPr>
            <a:spLocks noGrp="1"/>
          </p:cNvSpPr>
          <p:nvPr>
            <p:ph type="title"/>
          </p:nvPr>
        </p:nvSpPr>
        <p:spPr>
          <a:xfrm>
            <a:off x="1097280" y="286603"/>
            <a:ext cx="10058400" cy="1027425"/>
          </a:xfrm>
        </p:spPr>
        <p:txBody>
          <a:bodyPr/>
          <a:lstStyle/>
          <a:p>
            <a:r>
              <a:rPr lang="en-US" dirty="0"/>
              <a:t>Tackling Traffic Overhead</a:t>
            </a:r>
          </a:p>
        </p:txBody>
      </p:sp>
      <p:sp>
        <p:nvSpPr>
          <p:cNvPr id="3" name="Content Placeholder 2">
            <a:extLst>
              <a:ext uri="{FF2B5EF4-FFF2-40B4-BE49-F238E27FC236}">
                <a16:creationId xmlns:a16="http://schemas.microsoft.com/office/drawing/2014/main" id="{92ABD864-E0AC-4531-B25A-E8E75F199C1D}"/>
              </a:ext>
            </a:extLst>
          </p:cNvPr>
          <p:cNvSpPr>
            <a:spLocks noGrp="1"/>
          </p:cNvSpPr>
          <p:nvPr>
            <p:ph idx="1"/>
          </p:nvPr>
        </p:nvSpPr>
        <p:spPr>
          <a:xfrm>
            <a:off x="2183246" y="5779186"/>
            <a:ext cx="7918050" cy="541460"/>
          </a:xfrm>
        </p:spPr>
        <p:txBody>
          <a:bodyPr/>
          <a:lstStyle/>
          <a:p>
            <a:r>
              <a:rPr lang="en-US" b="1" dirty="0"/>
              <a:t>Solution  : “Modify the ILP’s objective to consider Traffic Overhead too.”</a:t>
            </a:r>
          </a:p>
        </p:txBody>
      </p:sp>
      <p:grpSp>
        <p:nvGrpSpPr>
          <p:cNvPr id="7" name="Group 6">
            <a:extLst>
              <a:ext uri="{FF2B5EF4-FFF2-40B4-BE49-F238E27FC236}">
                <a16:creationId xmlns:a16="http://schemas.microsoft.com/office/drawing/2014/main" id="{2E07DDBF-12C5-45C7-9BB2-EF5AEC5DEDFD}"/>
              </a:ext>
            </a:extLst>
          </p:cNvPr>
          <p:cNvGrpSpPr/>
          <p:nvPr/>
        </p:nvGrpSpPr>
        <p:grpSpPr>
          <a:xfrm>
            <a:off x="2183246" y="1196493"/>
            <a:ext cx="7145482" cy="4287289"/>
            <a:chOff x="2183246" y="1196493"/>
            <a:chExt cx="7145482" cy="4287289"/>
          </a:xfrm>
        </p:grpSpPr>
        <p:pic>
          <p:nvPicPr>
            <p:cNvPr id="5" name="Picture 4">
              <a:extLst>
                <a:ext uri="{FF2B5EF4-FFF2-40B4-BE49-F238E27FC236}">
                  <a16:creationId xmlns:a16="http://schemas.microsoft.com/office/drawing/2014/main" id="{763D7DB7-7330-423D-BE36-4936EC3CE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246" y="1196493"/>
              <a:ext cx="7145482" cy="4287289"/>
            </a:xfrm>
            <a:prstGeom prst="rect">
              <a:avLst/>
            </a:prstGeom>
          </p:spPr>
        </p:pic>
        <p:sp>
          <p:nvSpPr>
            <p:cNvPr id="6" name="TextBox 5">
              <a:extLst>
                <a:ext uri="{FF2B5EF4-FFF2-40B4-BE49-F238E27FC236}">
                  <a16:creationId xmlns:a16="http://schemas.microsoft.com/office/drawing/2014/main" id="{CA643958-5066-4BD2-A1BE-7DDA5DCC204F}"/>
                </a:ext>
              </a:extLst>
            </p:cNvPr>
            <p:cNvSpPr txBox="1"/>
            <p:nvPr/>
          </p:nvSpPr>
          <p:spPr>
            <a:xfrm>
              <a:off x="6724073" y="1494308"/>
              <a:ext cx="1357746" cy="384721"/>
            </a:xfrm>
            <a:prstGeom prst="rect">
              <a:avLst/>
            </a:prstGeom>
            <a:solidFill>
              <a:schemeClr val="bg1"/>
            </a:solidFill>
          </p:spPr>
          <p:txBody>
            <a:bodyPr wrap="square" rtlCol="0">
              <a:spAutoFit/>
            </a:bodyPr>
            <a:lstStyle/>
            <a:p>
              <a:pPr algn="r"/>
              <a:r>
                <a:rPr lang="en-US" sz="1900" dirty="0"/>
                <a:t>Raptor </a:t>
              </a:r>
            </a:p>
          </p:txBody>
        </p:sp>
      </p:grpSp>
      <p:pic>
        <p:nvPicPr>
          <p:cNvPr id="9" name="Picture 8">
            <a:extLst>
              <a:ext uri="{FF2B5EF4-FFF2-40B4-BE49-F238E27FC236}">
                <a16:creationId xmlns:a16="http://schemas.microsoft.com/office/drawing/2014/main" id="{0861FC5A-DCFC-43A9-8AC0-D89B25487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3246" y="1326100"/>
            <a:ext cx="7141464" cy="4284878"/>
          </a:xfrm>
          <a:prstGeom prst="rect">
            <a:avLst/>
          </a:prstGeom>
        </p:spPr>
      </p:pic>
    </p:spTree>
    <p:extLst>
      <p:ext uri="{BB962C8B-B14F-4D97-AF65-F5344CB8AC3E}">
        <p14:creationId xmlns:p14="http://schemas.microsoft.com/office/powerpoint/2010/main" val="118277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of Raptor</a:t>
            </a:r>
          </a:p>
        </p:txBody>
      </p:sp>
      <p:sp>
        <p:nvSpPr>
          <p:cNvPr id="5" name="Slide Number Placeholder 4"/>
          <p:cNvSpPr>
            <a:spLocks noGrp="1"/>
          </p:cNvSpPr>
          <p:nvPr>
            <p:ph type="sldNum" sz="quarter" idx="12"/>
          </p:nvPr>
        </p:nvSpPr>
        <p:spPr/>
        <p:txBody>
          <a:bodyPr/>
          <a:lstStyle/>
          <a:p>
            <a:endParaRPr lang="en-US" dirty="0"/>
          </a:p>
        </p:txBody>
      </p:sp>
      <p:sp>
        <p:nvSpPr>
          <p:cNvPr id="39" name="Content Placeholder 7"/>
          <p:cNvSpPr txBox="1">
            <a:spLocks/>
          </p:cNvSpPr>
          <p:nvPr/>
        </p:nvSpPr>
        <p:spPr>
          <a:xfrm>
            <a:off x="4175207" y="1413851"/>
            <a:ext cx="3902546"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Less Overlapping</a:t>
            </a:r>
          </a:p>
        </p:txBody>
      </p:sp>
      <p:sp>
        <p:nvSpPr>
          <p:cNvPr id="21" name="TextBox 10"/>
          <p:cNvSpPr txBox="1"/>
          <p:nvPr/>
        </p:nvSpPr>
        <p:spPr>
          <a:xfrm>
            <a:off x="94530" y="6460958"/>
            <a:ext cx="817788" cy="369332"/>
          </a:xfrm>
          <a:prstGeom prst="rect">
            <a:avLst/>
          </a:prstGeom>
          <a:noFill/>
        </p:spPr>
        <p:txBody>
          <a:bodyPr wrap="none" rtlCol="0">
            <a:spAutoFit/>
          </a:bodyPr>
          <a:lstStyle/>
          <a:p>
            <a:r>
              <a:rPr lang="en-US" dirty="0"/>
              <a:t>Raptor</a:t>
            </a:r>
          </a:p>
        </p:txBody>
      </p:sp>
      <p:pic>
        <p:nvPicPr>
          <p:cNvPr id="4" name="Picture 3">
            <a:extLst>
              <a:ext uri="{FF2B5EF4-FFF2-40B4-BE49-F238E27FC236}">
                <a16:creationId xmlns:a16="http://schemas.microsoft.com/office/drawing/2014/main" id="{A4E163B1-62DC-4405-94A0-A6376DB37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8" name="Picture 7">
            <a:extLst>
              <a:ext uri="{FF2B5EF4-FFF2-40B4-BE49-F238E27FC236}">
                <a16:creationId xmlns:a16="http://schemas.microsoft.com/office/drawing/2014/main" id="{07120124-2465-455D-9688-A69F36B23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10" name="Picture 9">
            <a:extLst>
              <a:ext uri="{FF2B5EF4-FFF2-40B4-BE49-F238E27FC236}">
                <a16:creationId xmlns:a16="http://schemas.microsoft.com/office/drawing/2014/main" id="{1AEEB77D-5AB6-485A-8452-7FEDE68AC2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pic>
        <p:nvPicPr>
          <p:cNvPr id="16" name="Picture 30">
            <a:extLst>
              <a:ext uri="{FF2B5EF4-FFF2-40B4-BE49-F238E27FC236}">
                <a16:creationId xmlns:a16="http://schemas.microsoft.com/office/drawing/2014/main" id="{C9BBDF21-1C4C-4B20-A3B2-EC706C7CE3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a:solidFill>
            <a:schemeClr val="bg1"/>
          </a:solidFill>
        </p:spPr>
      </p:pic>
      <p:pic>
        <p:nvPicPr>
          <p:cNvPr id="11" name="Picture 10">
            <a:extLst>
              <a:ext uri="{FF2B5EF4-FFF2-40B4-BE49-F238E27FC236}">
                <a16:creationId xmlns:a16="http://schemas.microsoft.com/office/drawing/2014/main" id="{42405E06-69A2-4289-B613-1059D7A334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7480" y="2094670"/>
            <a:ext cx="6858000" cy="4114800"/>
          </a:xfrm>
          <a:prstGeom prst="rect">
            <a:avLst/>
          </a:prstGeom>
        </p:spPr>
      </p:pic>
    </p:spTree>
    <p:extLst>
      <p:ext uri="{BB962C8B-B14F-4D97-AF65-F5344CB8AC3E}">
        <p14:creationId xmlns:p14="http://schemas.microsoft.com/office/powerpoint/2010/main" val="3159260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HighlightTextShape201603021106599040"/>
          <p:cNvSpPr>
            <a:spLocks noGrp="1"/>
          </p:cNvSpPr>
          <p:nvPr>
            <p:ph idx="1"/>
          </p:nvPr>
        </p:nvSpPr>
        <p:spPr>
          <a:xfrm>
            <a:off x="1097280" y="1468582"/>
            <a:ext cx="10058400" cy="4400512"/>
          </a:xfrm>
        </p:spPr>
        <p:txBody>
          <a:bodyPr/>
          <a:lstStyle/>
          <a:p>
            <a:pPr marL="514350" indent="-514350">
              <a:buFont typeface="+mj-lt"/>
              <a:buAutoNum type="arabicPeriod"/>
            </a:pPr>
            <a:r>
              <a:rPr lang="en-US" sz="2800" dirty="0"/>
              <a:t>Raptor, a scalable and efficient rule placement technique.</a:t>
            </a:r>
          </a:p>
          <a:p>
            <a:pPr marL="514350" indent="-514350">
              <a:buFont typeface="+mj-lt"/>
              <a:buAutoNum type="arabicPeriod"/>
            </a:pPr>
            <a:r>
              <a:rPr lang="en-US" sz="2800" dirty="0"/>
              <a:t>Supports multi-path traffic by minimal duplication of rules.</a:t>
            </a:r>
          </a:p>
          <a:p>
            <a:pPr marL="514350" indent="-514350">
              <a:buFont typeface="+mj-lt"/>
              <a:buAutoNum type="arabicPeriod"/>
            </a:pPr>
            <a:r>
              <a:rPr lang="en-US" sz="2800" dirty="0"/>
              <a:t>Implemented on Floodlight, and tested with various virtual topologies.</a:t>
            </a:r>
          </a:p>
          <a:p>
            <a:pPr marL="514350" indent="-514350">
              <a:buFont typeface="+mj-lt"/>
              <a:buAutoNum type="arabicPeriod"/>
            </a:pPr>
            <a:r>
              <a:rPr lang="en-US" sz="2800" dirty="0"/>
              <a:t>TCAM usage reduction of 42% to 92.7% compared to existing techniques.</a:t>
            </a:r>
          </a:p>
          <a:p>
            <a:pPr marL="514350" indent="-514350">
              <a:buFont typeface="+mj-lt"/>
              <a:buAutoNum type="arabicPeriod"/>
            </a:pPr>
            <a:endParaRPr lang="en-US" sz="2800" dirty="0"/>
          </a:p>
          <a:p>
            <a:endParaRPr lang="en-US" dirty="0"/>
          </a:p>
        </p:txBody>
      </p:sp>
      <p:sp>
        <p:nvSpPr>
          <p:cNvPr id="4" name="Slide Number Placeholder 3"/>
          <p:cNvSpPr>
            <a:spLocks noGrp="1"/>
          </p:cNvSpPr>
          <p:nvPr>
            <p:ph type="sldNum" sz="quarter" idx="12"/>
          </p:nvPr>
        </p:nvSpPr>
        <p:spPr/>
        <p:txBody>
          <a:bodyPr/>
          <a:lstStyle/>
          <a:p>
            <a:endParaRPr lang="en-US" dirty="0"/>
          </a:p>
        </p:txBody>
      </p:sp>
      <p:sp>
        <p:nvSpPr>
          <p:cNvPr id="5"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326321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Thank You</a:t>
            </a:r>
          </a:p>
        </p:txBody>
      </p:sp>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27471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8" y="2533650"/>
            <a:ext cx="10742295" cy="1791462"/>
          </a:xfrm>
        </p:spPr>
        <p:txBody>
          <a:bodyPr>
            <a:noAutofit/>
          </a:bodyPr>
          <a:lstStyle/>
          <a:p>
            <a:r>
              <a:rPr lang="en-US" sz="4800" b="1" dirty="0"/>
              <a:t>Raptor</a:t>
            </a:r>
            <a:r>
              <a:rPr lang="en-US" sz="4800" dirty="0"/>
              <a:t> : Scalable Rule Placement over Multiple Path in Software Defined Networks</a:t>
            </a:r>
          </a:p>
        </p:txBody>
      </p:sp>
      <p:sp>
        <p:nvSpPr>
          <p:cNvPr id="6" name="Rectangle 5"/>
          <p:cNvSpPr/>
          <p:nvPr/>
        </p:nvSpPr>
        <p:spPr>
          <a:xfrm>
            <a:off x="1097278" y="4439335"/>
            <a:ext cx="10332722" cy="461665"/>
          </a:xfrm>
          <a:prstGeom prst="rect">
            <a:avLst/>
          </a:prstGeom>
        </p:spPr>
        <p:txBody>
          <a:bodyPr wrap="square">
            <a:spAutoFit/>
          </a:bodyPr>
          <a:lstStyle/>
          <a:p>
            <a:r>
              <a:rPr lang="en-US" sz="2400" u="sng" dirty="0"/>
              <a:t>Pravein </a:t>
            </a:r>
            <a:r>
              <a:rPr lang="en-US" sz="2400" u="sng" dirty="0" err="1"/>
              <a:t>Govindan</a:t>
            </a:r>
            <a:r>
              <a:rPr lang="en-US" sz="2400" u="sng" dirty="0"/>
              <a:t> Kannan</a:t>
            </a:r>
            <a:r>
              <a:rPr lang="en-US" sz="2400" dirty="0"/>
              <a:t>, Chan </a:t>
            </a:r>
            <a:r>
              <a:rPr lang="en-US" sz="2400" dirty="0" err="1"/>
              <a:t>Mun</a:t>
            </a:r>
            <a:r>
              <a:rPr lang="en-US" sz="2400" dirty="0"/>
              <a:t> </a:t>
            </a:r>
            <a:r>
              <a:rPr lang="en-US" sz="2400" dirty="0" err="1"/>
              <a:t>Choon</a:t>
            </a:r>
            <a:r>
              <a:rPr lang="en-US" sz="2400" dirty="0"/>
              <a:t>, Richard </a:t>
            </a:r>
            <a:r>
              <a:rPr lang="en-US" sz="2400" dirty="0" err="1"/>
              <a:t>T.B.Ma</a:t>
            </a:r>
            <a:r>
              <a:rPr lang="en-US" sz="2400" dirty="0"/>
              <a:t> and </a:t>
            </a:r>
            <a:r>
              <a:rPr lang="en-US" sz="2400" dirty="0" err="1"/>
              <a:t>Ee-Chien</a:t>
            </a:r>
            <a:r>
              <a:rPr lang="en-US" sz="2400" dirty="0"/>
              <a:t> Chang</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6614" b="19649"/>
          <a:stretch/>
        </p:blipFill>
        <p:spPr>
          <a:xfrm>
            <a:off x="4065903" y="1177975"/>
            <a:ext cx="3960498" cy="1565415"/>
          </a:xfrm>
          <a:prstGeom prst="rect">
            <a:avLst/>
          </a:prstGeom>
        </p:spPr>
      </p:pic>
    </p:spTree>
    <p:extLst>
      <p:ext uri="{BB962C8B-B14F-4D97-AF65-F5344CB8AC3E}">
        <p14:creationId xmlns:p14="http://schemas.microsoft.com/office/powerpoint/2010/main" val="326039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76" y="2316481"/>
            <a:ext cx="5093208" cy="3055925"/>
          </a:xfrm>
          <a:prstGeom prst="rect">
            <a:avLst/>
          </a:prstGeom>
        </p:spPr>
      </p:pic>
      <p:sp>
        <p:nvSpPr>
          <p:cNvPr id="2" name="Title 1"/>
          <p:cNvSpPr>
            <a:spLocks noGrp="1"/>
          </p:cNvSpPr>
          <p:nvPr>
            <p:ph type="title"/>
          </p:nvPr>
        </p:nvSpPr>
        <p:spPr/>
        <p:txBody>
          <a:bodyPr/>
          <a:lstStyle/>
          <a:p>
            <a:r>
              <a:rPr lang="en-US" dirty="0"/>
              <a:t>Overhead in various topologies</a:t>
            </a:r>
          </a:p>
        </p:txBody>
      </p:sp>
      <p:sp>
        <p:nvSpPr>
          <p:cNvPr id="5" name="Slide Number Placeholder 4"/>
          <p:cNvSpPr>
            <a:spLocks noGrp="1"/>
          </p:cNvSpPr>
          <p:nvPr>
            <p:ph type="sldNum" sz="quarter" idx="12"/>
          </p:nvPr>
        </p:nvSpPr>
        <p:spPr/>
        <p:txBody>
          <a:bodyPr/>
          <a:lstStyle/>
          <a:p>
            <a:endParaRPr lang="en-US" dirty="0"/>
          </a:p>
        </p:txBody>
      </p:sp>
      <p:sp>
        <p:nvSpPr>
          <p:cNvPr id="17" name="Content Placeholder 7"/>
          <p:cNvSpPr txBox="1">
            <a:spLocks/>
          </p:cNvSpPr>
          <p:nvPr/>
        </p:nvSpPr>
        <p:spPr>
          <a:xfrm>
            <a:off x="7454006" y="1527442"/>
            <a:ext cx="3575943"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More Overlap</a:t>
            </a:r>
          </a:p>
        </p:txBody>
      </p:sp>
      <p:pic>
        <p:nvPicPr>
          <p:cNvPr id="33" name="Picture 32" descr="A close up of a ligh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14" y="2318310"/>
            <a:ext cx="5090160" cy="3054096"/>
          </a:xfrm>
          <a:prstGeom prst="rect">
            <a:avLst/>
          </a:prstGeom>
        </p:spPr>
      </p:pic>
      <p:sp>
        <p:nvSpPr>
          <p:cNvPr id="39" name="Content Placeholder 7"/>
          <p:cNvSpPr txBox="1">
            <a:spLocks/>
          </p:cNvSpPr>
          <p:nvPr/>
        </p:nvSpPr>
        <p:spPr>
          <a:xfrm>
            <a:off x="1791672" y="1513674"/>
            <a:ext cx="3575943"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Fat-Tree-8 – Less Overlap</a:t>
            </a:r>
          </a:p>
        </p:txBody>
      </p:sp>
      <p:sp>
        <p:nvSpPr>
          <p:cNvPr id="21" name="TextBox 10"/>
          <p:cNvSpPr txBox="1"/>
          <p:nvPr/>
        </p:nvSpPr>
        <p:spPr>
          <a:xfrm>
            <a:off x="94530" y="6460958"/>
            <a:ext cx="817788" cy="369332"/>
          </a:xfrm>
          <a:prstGeom prst="rect">
            <a:avLst/>
          </a:prstGeom>
          <a:noFill/>
        </p:spPr>
        <p:txBody>
          <a:bodyPr wrap="none" rtlCol="0">
            <a:spAutoFit/>
          </a:bodyPr>
          <a:lstStyle/>
          <a:p>
            <a:r>
              <a:rPr lang="en-US" dirty="0"/>
              <a:t>Raptor</a:t>
            </a:r>
          </a:p>
        </p:txBody>
      </p:sp>
      <p:sp>
        <p:nvSpPr>
          <p:cNvPr id="3" name="Rectangle 2">
            <a:extLst>
              <a:ext uri="{FF2B5EF4-FFF2-40B4-BE49-F238E27FC236}">
                <a16:creationId xmlns:a16="http://schemas.microsoft.com/office/drawing/2014/main" id="{9CF28BFA-9FB3-4A0B-8D6C-6078D9209288}"/>
              </a:ext>
            </a:extLst>
          </p:cNvPr>
          <p:cNvSpPr/>
          <p:nvPr/>
        </p:nvSpPr>
        <p:spPr>
          <a:xfrm>
            <a:off x="1579418" y="3241964"/>
            <a:ext cx="1699491" cy="40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9" name="Picture 8">
            <a:extLst>
              <a:ext uri="{FF2B5EF4-FFF2-40B4-BE49-F238E27FC236}">
                <a16:creationId xmlns:a16="http://schemas.microsoft.com/office/drawing/2014/main" id="{1F6E328F-FC8E-4B84-9659-4F547E9DDF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8414" y="2318310"/>
            <a:ext cx="5090160" cy="3054096"/>
          </a:xfrm>
          <a:prstGeom prst="rect">
            <a:avLst/>
          </a:prstGeom>
        </p:spPr>
      </p:pic>
      <p:pic>
        <p:nvPicPr>
          <p:cNvPr id="11" name="Picture 10">
            <a:extLst>
              <a:ext uri="{FF2B5EF4-FFF2-40B4-BE49-F238E27FC236}">
                <a16:creationId xmlns:a16="http://schemas.microsoft.com/office/drawing/2014/main" id="{B9E9CB85-CA43-46B8-91A0-DE5EC7A1F8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924" y="2294316"/>
            <a:ext cx="5090160" cy="3054096"/>
          </a:xfrm>
          <a:prstGeom prst="rect">
            <a:avLst/>
          </a:prstGeom>
        </p:spPr>
      </p:pic>
      <p:sp>
        <p:nvSpPr>
          <p:cNvPr id="7" name="Rectangle 6"/>
          <p:cNvSpPr/>
          <p:nvPr/>
        </p:nvSpPr>
        <p:spPr>
          <a:xfrm>
            <a:off x="3216286" y="5260629"/>
            <a:ext cx="6096000" cy="1200329"/>
          </a:xfrm>
          <a:prstGeom prst="rect">
            <a:avLst/>
          </a:prstGeom>
        </p:spPr>
        <p:txBody>
          <a:bodyPr>
            <a:spAutoFit/>
          </a:bodyPr>
          <a:lstStyle/>
          <a:p>
            <a:pPr algn="ctr"/>
            <a:r>
              <a:rPr lang="en-US" b="1" dirty="0"/>
              <a:t>Save 40-100% over OBS-1; </a:t>
            </a:r>
          </a:p>
          <a:p>
            <a:pPr algn="ctr"/>
            <a:r>
              <a:rPr lang="en-US" b="1" dirty="0"/>
              <a:t>80-140% over OBS-2 </a:t>
            </a:r>
          </a:p>
          <a:p>
            <a:pPr algn="ctr"/>
            <a:r>
              <a:rPr lang="en-US" b="1" dirty="0"/>
              <a:t>Scales 3X over </a:t>
            </a:r>
            <a:r>
              <a:rPr lang="en-US" b="1" dirty="0" err="1"/>
              <a:t>Igress</a:t>
            </a:r>
            <a:endParaRPr lang="en-US" b="1" dirty="0"/>
          </a:p>
          <a:p>
            <a:pPr algn="ctr"/>
            <a:r>
              <a:rPr lang="en-US" b="1" dirty="0"/>
              <a:t>1.75X over OBS</a:t>
            </a:r>
          </a:p>
        </p:txBody>
      </p:sp>
    </p:spTree>
    <p:extLst>
      <p:ext uri="{BB962C8B-B14F-4D97-AF65-F5344CB8AC3E}">
        <p14:creationId xmlns:p14="http://schemas.microsoft.com/office/powerpoint/2010/main" val="256676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Overhead in various topologies</a:t>
            </a:r>
          </a:p>
        </p:txBody>
      </p:sp>
      <p:sp>
        <p:nvSpPr>
          <p:cNvPr id="3" name="Slide Number Placeholder 2"/>
          <p:cNvSpPr>
            <a:spLocks noGrp="1"/>
          </p:cNvSpPr>
          <p:nvPr>
            <p:ph type="sldNum" sz="quarter" idx="12"/>
          </p:nvPr>
        </p:nvSpPr>
        <p:spPr/>
        <p:txBody>
          <a:bodyPr/>
          <a:lstStyle/>
          <a:p>
            <a:endParaRPr lang="en-US" dirty="0"/>
          </a:p>
        </p:txBody>
      </p:sp>
      <p:sp>
        <p:nvSpPr>
          <p:cNvPr id="13" name="Content Placeholder 7"/>
          <p:cNvSpPr>
            <a:spLocks noGrp="1"/>
          </p:cNvSpPr>
          <p:nvPr>
            <p:ph idx="1"/>
          </p:nvPr>
        </p:nvSpPr>
        <p:spPr>
          <a:xfrm>
            <a:off x="1712913" y="1648212"/>
            <a:ext cx="3243300" cy="580996"/>
          </a:xfrm>
        </p:spPr>
        <p:txBody>
          <a:bodyPr>
            <a:normAutofit/>
          </a:bodyPr>
          <a:lstStyle/>
          <a:p>
            <a:pPr marL="0" indent="0">
              <a:buNone/>
            </a:pPr>
            <a:r>
              <a:rPr lang="en-US" sz="2400" dirty="0"/>
              <a:t>Stanford –Less Overlap</a:t>
            </a:r>
          </a:p>
        </p:txBody>
      </p:sp>
      <p:sp>
        <p:nvSpPr>
          <p:cNvPr id="14" name="Content Placeholder 7"/>
          <p:cNvSpPr txBox="1">
            <a:spLocks/>
          </p:cNvSpPr>
          <p:nvPr/>
        </p:nvSpPr>
        <p:spPr>
          <a:xfrm>
            <a:off x="7482582" y="1520636"/>
            <a:ext cx="3243300" cy="58099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Stanford – More Overlap</a:t>
            </a:r>
          </a:p>
        </p:txBody>
      </p:sp>
      <p:pic>
        <p:nvPicPr>
          <p:cNvPr id="19" name="Picture 18" descr="A picture containing indoor&#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24" y="2316481"/>
            <a:ext cx="5090160" cy="3054096"/>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4845" y="2316481"/>
            <a:ext cx="5090160" cy="3054096"/>
          </a:xfrm>
          <a:prstGeom prst="rect">
            <a:avLst/>
          </a:prstGeom>
        </p:spPr>
      </p:pic>
      <p:sp>
        <p:nvSpPr>
          <p:cNvPr id="10" name="Rectangle 6"/>
          <p:cNvSpPr/>
          <p:nvPr/>
        </p:nvSpPr>
        <p:spPr>
          <a:xfrm>
            <a:off x="3133639" y="5232200"/>
            <a:ext cx="6096000" cy="1200329"/>
          </a:xfrm>
          <a:prstGeom prst="rect">
            <a:avLst/>
          </a:prstGeom>
        </p:spPr>
        <p:txBody>
          <a:bodyPr>
            <a:spAutoFit/>
          </a:bodyPr>
          <a:lstStyle/>
          <a:p>
            <a:pPr algn="ctr"/>
            <a:r>
              <a:rPr lang="en-US" b="1" dirty="0"/>
              <a:t>Save 20-30% over OBS-1; </a:t>
            </a:r>
          </a:p>
          <a:p>
            <a:pPr algn="ctr"/>
            <a:r>
              <a:rPr lang="en-US" b="1" dirty="0"/>
              <a:t>25-60% over OBS-2 </a:t>
            </a:r>
          </a:p>
          <a:p>
            <a:pPr algn="ctr"/>
            <a:r>
              <a:rPr lang="en-US" b="1" dirty="0"/>
              <a:t>Scales 2.5X over Ingress</a:t>
            </a:r>
          </a:p>
          <a:p>
            <a:pPr algn="ctr"/>
            <a:r>
              <a:rPr lang="en-US" b="1" dirty="0"/>
              <a:t>1.5X over OBS</a:t>
            </a:r>
          </a:p>
        </p:txBody>
      </p:sp>
      <p:sp>
        <p:nvSpPr>
          <p:cNvPr id="12"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4217404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slides</a:t>
            </a:r>
          </a:p>
        </p:txBody>
      </p:sp>
      <p:sp>
        <p:nvSpPr>
          <p:cNvPr id="3" name="Text Placeholder 2"/>
          <p:cNvSpPr>
            <a:spLocks noGrp="1"/>
          </p:cNvSpPr>
          <p:nvPr>
            <p:ph type="body" sz="half" idx="2"/>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767354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Management IN SDN</a:t>
            </a:r>
          </a:p>
        </p:txBody>
      </p:sp>
      <p:sp>
        <p:nvSpPr>
          <p:cNvPr id="4" name="Slide Number Placeholder 3"/>
          <p:cNvSpPr>
            <a:spLocks noGrp="1"/>
          </p:cNvSpPr>
          <p:nvPr>
            <p:ph type="sldNum" sz="quarter" idx="12"/>
          </p:nvPr>
        </p:nvSpPr>
        <p:spPr/>
        <p:txBody>
          <a:bodyPr/>
          <a:lstStyle/>
          <a:p>
            <a:endParaRPr lang="en-US" dirty="0"/>
          </a:p>
        </p:txBody>
      </p:sp>
      <p:sp>
        <p:nvSpPr>
          <p:cNvPr id="7" name="Rounded Rectangle 6"/>
          <p:cNvSpPr/>
          <p:nvPr/>
        </p:nvSpPr>
        <p:spPr>
          <a:xfrm>
            <a:off x="3420094" y="1585428"/>
            <a:ext cx="4560125" cy="896515"/>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Policy Abstractions</a:t>
            </a:r>
          </a:p>
          <a:p>
            <a:pPr algn="ctr"/>
            <a:r>
              <a:rPr lang="en-US" dirty="0">
                <a:solidFill>
                  <a:srgbClr val="FF0000"/>
                </a:solidFill>
              </a:rPr>
              <a:t>(Frenetic[SIGPLAN11],</a:t>
            </a:r>
            <a:r>
              <a:rPr lang="en-US" dirty="0" err="1">
                <a:solidFill>
                  <a:srgbClr val="FF0000"/>
                </a:solidFill>
              </a:rPr>
              <a:t>Pyretic,PGA</a:t>
            </a:r>
            <a:r>
              <a:rPr lang="en-US" dirty="0">
                <a:solidFill>
                  <a:srgbClr val="FF0000"/>
                </a:solidFill>
              </a:rPr>
              <a:t>[SIGCOMM15],</a:t>
            </a:r>
            <a:r>
              <a:rPr lang="en-US" dirty="0" err="1">
                <a:solidFill>
                  <a:srgbClr val="FF0000"/>
                </a:solidFill>
              </a:rPr>
              <a:t>etc</a:t>
            </a:r>
            <a:r>
              <a:rPr lang="en-US" dirty="0">
                <a:solidFill>
                  <a:srgbClr val="FF0000"/>
                </a:solidFill>
              </a:rPr>
              <a:t>)</a:t>
            </a:r>
          </a:p>
        </p:txBody>
      </p:sp>
      <p:grpSp>
        <p:nvGrpSpPr>
          <p:cNvPr id="12" name="Group 11"/>
          <p:cNvGrpSpPr/>
          <p:nvPr/>
        </p:nvGrpSpPr>
        <p:grpSpPr>
          <a:xfrm>
            <a:off x="3420094" y="2516151"/>
            <a:ext cx="4560125" cy="1417611"/>
            <a:chOff x="3420094" y="2516151"/>
            <a:chExt cx="4560125" cy="1417611"/>
          </a:xfrm>
        </p:grpSpPr>
        <p:sp>
          <p:nvSpPr>
            <p:cNvPr id="8" name="Rounded Rectangle 7"/>
            <p:cNvSpPr/>
            <p:nvPr/>
          </p:nvSpPr>
          <p:spPr>
            <a:xfrm>
              <a:off x="3420094" y="3037247"/>
              <a:ext cx="4560125" cy="896515"/>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Policy Verification and Translations</a:t>
              </a:r>
            </a:p>
            <a:p>
              <a:pPr algn="ctr"/>
              <a:r>
                <a:rPr lang="en-US" dirty="0">
                  <a:solidFill>
                    <a:srgbClr val="FF0000"/>
                  </a:solidFill>
                </a:rPr>
                <a:t>(</a:t>
              </a:r>
              <a:r>
                <a:rPr lang="en-US" dirty="0" err="1">
                  <a:solidFill>
                    <a:srgbClr val="FF0000"/>
                  </a:solidFill>
                </a:rPr>
                <a:t>Netplumber</a:t>
              </a:r>
              <a:r>
                <a:rPr lang="en-US" dirty="0">
                  <a:solidFill>
                    <a:srgbClr val="FF0000"/>
                  </a:solidFill>
                </a:rPr>
                <a:t>, </a:t>
              </a:r>
              <a:r>
                <a:rPr lang="en-US" dirty="0" err="1">
                  <a:solidFill>
                    <a:srgbClr val="FF0000"/>
                  </a:solidFill>
                </a:rPr>
                <a:t>Veriflow</a:t>
              </a:r>
              <a:r>
                <a:rPr lang="en-US" dirty="0">
                  <a:solidFill>
                    <a:srgbClr val="FF0000"/>
                  </a:solidFill>
                </a:rPr>
                <a:t>, </a:t>
              </a:r>
              <a:r>
                <a:rPr lang="en-US" dirty="0" err="1">
                  <a:solidFill>
                    <a:srgbClr val="FF0000"/>
                  </a:solidFill>
                </a:rPr>
                <a:t>etc</a:t>
              </a:r>
              <a:r>
                <a:rPr lang="en-US" dirty="0">
                  <a:solidFill>
                    <a:srgbClr val="FF0000"/>
                  </a:solidFill>
                </a:rPr>
                <a:t>)</a:t>
              </a:r>
            </a:p>
          </p:txBody>
        </p:sp>
        <p:sp>
          <p:nvSpPr>
            <p:cNvPr id="9" name="Right Arrow 8"/>
            <p:cNvSpPr/>
            <p:nvPr/>
          </p:nvSpPr>
          <p:spPr>
            <a:xfrm rot="5400000">
              <a:off x="5388537" y="2331374"/>
              <a:ext cx="521096" cy="89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ight Arrow 9"/>
          <p:cNvSpPr/>
          <p:nvPr/>
        </p:nvSpPr>
        <p:spPr>
          <a:xfrm rot="5400000">
            <a:off x="5388537" y="3783193"/>
            <a:ext cx="521096" cy="89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20094" y="4490678"/>
            <a:ext cx="4560125" cy="896515"/>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Rule Placement over Network</a:t>
            </a:r>
          </a:p>
          <a:p>
            <a:pPr algn="ctr"/>
            <a:r>
              <a:rPr lang="en-US" dirty="0">
                <a:solidFill>
                  <a:srgbClr val="FF0000"/>
                </a:solidFill>
              </a:rPr>
              <a:t>(OBS[CONEXT13], Palette[INFOCOM 13], Ingress, </a:t>
            </a:r>
            <a:r>
              <a:rPr lang="en-US" dirty="0" err="1">
                <a:solidFill>
                  <a:srgbClr val="FF0000"/>
                </a:solidFill>
              </a:rPr>
              <a:t>etc</a:t>
            </a:r>
            <a:r>
              <a:rPr lang="en-US" dirty="0">
                <a:solidFill>
                  <a:srgbClr val="FF0000"/>
                </a:solidFill>
              </a:rPr>
              <a:t>)</a:t>
            </a:r>
          </a:p>
        </p:txBody>
      </p:sp>
    </p:spTree>
    <p:extLst>
      <p:ext uri="{BB962C8B-B14F-4D97-AF65-F5344CB8AC3E}">
        <p14:creationId xmlns:p14="http://schemas.microsoft.com/office/powerpoint/2010/main" val="34477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Rule Placement Scenarios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161823345"/>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tc>
                <a:tc>
                  <a:txBody>
                    <a:bodyPr/>
                    <a:lstStyle/>
                    <a:p>
                      <a:r>
                        <a:rPr lang="en-US" dirty="0"/>
                        <a:t>H1(00) and tcp-port:80</a:t>
                      </a:r>
                    </a:p>
                  </a:txBody>
                  <a:tcPr/>
                </a:tc>
                <a:tc>
                  <a:txBody>
                    <a:bodyPr/>
                    <a:lstStyle/>
                    <a:p>
                      <a:r>
                        <a:rPr lang="en-US" dirty="0"/>
                        <a:t>H3(10) and tcp-port:80</a:t>
                      </a:r>
                    </a:p>
                  </a:txBody>
                  <a:tcPr/>
                </a:tc>
                <a:tc>
                  <a:txBody>
                    <a:bodyPr/>
                    <a:lstStyle/>
                    <a:p>
                      <a:r>
                        <a:rPr lang="en-US" dirty="0"/>
                        <a:t>Drop</a:t>
                      </a:r>
                    </a:p>
                  </a:txBody>
                  <a:tcPr/>
                </a:tc>
                <a:extLst>
                  <a:ext uri="{0D108BD9-81ED-4DB2-BD59-A6C34878D82A}">
                    <a16:rowId xmlns:a16="http://schemas.microsoft.com/office/drawing/2014/main" val="1315513448"/>
                  </a:ext>
                </a:extLst>
              </a:tr>
              <a:tr h="461808">
                <a:tc>
                  <a:txBody>
                    <a:bodyPr/>
                    <a:lstStyle/>
                    <a:p>
                      <a:r>
                        <a:rPr lang="en-US" dirty="0"/>
                        <a:t>2</a:t>
                      </a:r>
                    </a:p>
                  </a:txBody>
                  <a:tcPr/>
                </a:tc>
                <a:tc>
                  <a:txBody>
                    <a:bodyPr/>
                    <a:lstStyle/>
                    <a:p>
                      <a:r>
                        <a:rPr lang="en-US" dirty="0"/>
                        <a:t>H2(01)</a:t>
                      </a:r>
                    </a:p>
                  </a:txBody>
                  <a:tcPr/>
                </a:tc>
                <a:tc>
                  <a:txBody>
                    <a:bodyPr/>
                    <a:lstStyle/>
                    <a:p>
                      <a:r>
                        <a:rPr lang="en-US" dirty="0"/>
                        <a:t>H3,H4(1*) and tcp-port:443</a:t>
                      </a:r>
                    </a:p>
                  </a:txBody>
                  <a:tcPr/>
                </a:tc>
                <a:tc>
                  <a:txBody>
                    <a:bodyPr/>
                    <a:lstStyle/>
                    <a:p>
                      <a:r>
                        <a:rPr lang="en-US" dirty="0"/>
                        <a:t>Drop</a:t>
                      </a:r>
                    </a:p>
                  </a:txBody>
                  <a:tcPr/>
                </a:tc>
                <a:extLst>
                  <a:ext uri="{0D108BD9-81ED-4DB2-BD59-A6C34878D82A}">
                    <a16:rowId xmlns:a16="http://schemas.microsoft.com/office/drawing/2014/main" val="3117709454"/>
                  </a:ext>
                </a:extLst>
              </a:tr>
              <a:tr h="461808">
                <a:tc>
                  <a:txBody>
                    <a:bodyPr/>
                    <a:lstStyle/>
                    <a:p>
                      <a:r>
                        <a:rPr lang="en-US" dirty="0"/>
                        <a:t>3</a:t>
                      </a:r>
                    </a:p>
                  </a:txBody>
                  <a:tcPr/>
                </a:tc>
                <a:tc>
                  <a:txBody>
                    <a:bodyPr/>
                    <a:lstStyle/>
                    <a:p>
                      <a:r>
                        <a:rPr lang="en-US" dirty="0"/>
                        <a:t>All(*)</a:t>
                      </a:r>
                    </a:p>
                  </a:txBody>
                  <a:tcPr/>
                </a:tc>
                <a:tc>
                  <a:txBody>
                    <a:bodyPr/>
                    <a:lstStyle/>
                    <a:p>
                      <a:r>
                        <a:rPr lang="en-US" dirty="0"/>
                        <a:t>H4(11)</a:t>
                      </a:r>
                    </a:p>
                  </a:txBody>
                  <a:tcPr/>
                </a:tc>
                <a:tc>
                  <a:txBody>
                    <a:bodyPr/>
                    <a:lstStyle/>
                    <a:p>
                      <a:r>
                        <a:rPr lang="en-US" dirty="0"/>
                        <a:t>Counter</a:t>
                      </a:r>
                    </a:p>
                  </a:txBody>
                  <a:tcPr/>
                </a:tc>
                <a:extLst>
                  <a:ext uri="{0D108BD9-81ED-4DB2-BD59-A6C34878D82A}">
                    <a16:rowId xmlns:a16="http://schemas.microsoft.com/office/drawing/2014/main" val="4180184616"/>
                  </a:ext>
                </a:extLst>
              </a:tr>
              <a:tr h="419961">
                <a:tc>
                  <a:txBody>
                    <a:bodyPr/>
                    <a:lstStyle/>
                    <a:p>
                      <a:r>
                        <a:rPr lang="en-US" dirty="0"/>
                        <a:t>4</a:t>
                      </a:r>
                    </a:p>
                  </a:txBody>
                  <a:tcPr/>
                </a:tc>
                <a:tc>
                  <a:txBody>
                    <a:bodyPr/>
                    <a:lstStyle/>
                    <a:p>
                      <a:r>
                        <a:rPr lang="en-US" dirty="0"/>
                        <a:t>All(*)</a:t>
                      </a:r>
                    </a:p>
                  </a:txBody>
                  <a:tcPr/>
                </a:tc>
                <a:tc>
                  <a:txBody>
                    <a:bodyPr/>
                    <a:lstStyle/>
                    <a:p>
                      <a:r>
                        <a:rPr lang="en-US" dirty="0"/>
                        <a:t>All(*) and </a:t>
                      </a:r>
                      <a:r>
                        <a:rPr lang="en-US" dirty="0" err="1"/>
                        <a:t>tcp</a:t>
                      </a:r>
                      <a:r>
                        <a:rPr lang="en-US" dirty="0"/>
                        <a:t>-port :22</a:t>
                      </a:r>
                    </a:p>
                  </a:txBody>
                  <a:tcPr/>
                </a:tc>
                <a:tc>
                  <a:txBody>
                    <a:bodyPr/>
                    <a:lstStyle/>
                    <a:p>
                      <a:r>
                        <a:rPr lang="en-US" dirty="0"/>
                        <a:t>Drop</a:t>
                      </a:r>
                    </a:p>
                  </a:txBody>
                  <a:tcPr/>
                </a:tc>
                <a:extLst>
                  <a:ext uri="{0D108BD9-81ED-4DB2-BD59-A6C34878D82A}">
                    <a16:rowId xmlns:a16="http://schemas.microsoft.com/office/drawing/2014/main" val="769345114"/>
                  </a:ext>
                </a:extLst>
              </a:tr>
            </a:tbl>
          </a:graphicData>
        </a:graphic>
      </p:graphicFrame>
    </p:spTree>
    <p:extLst>
      <p:ext uri="{BB962C8B-B14F-4D97-AF65-F5344CB8AC3E}">
        <p14:creationId xmlns:p14="http://schemas.microsoft.com/office/powerpoint/2010/main" val="3091334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Management IN SDN</a:t>
            </a:r>
          </a:p>
        </p:txBody>
      </p:sp>
      <p:sp>
        <p:nvSpPr>
          <p:cNvPr id="4" name="Slide Number Placeholder 3"/>
          <p:cNvSpPr>
            <a:spLocks noGrp="1"/>
          </p:cNvSpPr>
          <p:nvPr>
            <p:ph type="sldNum" sz="quarter" idx="12"/>
          </p:nvPr>
        </p:nvSpPr>
        <p:spPr/>
        <p:txBody>
          <a:bodyPr/>
          <a:lstStyle/>
          <a:p>
            <a:endParaRPr lang="en-US" dirty="0"/>
          </a:p>
        </p:txBody>
      </p:sp>
      <p:sp>
        <p:nvSpPr>
          <p:cNvPr id="7" name="Rounded Rectangle 6"/>
          <p:cNvSpPr/>
          <p:nvPr/>
        </p:nvSpPr>
        <p:spPr>
          <a:xfrm>
            <a:off x="3420094" y="1585428"/>
            <a:ext cx="4560125" cy="896515"/>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Policy Abstractions</a:t>
            </a:r>
          </a:p>
          <a:p>
            <a:pPr algn="ctr"/>
            <a:r>
              <a:rPr lang="en-US" dirty="0">
                <a:solidFill>
                  <a:srgbClr val="FF0000"/>
                </a:solidFill>
              </a:rPr>
              <a:t>(Frenetic[</a:t>
            </a:r>
            <a:r>
              <a:rPr lang="en-US" dirty="0" err="1">
                <a:solidFill>
                  <a:srgbClr val="FF0000"/>
                </a:solidFill>
              </a:rPr>
              <a:t>SIGCOMM,Pyretic,PGA,etc</a:t>
            </a:r>
            <a:r>
              <a:rPr lang="en-US" dirty="0">
                <a:solidFill>
                  <a:srgbClr val="FF0000"/>
                </a:solidFill>
              </a:rPr>
              <a:t>)</a:t>
            </a:r>
          </a:p>
        </p:txBody>
      </p:sp>
      <p:grpSp>
        <p:nvGrpSpPr>
          <p:cNvPr id="12" name="Group 11"/>
          <p:cNvGrpSpPr/>
          <p:nvPr/>
        </p:nvGrpSpPr>
        <p:grpSpPr>
          <a:xfrm>
            <a:off x="3420094" y="2516151"/>
            <a:ext cx="4560125" cy="1417611"/>
            <a:chOff x="3420094" y="2516151"/>
            <a:chExt cx="4560125" cy="1417611"/>
          </a:xfrm>
        </p:grpSpPr>
        <p:sp>
          <p:nvSpPr>
            <p:cNvPr id="8" name="Rounded Rectangle 7"/>
            <p:cNvSpPr/>
            <p:nvPr/>
          </p:nvSpPr>
          <p:spPr>
            <a:xfrm>
              <a:off x="3420094" y="3037247"/>
              <a:ext cx="4560125" cy="896515"/>
            </a:xfrm>
            <a:prstGeom prst="round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Policy </a:t>
              </a:r>
              <a:r>
                <a:rPr lang="en-US" b="1" dirty="0" err="1">
                  <a:solidFill>
                    <a:srgbClr val="FF0000"/>
                  </a:solidFill>
                </a:rPr>
                <a:t>Verfication</a:t>
              </a:r>
              <a:r>
                <a:rPr lang="en-US" b="1" dirty="0">
                  <a:solidFill>
                    <a:srgbClr val="FF0000"/>
                  </a:solidFill>
                </a:rPr>
                <a:t> and Translations</a:t>
              </a:r>
            </a:p>
            <a:p>
              <a:pPr algn="ctr"/>
              <a:r>
                <a:rPr lang="en-US" dirty="0">
                  <a:solidFill>
                    <a:srgbClr val="FF0000"/>
                  </a:solidFill>
                </a:rPr>
                <a:t>(</a:t>
              </a:r>
              <a:r>
                <a:rPr lang="en-US" dirty="0" err="1">
                  <a:solidFill>
                    <a:srgbClr val="FF0000"/>
                  </a:solidFill>
                </a:rPr>
                <a:t>Netplumber</a:t>
              </a:r>
              <a:r>
                <a:rPr lang="en-US" dirty="0">
                  <a:solidFill>
                    <a:srgbClr val="FF0000"/>
                  </a:solidFill>
                </a:rPr>
                <a:t>, </a:t>
              </a:r>
              <a:r>
                <a:rPr lang="en-US" dirty="0" err="1">
                  <a:solidFill>
                    <a:srgbClr val="FF0000"/>
                  </a:solidFill>
                </a:rPr>
                <a:t>Veriflow</a:t>
              </a:r>
              <a:r>
                <a:rPr lang="en-US" dirty="0">
                  <a:solidFill>
                    <a:srgbClr val="FF0000"/>
                  </a:solidFill>
                </a:rPr>
                <a:t>, </a:t>
              </a:r>
              <a:r>
                <a:rPr lang="en-US" dirty="0" err="1">
                  <a:solidFill>
                    <a:srgbClr val="FF0000"/>
                  </a:solidFill>
                </a:rPr>
                <a:t>etc</a:t>
              </a:r>
              <a:r>
                <a:rPr lang="en-US" dirty="0">
                  <a:solidFill>
                    <a:srgbClr val="FF0000"/>
                  </a:solidFill>
                </a:rPr>
                <a:t>)</a:t>
              </a:r>
            </a:p>
          </p:txBody>
        </p:sp>
        <p:sp>
          <p:nvSpPr>
            <p:cNvPr id="9" name="Right Arrow 8"/>
            <p:cNvSpPr/>
            <p:nvPr/>
          </p:nvSpPr>
          <p:spPr>
            <a:xfrm rot="5400000">
              <a:off x="5388537" y="2331374"/>
              <a:ext cx="521096" cy="89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ight Arrow 9"/>
          <p:cNvSpPr/>
          <p:nvPr/>
        </p:nvSpPr>
        <p:spPr>
          <a:xfrm rot="5400000">
            <a:off x="5388537" y="3783193"/>
            <a:ext cx="521096" cy="890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420094" y="4490678"/>
            <a:ext cx="4560125" cy="896515"/>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Rule Placement over Network</a:t>
            </a:r>
          </a:p>
          <a:p>
            <a:pPr algn="ctr"/>
            <a:r>
              <a:rPr lang="en-US" dirty="0">
                <a:solidFill>
                  <a:srgbClr val="FF0000"/>
                </a:solidFill>
              </a:rPr>
              <a:t>(OBS, Palette, Ingress, </a:t>
            </a:r>
            <a:r>
              <a:rPr lang="en-US" dirty="0" err="1">
                <a:solidFill>
                  <a:srgbClr val="FF0000"/>
                </a:solidFill>
              </a:rPr>
              <a:t>etc</a:t>
            </a:r>
            <a:r>
              <a:rPr lang="en-US" dirty="0">
                <a:solidFill>
                  <a:srgbClr val="FF0000"/>
                </a:solidFill>
              </a:rPr>
              <a:t>)</a:t>
            </a:r>
          </a:p>
        </p:txBody>
      </p:sp>
    </p:spTree>
    <p:extLst>
      <p:ext uri="{BB962C8B-B14F-4D97-AF65-F5344CB8AC3E}">
        <p14:creationId xmlns:p14="http://schemas.microsoft.com/office/powerpoint/2010/main" val="1515259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Sharing	</a:t>
            </a:r>
          </a:p>
        </p:txBody>
      </p:sp>
      <p:sp>
        <p:nvSpPr>
          <p:cNvPr id="3" name="Content Placeholder 2"/>
          <p:cNvSpPr>
            <a:spLocks noGrp="1"/>
          </p:cNvSpPr>
          <p:nvPr>
            <p:ph idx="1"/>
          </p:nvPr>
        </p:nvSpPr>
        <p:spPr/>
        <p:txBody>
          <a:bodyPr/>
          <a:lstStyle/>
          <a:p>
            <a:pPr marL="0" indent="0">
              <a:buNone/>
            </a:pPr>
            <a:r>
              <a:rPr lang="en-SG" dirty="0"/>
              <a:t>“Mining Policies From Enterprise Network Configuration”, IMC 2009</a:t>
            </a:r>
          </a:p>
          <a:p>
            <a:pPr marL="0" indent="0">
              <a:buNone/>
            </a:pPr>
            <a:r>
              <a:rPr lang="en-SG" b="1" dirty="0"/>
              <a:t>Policy Unit : </a:t>
            </a:r>
            <a:r>
              <a:rPr lang="en-SG" dirty="0"/>
              <a:t>Two end-points in a network belong to a policy unit if and only if the same set of reachability constraints apply to them when sending traffic to all network end-points.</a:t>
            </a:r>
          </a:p>
          <a:p>
            <a:endParaRPr lang="en-US" dirty="0"/>
          </a:p>
        </p:txBody>
      </p:sp>
      <p:sp>
        <p:nvSpPr>
          <p:cNvPr id="4" name="Rectangular Callout 4"/>
          <p:cNvSpPr/>
          <p:nvPr/>
        </p:nvSpPr>
        <p:spPr>
          <a:xfrm>
            <a:off x="1559783" y="4229151"/>
            <a:ext cx="3574473" cy="820882"/>
          </a:xfrm>
          <a:prstGeom prst="wedgeRectCallout">
            <a:avLst>
              <a:gd name="adj1" fmla="val -1538"/>
              <a:gd name="adj2" fmla="val -905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dirty="0"/>
          </a:p>
          <a:p>
            <a:pPr algn="ctr"/>
            <a:r>
              <a:rPr lang="en-SG" sz="2000" dirty="0"/>
              <a:t>A Policy unit spanned over 50% of routers of a network.</a:t>
            </a:r>
          </a:p>
          <a:p>
            <a:endParaRPr lang="en-US" b="1" dirty="0"/>
          </a:p>
        </p:txBody>
      </p:sp>
      <p:sp>
        <p:nvSpPr>
          <p:cNvPr id="6" name="Rectangular Callout 4"/>
          <p:cNvSpPr/>
          <p:nvPr/>
        </p:nvSpPr>
        <p:spPr>
          <a:xfrm>
            <a:off x="7472936" y="4229151"/>
            <a:ext cx="3574473" cy="820882"/>
          </a:xfrm>
          <a:prstGeom prst="wedgeRectCallout">
            <a:avLst>
              <a:gd name="adj1" fmla="val 788"/>
              <a:gd name="adj2" fmla="val -89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t>Many end-points of a network fall into same policy units.</a:t>
            </a:r>
          </a:p>
        </p:txBody>
      </p:sp>
      <p:sp>
        <p:nvSpPr>
          <p:cNvPr id="8" name="Rectangle 7"/>
          <p:cNvSpPr/>
          <p:nvPr/>
        </p:nvSpPr>
        <p:spPr>
          <a:xfrm>
            <a:off x="4389870" y="5573089"/>
            <a:ext cx="3960440" cy="792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Gives a potential for Rule Sharing</a:t>
            </a:r>
          </a:p>
        </p:txBody>
      </p:sp>
      <p:sp>
        <p:nvSpPr>
          <p:cNvPr id="5" name="Slide Number Placeholder 4"/>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9134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COMPRESS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440677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Policy Updates</a:t>
            </a:r>
          </a:p>
        </p:txBody>
      </p:sp>
      <p:sp>
        <p:nvSpPr>
          <p:cNvPr id="3" name="Content Placeholder 2"/>
          <p:cNvSpPr>
            <a:spLocks noGrp="1"/>
          </p:cNvSpPr>
          <p:nvPr>
            <p:ph idx="1"/>
          </p:nvPr>
        </p:nvSpPr>
        <p:spPr>
          <a:xfrm>
            <a:off x="4301361" y="1335448"/>
            <a:ext cx="2811463" cy="525751"/>
          </a:xfrm>
        </p:spPr>
        <p:txBody>
          <a:bodyPr>
            <a:normAutofit/>
          </a:bodyPr>
          <a:lstStyle/>
          <a:p>
            <a:pPr marL="0" indent="0">
              <a:buNone/>
            </a:pPr>
            <a:r>
              <a:rPr lang="en-US" dirty="0"/>
              <a:t>Addition of New Rule</a:t>
            </a:r>
          </a:p>
          <a:p>
            <a:pPr marL="0" indent="0">
              <a:buNone/>
            </a:pPr>
            <a:endParaRPr lang="en-US" dirty="0"/>
          </a:p>
        </p:txBody>
      </p:sp>
      <p:cxnSp>
        <p:nvCxnSpPr>
          <p:cNvPr id="5" name="Straight Arrow Connector 4"/>
          <p:cNvCxnSpPr>
            <a:stCxn id="3" idx="2"/>
          </p:cNvCxnSpPr>
          <p:nvPr/>
        </p:nvCxnSpPr>
        <p:spPr>
          <a:xfrm flipH="1">
            <a:off x="3359974" y="1861199"/>
            <a:ext cx="2347119"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 idx="2"/>
          </p:cNvCxnSpPr>
          <p:nvPr/>
        </p:nvCxnSpPr>
        <p:spPr>
          <a:xfrm>
            <a:off x="5707093" y="1861199"/>
            <a:ext cx="2301081"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407349" y="2927999"/>
            <a:ext cx="4090351" cy="369332"/>
          </a:xfrm>
          <a:prstGeom prst="rect">
            <a:avLst/>
          </a:prstGeom>
          <a:noFill/>
        </p:spPr>
        <p:txBody>
          <a:bodyPr wrap="none" rtlCol="0">
            <a:spAutoFit/>
          </a:bodyPr>
          <a:lstStyle/>
          <a:p>
            <a:r>
              <a:rPr lang="en-US" dirty="0"/>
              <a:t>Rule applies to hosts in Multiple Edge Pairs</a:t>
            </a:r>
          </a:p>
        </p:txBody>
      </p:sp>
      <p:sp>
        <p:nvSpPr>
          <p:cNvPr id="9" name="TextBox 8"/>
          <p:cNvSpPr txBox="1"/>
          <p:nvPr/>
        </p:nvSpPr>
        <p:spPr>
          <a:xfrm>
            <a:off x="6150799" y="2958450"/>
            <a:ext cx="4090351" cy="369332"/>
          </a:xfrm>
          <a:prstGeom prst="rect">
            <a:avLst/>
          </a:prstGeom>
          <a:noFill/>
        </p:spPr>
        <p:txBody>
          <a:bodyPr wrap="none" rtlCol="0">
            <a:spAutoFit/>
          </a:bodyPr>
          <a:lstStyle/>
          <a:p>
            <a:r>
              <a:rPr lang="en-US" dirty="0"/>
              <a:t>Rule applies to hosts in Multiple Edge Pairs</a:t>
            </a:r>
          </a:p>
        </p:txBody>
      </p:sp>
      <p:sp>
        <p:nvSpPr>
          <p:cNvPr id="11" name="TextBox 10"/>
          <p:cNvSpPr txBox="1"/>
          <p:nvPr/>
        </p:nvSpPr>
        <p:spPr>
          <a:xfrm>
            <a:off x="1407349" y="3501375"/>
            <a:ext cx="3372592" cy="2308324"/>
          </a:xfrm>
          <a:prstGeom prst="rect">
            <a:avLst/>
          </a:prstGeom>
          <a:noFill/>
        </p:spPr>
        <p:txBody>
          <a:bodyPr wrap="square" rtlCol="0">
            <a:spAutoFit/>
          </a:bodyPr>
          <a:lstStyle/>
          <a:p>
            <a:pPr marL="342900" indent="-342900">
              <a:buAutoNum type="arabicParenR"/>
            </a:pPr>
            <a:r>
              <a:rPr lang="en-US" dirty="0"/>
              <a:t>Diffuse Algorithm to determine best placement to maximize sharing </a:t>
            </a:r>
          </a:p>
          <a:p>
            <a:pPr marL="342900" indent="-342900">
              <a:buAutoNum type="arabicParenR"/>
            </a:pPr>
            <a:r>
              <a:rPr lang="en-US" dirty="0"/>
              <a:t>Run Connect, with the added rule to be policy graph.</a:t>
            </a:r>
          </a:p>
          <a:p>
            <a:pPr marL="342900" indent="-342900">
              <a:buAutoNum type="arabicParenR"/>
            </a:pPr>
            <a:r>
              <a:rPr lang="en-US" dirty="0"/>
              <a:t>Consider the new rule as a red-policy and validate the position.</a:t>
            </a:r>
          </a:p>
        </p:txBody>
      </p:sp>
      <p:sp>
        <p:nvSpPr>
          <p:cNvPr id="13" name="TextBox 12"/>
          <p:cNvSpPr txBox="1"/>
          <p:nvPr/>
        </p:nvSpPr>
        <p:spPr>
          <a:xfrm>
            <a:off x="6150799" y="3501375"/>
            <a:ext cx="3712894" cy="1754326"/>
          </a:xfrm>
          <a:prstGeom prst="rect">
            <a:avLst/>
          </a:prstGeom>
          <a:noFill/>
        </p:spPr>
        <p:txBody>
          <a:bodyPr wrap="square" rtlCol="0">
            <a:spAutoFit/>
          </a:bodyPr>
          <a:lstStyle/>
          <a:p>
            <a:pPr marL="342900" indent="-342900">
              <a:buAutoNum type="arabicParenR"/>
            </a:pPr>
            <a:r>
              <a:rPr lang="en-US" dirty="0"/>
              <a:t>Run Connect, with the added rule to be policy graph.</a:t>
            </a:r>
          </a:p>
          <a:p>
            <a:pPr marL="342900" indent="-342900">
              <a:buAutoNum type="arabicParenR"/>
            </a:pPr>
            <a:r>
              <a:rPr lang="en-US" dirty="0"/>
              <a:t>Consider the new rule as a black-policy and run : Allocate(</a:t>
            </a:r>
            <a:r>
              <a:rPr lang="en-US" dirty="0" err="1"/>
              <a:t>P,Max</a:t>
            </a:r>
            <a:r>
              <a:rPr lang="en-US" dirty="0"/>
              <a:t>(</a:t>
            </a:r>
            <a:r>
              <a:rPr lang="en-US" dirty="0" err="1"/>
              <a:t>prev_Nodes</a:t>
            </a:r>
            <a:r>
              <a:rPr lang="en-US" dirty="0"/>
              <a:t>),Min(</a:t>
            </a:r>
            <a:r>
              <a:rPr lang="en-US" dirty="0" err="1"/>
              <a:t>next_Nodes</a:t>
            </a:r>
            <a:r>
              <a:rPr lang="en-US" dirty="0"/>
              <a:t>),</a:t>
            </a:r>
            <a:r>
              <a:rPr lang="en-US" dirty="0" err="1"/>
              <a:t>I</a:t>
            </a:r>
            <a:r>
              <a:rPr lang="en-US" baseline="-25000" dirty="0" err="1"/>
              <a:t>e</a:t>
            </a:r>
            <a:r>
              <a:rPr lang="en-US" dirty="0"/>
              <a:t>)</a:t>
            </a:r>
          </a:p>
        </p:txBody>
      </p:sp>
      <p:sp>
        <p:nvSpPr>
          <p:cNvPr id="4" name="Slide Number Placeholder 3"/>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500802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Policy Updates</a:t>
            </a:r>
          </a:p>
        </p:txBody>
      </p:sp>
      <p:sp>
        <p:nvSpPr>
          <p:cNvPr id="12" name="Content Placeholder 2"/>
          <p:cNvSpPr txBox="1">
            <a:spLocks noGrp="1"/>
          </p:cNvSpPr>
          <p:nvPr>
            <p:ph idx="1"/>
          </p:nvPr>
        </p:nvSpPr>
        <p:spPr>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Removal of a Rule :</a:t>
            </a:r>
          </a:p>
          <a:p>
            <a:pPr marL="0" indent="0">
              <a:buNone/>
            </a:pPr>
            <a:r>
              <a:rPr lang="en-US" sz="1800" dirty="0"/>
              <a:t>1) Remove rule from applicable switch(s).</a:t>
            </a:r>
          </a:p>
          <a:p>
            <a:pPr marL="0" indent="0">
              <a:buNone/>
            </a:pPr>
            <a:r>
              <a:rPr lang="en-US" sz="1800" dirty="0"/>
              <a:t>2) Update Policy Graph(s).</a:t>
            </a:r>
          </a:p>
          <a:p>
            <a:pPr marL="457200" indent="-457200">
              <a:buFont typeface="Arial" panose="020B0604020202020204" pitchFamily="34" charset="0"/>
              <a:buAutoNum type="arabicParenR"/>
            </a:pPr>
            <a:endParaRPr lang="en-US" sz="1800" dirty="0"/>
          </a:p>
          <a:p>
            <a:pPr marL="0" indent="0">
              <a:buNone/>
            </a:pPr>
            <a:r>
              <a:rPr lang="en-US" dirty="0"/>
              <a:t>Update of a Rule : </a:t>
            </a:r>
          </a:p>
          <a:p>
            <a:pPr marL="0" indent="0">
              <a:buNone/>
            </a:pPr>
            <a:r>
              <a:rPr lang="en-US" sz="1800" dirty="0"/>
              <a:t>1) Remove existing rule.</a:t>
            </a:r>
          </a:p>
          <a:p>
            <a:pPr marL="0" indent="0">
              <a:buNone/>
            </a:pPr>
            <a:r>
              <a:rPr lang="en-US" sz="1800" dirty="0"/>
              <a:t>2) Treat the update as another addition.</a:t>
            </a:r>
          </a:p>
        </p:txBody>
      </p:sp>
      <p:sp>
        <p:nvSpPr>
          <p:cNvPr id="3" name="Rectangle 2"/>
          <p:cNvSpPr/>
          <p:nvPr/>
        </p:nvSpPr>
        <p:spPr>
          <a:xfrm>
            <a:off x="2306781" y="5226628"/>
            <a:ext cx="805295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t>In case of Infeasibility : Run “Connect” Algorithm for the failed Edge Pair. </a:t>
            </a:r>
          </a:p>
        </p:txBody>
      </p:sp>
      <p:sp>
        <p:nvSpPr>
          <p:cNvPr id="4" name="Slide Number Placeholder 3"/>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2575922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335575"/>
            <a:ext cx="4802826" cy="287540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9680" y="2335575"/>
            <a:ext cx="4802826" cy="28423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Box 5"/>
          <p:cNvSpPr txBox="1"/>
          <p:nvPr/>
        </p:nvSpPr>
        <p:spPr>
          <a:xfrm>
            <a:off x="996165" y="1724749"/>
            <a:ext cx="2546659" cy="369332"/>
          </a:xfrm>
          <a:prstGeom prst="rect">
            <a:avLst/>
          </a:prstGeom>
          <a:noFill/>
        </p:spPr>
        <p:txBody>
          <a:bodyPr wrap="none" rtlCol="0">
            <a:spAutoFit/>
          </a:bodyPr>
          <a:lstStyle/>
          <a:p>
            <a:r>
              <a:rPr lang="en-SG" dirty="0"/>
              <a:t>Total Running Time in sec :</a:t>
            </a:r>
          </a:p>
        </p:txBody>
      </p:sp>
      <p:sp>
        <p:nvSpPr>
          <p:cNvPr id="7" name="TextBox 6"/>
          <p:cNvSpPr txBox="1"/>
          <p:nvPr/>
        </p:nvSpPr>
        <p:spPr>
          <a:xfrm>
            <a:off x="6462877" y="1782283"/>
            <a:ext cx="3902479" cy="369332"/>
          </a:xfrm>
          <a:prstGeom prst="rect">
            <a:avLst/>
          </a:prstGeom>
          <a:noFill/>
        </p:spPr>
        <p:txBody>
          <a:bodyPr wrap="none" rtlCol="0">
            <a:spAutoFit/>
          </a:bodyPr>
          <a:lstStyle/>
          <a:p>
            <a:r>
              <a:rPr lang="en-SG" dirty="0"/>
              <a:t>% Running Time of 3 major components :</a:t>
            </a:r>
          </a:p>
        </p:txBody>
      </p:sp>
      <p:sp>
        <p:nvSpPr>
          <p:cNvPr id="5" name="Slide Number Placeholder 4"/>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42523657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a:t>
            </a:r>
          </a:p>
        </p:txBody>
      </p:sp>
      <p:sp>
        <p:nvSpPr>
          <p:cNvPr id="6" name="TextBox 5"/>
          <p:cNvSpPr txBox="1"/>
          <p:nvPr/>
        </p:nvSpPr>
        <p:spPr>
          <a:xfrm>
            <a:off x="996165" y="1724749"/>
            <a:ext cx="2546659" cy="369332"/>
          </a:xfrm>
          <a:prstGeom prst="rect">
            <a:avLst/>
          </a:prstGeom>
          <a:noFill/>
        </p:spPr>
        <p:txBody>
          <a:bodyPr wrap="none" rtlCol="0">
            <a:spAutoFit/>
          </a:bodyPr>
          <a:lstStyle/>
          <a:p>
            <a:r>
              <a:rPr lang="en-SG" dirty="0"/>
              <a:t>Total Running Time in sec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3" y="2490789"/>
            <a:ext cx="6230937" cy="373856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
        <p:nvSpPr>
          <p:cNvPr id="5" name="Slide Number Placeholder 4"/>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531422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pPr marL="0" indent="0">
              <a:buNone/>
            </a:pPr>
            <a:r>
              <a:rPr lang="en-US" b="1" dirty="0"/>
              <a:t>Connect Complexity Analysis :</a:t>
            </a:r>
          </a:p>
          <a:p>
            <a:pPr marL="0" indent="0">
              <a:buNone/>
            </a:pPr>
            <a:r>
              <a:rPr lang="en-US" b="1" dirty="0"/>
              <a:t>For Each Edge-pair :</a:t>
            </a:r>
          </a:p>
          <a:p>
            <a:pPr marL="0" indent="0">
              <a:buNone/>
            </a:pPr>
            <a:r>
              <a:rPr lang="en-US" b="1" dirty="0"/>
              <a:t>Path Coverage :  O(</a:t>
            </a:r>
            <a:r>
              <a:rPr lang="en-US" b="1" dirty="0" err="1"/>
              <a:t>Ie.Se</a:t>
            </a:r>
            <a:r>
              <a:rPr lang="en-US" b="1" dirty="0"/>
              <a:t>) </a:t>
            </a:r>
          </a:p>
          <a:p>
            <a:pPr marL="0" indent="0">
              <a:buNone/>
            </a:pPr>
            <a:r>
              <a:rPr lang="en-US" b="1" dirty="0"/>
              <a:t>Policy Graph Construction </a:t>
            </a:r>
            <a:r>
              <a:rPr lang="en-US" dirty="0"/>
              <a:t>: </a:t>
            </a:r>
            <a:r>
              <a:rPr lang="en-US" b="1" dirty="0"/>
              <a:t>O(n</a:t>
            </a:r>
            <a:r>
              <a:rPr lang="en-US" b="1" baseline="30000" dirty="0"/>
              <a:t>2</a:t>
            </a:r>
            <a:r>
              <a:rPr lang="en-US" b="1" dirty="0"/>
              <a:t>)</a:t>
            </a:r>
            <a:r>
              <a:rPr lang="en-US" dirty="0"/>
              <a:t>    , n is number of rules.</a:t>
            </a:r>
          </a:p>
          <a:p>
            <a:pPr marL="0" indent="0">
              <a:buNone/>
            </a:pPr>
            <a:r>
              <a:rPr lang="en-US" b="1" dirty="0"/>
              <a:t>Connect Algorithm </a:t>
            </a:r>
            <a:r>
              <a:rPr lang="en-US" dirty="0"/>
              <a:t>: </a:t>
            </a:r>
            <a:r>
              <a:rPr lang="en-US" b="1" dirty="0"/>
              <a:t>O(</a:t>
            </a:r>
            <a:r>
              <a:rPr lang="en-US" b="1" dirty="0" err="1"/>
              <a:t>n.N</a:t>
            </a:r>
            <a:r>
              <a:rPr lang="en-US" b="1" dirty="0"/>
              <a:t>)    </a:t>
            </a:r>
            <a:r>
              <a:rPr lang="en-US" dirty="0"/>
              <a:t>, N is worst-case allocation for n rules.</a:t>
            </a:r>
          </a:p>
          <a:p>
            <a:pPr marL="0" indent="0">
              <a:buNone/>
            </a:pPr>
            <a:r>
              <a:rPr lang="en-US" dirty="0"/>
              <a:t>N (Red Rule ) : O(1)</a:t>
            </a:r>
          </a:p>
          <a:p>
            <a:pPr marL="0" indent="0">
              <a:buNone/>
            </a:pPr>
            <a:r>
              <a:rPr lang="en-US" dirty="0"/>
              <a:t>N (White Rule) : O(1)</a:t>
            </a:r>
          </a:p>
          <a:p>
            <a:pPr marL="0" indent="0">
              <a:buNone/>
            </a:pPr>
            <a:r>
              <a:rPr lang="en-US" dirty="0"/>
              <a:t>N (Blue Rule) : O(</a:t>
            </a:r>
            <a:r>
              <a:rPr lang="en-US" dirty="0" err="1"/>
              <a:t>m.k</a:t>
            </a:r>
            <a:r>
              <a:rPr lang="en-US" dirty="0"/>
              <a:t>) , m is no. of blue rules in the graph, and k is no. of hops.</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33697040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p:txBody>
          <a:bodyPr/>
          <a:lstStyle/>
          <a:p>
            <a:pPr marL="0" indent="0">
              <a:buNone/>
            </a:pPr>
            <a:r>
              <a:rPr lang="en-US" dirty="0"/>
              <a:t>Step 3 : Identify “start” position</a:t>
            </a:r>
          </a:p>
          <a:p>
            <a:pPr marL="0" indent="0">
              <a:buNone/>
            </a:pPr>
            <a:endParaRPr lang="en-US" dirty="0"/>
          </a:p>
          <a:p>
            <a:pPr marL="0" indent="0">
              <a:buNone/>
            </a:pPr>
            <a:r>
              <a:rPr lang="en-US" dirty="0"/>
              <a:t>	    start          Switch hosting the max shared rules.</a:t>
            </a:r>
          </a:p>
          <a:p>
            <a:pPr marL="0" indent="0">
              <a:buNone/>
            </a:pPr>
            <a:r>
              <a:rPr lang="en-US" dirty="0"/>
              <a:t>			</a:t>
            </a:r>
          </a:p>
          <a:p>
            <a:pPr marL="0" indent="0">
              <a:buNone/>
            </a:pPr>
            <a:r>
              <a:rPr lang="en-US" dirty="0"/>
              <a:t>		          	</a:t>
            </a:r>
          </a:p>
          <a:p>
            <a:pPr marL="0" indent="0">
              <a:buNone/>
            </a:pPr>
            <a:endParaRPr lang="en-US" dirty="0"/>
          </a:p>
          <a:p>
            <a:endParaRPr lang="en-US" dirty="0"/>
          </a:p>
        </p:txBody>
      </p:sp>
      <p:cxnSp>
        <p:nvCxnSpPr>
          <p:cNvPr id="5" name="Straight Arrow Connector 4"/>
          <p:cNvCxnSpPr/>
          <p:nvPr/>
        </p:nvCxnSpPr>
        <p:spPr>
          <a:xfrm flipV="1">
            <a:off x="3055144" y="3038218"/>
            <a:ext cx="660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016004" y="3645288"/>
            <a:ext cx="1944216" cy="72008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err="1"/>
              <a:t>FlowSpace</a:t>
            </a:r>
            <a:endParaRPr lang="en-SG" dirty="0"/>
          </a:p>
        </p:txBody>
      </p:sp>
      <p:sp>
        <p:nvSpPr>
          <p:cNvPr id="28" name="Oval 27"/>
          <p:cNvSpPr/>
          <p:nvPr/>
        </p:nvSpPr>
        <p:spPr>
          <a:xfrm>
            <a:off x="3575844" y="5071121"/>
            <a:ext cx="1944216" cy="72008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a:t>Allocated From Ingress</a:t>
            </a:r>
          </a:p>
        </p:txBody>
      </p:sp>
      <p:sp>
        <p:nvSpPr>
          <p:cNvPr id="29" name="Oval 28"/>
          <p:cNvSpPr/>
          <p:nvPr/>
        </p:nvSpPr>
        <p:spPr>
          <a:xfrm>
            <a:off x="6492168" y="5071121"/>
            <a:ext cx="1944216" cy="72008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a:t>Allocated From start</a:t>
            </a:r>
          </a:p>
        </p:txBody>
      </p:sp>
      <p:cxnSp>
        <p:nvCxnSpPr>
          <p:cNvPr id="30" name="Straight Arrow Connector 29"/>
          <p:cNvCxnSpPr>
            <a:stCxn id="26" idx="4"/>
            <a:endCxn id="28" idx="0"/>
          </p:cNvCxnSpPr>
          <p:nvPr/>
        </p:nvCxnSpPr>
        <p:spPr>
          <a:xfrm flipH="1">
            <a:off x="4547952" y="4365368"/>
            <a:ext cx="1440160" cy="7057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4"/>
            <a:endCxn id="29" idx="0"/>
          </p:cNvCxnSpPr>
          <p:nvPr/>
        </p:nvCxnSpPr>
        <p:spPr>
          <a:xfrm>
            <a:off x="5988112" y="4365368"/>
            <a:ext cx="1476164" cy="7057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10435" y="4484312"/>
            <a:ext cx="1757597" cy="369332"/>
          </a:xfrm>
          <a:prstGeom prst="rect">
            <a:avLst/>
          </a:prstGeom>
          <a:noFill/>
        </p:spPr>
        <p:txBody>
          <a:bodyPr wrap="none" rtlCol="0">
            <a:spAutoFit/>
          </a:bodyPr>
          <a:lstStyle/>
          <a:p>
            <a:r>
              <a:rPr lang="en-SG" dirty="0"/>
              <a:t>No Shared Policy</a:t>
            </a:r>
          </a:p>
        </p:txBody>
      </p:sp>
      <p:sp>
        <p:nvSpPr>
          <p:cNvPr id="33" name="TextBox 32"/>
          <p:cNvSpPr txBox="1"/>
          <p:nvPr/>
        </p:nvSpPr>
        <p:spPr>
          <a:xfrm>
            <a:off x="7025629" y="4484312"/>
            <a:ext cx="1433790" cy="369332"/>
          </a:xfrm>
          <a:prstGeom prst="rect">
            <a:avLst/>
          </a:prstGeom>
          <a:noFill/>
        </p:spPr>
        <p:txBody>
          <a:bodyPr wrap="none" rtlCol="0">
            <a:spAutoFit/>
          </a:bodyPr>
          <a:lstStyle/>
          <a:p>
            <a:r>
              <a:rPr lang="en-SG" dirty="0"/>
              <a:t>Shared Policy</a:t>
            </a:r>
          </a:p>
        </p:txBody>
      </p:sp>
      <p:sp>
        <p:nvSpPr>
          <p:cNvPr id="4" name="Rectangle 3"/>
          <p:cNvSpPr/>
          <p:nvPr/>
        </p:nvSpPr>
        <p:spPr>
          <a:xfrm>
            <a:off x="5971607" y="3244334"/>
            <a:ext cx="248786" cy="369332"/>
          </a:xfrm>
          <a:prstGeom prst="rect">
            <a:avLst/>
          </a:prstGeom>
        </p:spPr>
        <p:txBody>
          <a:bodyPr wrap="none">
            <a:spAutoFit/>
          </a:bodyPr>
          <a:lstStyle/>
          <a:p>
            <a:r>
              <a:rPr lang="en-SG" dirty="0"/>
              <a:t> </a:t>
            </a:r>
          </a:p>
        </p:txBody>
      </p:sp>
      <p:sp>
        <p:nvSpPr>
          <p:cNvPr id="6" name="Rectangle 5"/>
          <p:cNvSpPr/>
          <p:nvPr/>
        </p:nvSpPr>
        <p:spPr>
          <a:xfrm>
            <a:off x="5971607" y="3244334"/>
            <a:ext cx="248786" cy="369332"/>
          </a:xfrm>
          <a:prstGeom prst="rect">
            <a:avLst/>
          </a:prstGeom>
        </p:spPr>
        <p:txBody>
          <a:bodyPr wrap="none">
            <a:spAutoFit/>
          </a:bodyPr>
          <a:lstStyle/>
          <a:p>
            <a:r>
              <a:rPr lang="en-SG"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3110303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Limitations of Current Networks</a:t>
            </a:r>
          </a:p>
        </p:txBody>
      </p:sp>
      <p:sp>
        <p:nvSpPr>
          <p:cNvPr id="70" name="Shape 70"/>
          <p:cNvSpPr txBox="1">
            <a:spLocks noGrp="1"/>
          </p:cNvSpPr>
          <p:nvPr>
            <p:ph type="body" idx="1"/>
          </p:nvPr>
        </p:nvSpPr>
        <p:spPr>
          <a:xfrm>
            <a:off x="609600" y="1417837"/>
            <a:ext cx="10972800" cy="5149963"/>
          </a:xfrm>
          <a:prstGeom prst="rect">
            <a:avLst/>
          </a:prstGeom>
        </p:spPr>
        <p:txBody>
          <a:bodyPr vert="horz" lIns="121900" tIns="121900" rIns="121900" bIns="121900" rtlCol="0" anchor="t" anchorCtr="0">
            <a:noAutofit/>
          </a:bodyPr>
          <a:lstStyle/>
          <a:p>
            <a:pPr marL="152396" indent="0">
              <a:buSzPct val="100000"/>
              <a:buNone/>
            </a:pPr>
            <a:endParaRPr lang="en" sz="2400" dirty="0"/>
          </a:p>
        </p:txBody>
      </p:sp>
      <p:sp>
        <p:nvSpPr>
          <p:cNvPr id="2" name="Rounded Rectangle 1"/>
          <p:cNvSpPr/>
          <p:nvPr/>
        </p:nvSpPr>
        <p:spPr>
          <a:xfrm>
            <a:off x="780534" y="1597210"/>
            <a:ext cx="3855309" cy="1927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457189">
              <a:buSzPct val="100000"/>
            </a:pPr>
            <a:r>
              <a:rPr lang="en" sz="2000" b="1" dirty="0"/>
              <a:t>Closed Systems : </a:t>
            </a:r>
          </a:p>
          <a:p>
            <a:pPr marL="609585" indent="-457189">
              <a:buSzPct val="100000"/>
            </a:pPr>
            <a:r>
              <a:rPr lang="en" sz="2000" dirty="0"/>
              <a:t>Only Interface Configurability.</a:t>
            </a:r>
          </a:p>
          <a:p>
            <a:pPr marL="609585" indent="-457189">
              <a:buSzPct val="100000"/>
            </a:pPr>
            <a:r>
              <a:rPr lang="en" sz="2000" dirty="0"/>
              <a:t>	Non-Transparency.</a:t>
            </a:r>
          </a:p>
        </p:txBody>
      </p:sp>
      <p:sp>
        <p:nvSpPr>
          <p:cNvPr id="5" name="Rounded Rectangle 4"/>
          <p:cNvSpPr/>
          <p:nvPr/>
        </p:nvSpPr>
        <p:spPr>
          <a:xfrm>
            <a:off x="6437869" y="1597210"/>
            <a:ext cx="4872683" cy="1927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457189">
              <a:buSzPct val="100000"/>
            </a:pPr>
            <a:r>
              <a:rPr lang="en" sz="2000" b="1" dirty="0"/>
              <a:t>Hardware-Centric : </a:t>
            </a:r>
          </a:p>
          <a:p>
            <a:pPr marL="761981" lvl="1" indent="0">
              <a:buSzPct val="100000"/>
              <a:buNone/>
            </a:pPr>
            <a:r>
              <a:rPr lang="en" sz="2000" dirty="0"/>
              <a:t>Pros : Faster PacketSwitching.</a:t>
            </a:r>
          </a:p>
          <a:p>
            <a:pPr marL="761981" lvl="1" indent="0">
              <a:buSzPct val="100000"/>
              <a:buNone/>
            </a:pPr>
            <a:r>
              <a:rPr lang="en" sz="2000" dirty="0"/>
              <a:t>Cons : </a:t>
            </a:r>
          </a:p>
          <a:p>
            <a:pPr marL="1371565" lvl="2" indent="0">
              <a:buSzPct val="100000"/>
              <a:buNone/>
            </a:pPr>
            <a:r>
              <a:rPr lang="en" sz="2000" dirty="0"/>
              <a:t>Loss of Flexibility.</a:t>
            </a:r>
          </a:p>
          <a:p>
            <a:pPr marL="1371565" lvl="2" indent="0">
              <a:buSzPct val="100000"/>
              <a:buNone/>
            </a:pPr>
            <a:r>
              <a:rPr lang="en" sz="2000" dirty="0"/>
              <a:t>Slows Innovation. (Due to backward Compatibilities).</a:t>
            </a:r>
          </a:p>
        </p:txBody>
      </p:sp>
      <p:sp>
        <p:nvSpPr>
          <p:cNvPr id="6" name="Rounded Rectangle 5"/>
          <p:cNvSpPr/>
          <p:nvPr/>
        </p:nvSpPr>
        <p:spPr>
          <a:xfrm>
            <a:off x="4005647" y="4256429"/>
            <a:ext cx="3855309" cy="1927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457189">
              <a:buSzPct val="100000"/>
            </a:pPr>
            <a:r>
              <a:rPr lang="en" sz="2000" b="1" dirty="0"/>
              <a:t>Vendor-Specific Software :</a:t>
            </a:r>
          </a:p>
          <a:p>
            <a:pPr marL="609585" indent="-457189">
              <a:buSzPct val="100000"/>
            </a:pPr>
            <a:r>
              <a:rPr lang="en" sz="2000" dirty="0"/>
              <a:t>Non-Standard Interface to SW</a:t>
            </a:r>
          </a:p>
          <a:p>
            <a:pPr marL="609585" indent="-457189">
              <a:buSzPct val="100000"/>
            </a:pPr>
            <a:r>
              <a:rPr lang="en" sz="2000" dirty="0"/>
              <a:t>Re-inventing the wheel.</a:t>
            </a:r>
          </a:p>
        </p:txBody>
      </p:sp>
      <p:sp>
        <p:nvSpPr>
          <p:cNvPr id="3" name="Slide Number Placeholder 2"/>
          <p:cNvSpPr>
            <a:spLocks noGrp="1"/>
          </p:cNvSpPr>
          <p:nvPr>
            <p:ph type="sldNum" idx="12"/>
          </p:nvPr>
        </p:nvSpPr>
        <p:spPr/>
        <p:txBody>
          <a:bodyPr/>
          <a:lstStyle/>
          <a:p>
            <a:fld id="{00000000-1234-1234-1234-123412341234}" type="slidenum">
              <a:rPr lang="en" smtClean="0"/>
              <a:pPr/>
              <a:t>59</a:t>
            </a:fld>
            <a:endParaRPr lang="en"/>
          </a:p>
        </p:txBody>
      </p:sp>
    </p:spTree>
    <p:extLst>
      <p:ext uri="{BB962C8B-B14F-4D97-AF65-F5344CB8AC3E}">
        <p14:creationId xmlns:p14="http://schemas.microsoft.com/office/powerpoint/2010/main" val="3889753509"/>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Placement of Rules at Ingress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tc>
                <a:tc>
                  <a:txBody>
                    <a:bodyPr/>
                    <a:lstStyle/>
                    <a:p>
                      <a:r>
                        <a:rPr lang="en-US" dirty="0"/>
                        <a:t>H1(00) and tcp-port:80</a:t>
                      </a:r>
                    </a:p>
                  </a:txBody>
                  <a:tcPr/>
                </a:tc>
                <a:tc>
                  <a:txBody>
                    <a:bodyPr/>
                    <a:lstStyle/>
                    <a:p>
                      <a:r>
                        <a:rPr lang="en-US" dirty="0"/>
                        <a:t>H3(10) and tcp-port:80</a:t>
                      </a:r>
                    </a:p>
                  </a:txBody>
                  <a:tcPr/>
                </a:tc>
                <a:tc>
                  <a:txBody>
                    <a:bodyPr/>
                    <a:lstStyle/>
                    <a:p>
                      <a:r>
                        <a:rPr lang="en-US" dirty="0"/>
                        <a:t>Drop</a:t>
                      </a:r>
                    </a:p>
                  </a:txBody>
                  <a:tcPr/>
                </a:tc>
                <a:extLst>
                  <a:ext uri="{0D108BD9-81ED-4DB2-BD59-A6C34878D82A}">
                    <a16:rowId xmlns:a16="http://schemas.microsoft.com/office/drawing/2014/main" val="1315513448"/>
                  </a:ext>
                </a:extLst>
              </a:tr>
              <a:tr h="461808">
                <a:tc>
                  <a:txBody>
                    <a:bodyPr/>
                    <a:lstStyle/>
                    <a:p>
                      <a:r>
                        <a:rPr lang="en-US" dirty="0"/>
                        <a:t>2</a:t>
                      </a:r>
                    </a:p>
                  </a:txBody>
                  <a:tcPr/>
                </a:tc>
                <a:tc>
                  <a:txBody>
                    <a:bodyPr/>
                    <a:lstStyle/>
                    <a:p>
                      <a:r>
                        <a:rPr lang="en-US" dirty="0"/>
                        <a:t>H2(01)</a:t>
                      </a:r>
                    </a:p>
                  </a:txBody>
                  <a:tcPr/>
                </a:tc>
                <a:tc>
                  <a:txBody>
                    <a:bodyPr/>
                    <a:lstStyle/>
                    <a:p>
                      <a:r>
                        <a:rPr lang="en-US" dirty="0"/>
                        <a:t>H3,H4(1*) and tcp-port:443</a:t>
                      </a:r>
                    </a:p>
                  </a:txBody>
                  <a:tcPr/>
                </a:tc>
                <a:tc>
                  <a:txBody>
                    <a:bodyPr/>
                    <a:lstStyle/>
                    <a:p>
                      <a:r>
                        <a:rPr lang="en-US" dirty="0"/>
                        <a:t>Drop</a:t>
                      </a:r>
                    </a:p>
                  </a:txBody>
                  <a:tcPr/>
                </a:tc>
                <a:extLst>
                  <a:ext uri="{0D108BD9-81ED-4DB2-BD59-A6C34878D82A}">
                    <a16:rowId xmlns:a16="http://schemas.microsoft.com/office/drawing/2014/main" val="3117709454"/>
                  </a:ext>
                </a:extLst>
              </a:tr>
              <a:tr h="461808">
                <a:tc>
                  <a:txBody>
                    <a:bodyPr/>
                    <a:lstStyle/>
                    <a:p>
                      <a:r>
                        <a:rPr lang="en-US" dirty="0"/>
                        <a:t>3</a:t>
                      </a:r>
                    </a:p>
                  </a:txBody>
                  <a:tcPr/>
                </a:tc>
                <a:tc>
                  <a:txBody>
                    <a:bodyPr/>
                    <a:lstStyle/>
                    <a:p>
                      <a:r>
                        <a:rPr lang="en-US" dirty="0"/>
                        <a:t>All(*)</a:t>
                      </a:r>
                    </a:p>
                  </a:txBody>
                  <a:tcPr/>
                </a:tc>
                <a:tc>
                  <a:txBody>
                    <a:bodyPr/>
                    <a:lstStyle/>
                    <a:p>
                      <a:r>
                        <a:rPr lang="en-US" dirty="0"/>
                        <a:t>H4(11)</a:t>
                      </a:r>
                    </a:p>
                  </a:txBody>
                  <a:tcPr/>
                </a:tc>
                <a:tc>
                  <a:txBody>
                    <a:bodyPr/>
                    <a:lstStyle/>
                    <a:p>
                      <a:r>
                        <a:rPr lang="en-US" dirty="0"/>
                        <a:t>Counter</a:t>
                      </a:r>
                    </a:p>
                  </a:txBody>
                  <a:tcPr/>
                </a:tc>
                <a:extLst>
                  <a:ext uri="{0D108BD9-81ED-4DB2-BD59-A6C34878D82A}">
                    <a16:rowId xmlns:a16="http://schemas.microsoft.com/office/drawing/2014/main" val="4180184616"/>
                  </a:ext>
                </a:extLst>
              </a:tr>
              <a:tr h="419961">
                <a:tc>
                  <a:txBody>
                    <a:bodyPr/>
                    <a:lstStyle/>
                    <a:p>
                      <a:r>
                        <a:rPr lang="en-US" dirty="0"/>
                        <a:t>4</a:t>
                      </a:r>
                    </a:p>
                  </a:txBody>
                  <a:tcPr/>
                </a:tc>
                <a:tc>
                  <a:txBody>
                    <a:bodyPr/>
                    <a:lstStyle/>
                    <a:p>
                      <a:r>
                        <a:rPr lang="en-US" dirty="0"/>
                        <a:t>All(*)</a:t>
                      </a:r>
                    </a:p>
                  </a:txBody>
                  <a:tcPr/>
                </a:tc>
                <a:tc>
                  <a:txBody>
                    <a:bodyPr/>
                    <a:lstStyle/>
                    <a:p>
                      <a:r>
                        <a:rPr lang="en-US" dirty="0"/>
                        <a:t>All(*) and </a:t>
                      </a:r>
                      <a:r>
                        <a:rPr lang="en-US" dirty="0" err="1"/>
                        <a:t>tcp</a:t>
                      </a:r>
                      <a:r>
                        <a:rPr lang="en-US" dirty="0"/>
                        <a:t>-port :22</a:t>
                      </a:r>
                    </a:p>
                  </a:txBody>
                  <a:tcPr/>
                </a:tc>
                <a:tc>
                  <a:txBody>
                    <a:bodyPr/>
                    <a:lstStyle/>
                    <a:p>
                      <a:r>
                        <a:rPr lang="en-US" dirty="0"/>
                        <a:t>Drop</a:t>
                      </a:r>
                    </a:p>
                  </a:txBody>
                  <a:tcPr/>
                </a:tc>
                <a:extLst>
                  <a:ext uri="{0D108BD9-81ED-4DB2-BD59-A6C34878D82A}">
                    <a16:rowId xmlns:a16="http://schemas.microsoft.com/office/drawing/2014/main" val="769345114"/>
                  </a:ext>
                </a:extLst>
              </a:tr>
            </a:tbl>
          </a:graphicData>
        </a:graphic>
      </p:graphicFrame>
    </p:spTree>
    <p:extLst>
      <p:ext uri="{BB962C8B-B14F-4D97-AF65-F5344CB8AC3E}">
        <p14:creationId xmlns:p14="http://schemas.microsoft.com/office/powerpoint/2010/main" val="288060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Limitations of Current Networks</a:t>
            </a:r>
          </a:p>
        </p:txBody>
      </p:sp>
      <p:sp>
        <p:nvSpPr>
          <p:cNvPr id="76" name="Shape 76"/>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457189">
              <a:buSzPct val="100000"/>
            </a:pPr>
            <a:r>
              <a:rPr lang="en" dirty="0"/>
              <a:t>Research Stagnation :</a:t>
            </a:r>
          </a:p>
          <a:p>
            <a:pPr marL="1219170" lvl="1" indent="-457189">
              <a:buSzPct val="100000"/>
            </a:pPr>
            <a:r>
              <a:rPr lang="en" sz="2400" dirty="0"/>
              <a:t>Huge costly equipment to be procured and networks to be set up by each team for research.</a:t>
            </a:r>
          </a:p>
          <a:p>
            <a:pPr marL="1219170" lvl="1" indent="-457189">
              <a:buSzPct val="100000"/>
            </a:pPr>
            <a:r>
              <a:rPr lang="en" sz="2400" dirty="0"/>
              <a:t>Networks have remained the same throughout years.</a:t>
            </a:r>
          </a:p>
          <a:p>
            <a:pPr marL="609585" indent="-457189">
              <a:buSzPct val="100000"/>
            </a:pPr>
            <a:r>
              <a:rPr lang="en" dirty="0"/>
              <a:t>Difficult to Manage.</a:t>
            </a:r>
          </a:p>
          <a:p>
            <a:pPr>
              <a:buNone/>
            </a:pPr>
            <a:endParaRPr dirty="0"/>
          </a:p>
          <a:p>
            <a:pPr>
              <a:buClr>
                <a:schemeClr val="dk1"/>
              </a:buClr>
              <a:buSzPct val="61111"/>
              <a:buNone/>
            </a:pPr>
            <a:endParaRPr dirty="0">
              <a:solidFill>
                <a:schemeClr val="dk1"/>
              </a:solidFill>
              <a:latin typeface="Calibri"/>
              <a:ea typeface="Calibri"/>
              <a:cs typeface="Calibri"/>
              <a:sym typeface="Calibri"/>
            </a:endParaRPr>
          </a:p>
          <a:p>
            <a:pPr>
              <a:buNone/>
            </a:pPr>
            <a:endParaRPr dirty="0"/>
          </a:p>
        </p:txBody>
      </p:sp>
      <p:grpSp>
        <p:nvGrpSpPr>
          <p:cNvPr id="2" name="Group 1"/>
          <p:cNvGrpSpPr/>
          <p:nvPr/>
        </p:nvGrpSpPr>
        <p:grpSpPr>
          <a:xfrm>
            <a:off x="2992133" y="3829933"/>
            <a:ext cx="8677400" cy="2863000"/>
            <a:chOff x="2992133" y="3829933"/>
            <a:chExt cx="8677400" cy="2863000"/>
          </a:xfrm>
        </p:grpSpPr>
        <p:sp>
          <p:nvSpPr>
            <p:cNvPr id="77" name="Shape 77"/>
            <p:cNvSpPr/>
            <p:nvPr/>
          </p:nvSpPr>
          <p:spPr>
            <a:xfrm>
              <a:off x="2992134" y="3829933"/>
              <a:ext cx="1160799" cy="6944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1600"/>
                <a:t>Feature1</a:t>
              </a:r>
            </a:p>
          </p:txBody>
        </p:sp>
        <p:sp>
          <p:nvSpPr>
            <p:cNvPr id="78" name="Shape 78"/>
            <p:cNvSpPr/>
            <p:nvPr/>
          </p:nvSpPr>
          <p:spPr>
            <a:xfrm>
              <a:off x="4500401" y="3829933"/>
              <a:ext cx="1160799" cy="6944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1600"/>
                <a:t>FeatureN</a:t>
              </a:r>
            </a:p>
          </p:txBody>
        </p:sp>
        <p:sp>
          <p:nvSpPr>
            <p:cNvPr id="79" name="Shape 79"/>
            <p:cNvSpPr/>
            <p:nvPr/>
          </p:nvSpPr>
          <p:spPr>
            <a:xfrm>
              <a:off x="2992133" y="4786900"/>
              <a:ext cx="2668800" cy="6944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Operating System</a:t>
              </a:r>
            </a:p>
          </p:txBody>
        </p:sp>
        <p:sp>
          <p:nvSpPr>
            <p:cNvPr id="80" name="Shape 80"/>
            <p:cNvSpPr/>
            <p:nvPr/>
          </p:nvSpPr>
          <p:spPr>
            <a:xfrm>
              <a:off x="2992133" y="5803967"/>
              <a:ext cx="2668800" cy="694400"/>
            </a:xfrm>
            <a:prstGeom prst="roundRect">
              <a:avLst>
                <a:gd name="adj" fmla="val 16667"/>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r>
                <a:rPr lang="en" sz="2400"/>
                <a:t>Packet Fwd HW</a:t>
              </a:r>
            </a:p>
          </p:txBody>
        </p:sp>
        <p:sp>
          <p:nvSpPr>
            <p:cNvPr id="81" name="Shape 81"/>
            <p:cNvSpPr/>
            <p:nvPr/>
          </p:nvSpPr>
          <p:spPr>
            <a:xfrm>
              <a:off x="6060094" y="3865701"/>
              <a:ext cx="323199" cy="1615599"/>
            </a:xfrm>
            <a:prstGeom prst="rightBrace">
              <a:avLst>
                <a:gd name="adj1" fmla="val 40727"/>
                <a:gd name="adj2" fmla="val 50000"/>
              </a:avLst>
            </a:prstGeom>
            <a:no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2" name="Shape 82"/>
            <p:cNvSpPr/>
            <p:nvPr/>
          </p:nvSpPr>
          <p:spPr>
            <a:xfrm>
              <a:off x="6044134" y="5589401"/>
              <a:ext cx="323199" cy="978399"/>
            </a:xfrm>
            <a:prstGeom prst="rightBrace">
              <a:avLst>
                <a:gd name="adj1" fmla="val 73292"/>
                <a:gd name="adj2" fmla="val 51578"/>
              </a:avLst>
            </a:prstGeom>
            <a:no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3" name="Shape 83"/>
            <p:cNvSpPr txBox="1"/>
            <p:nvPr/>
          </p:nvSpPr>
          <p:spPr>
            <a:xfrm>
              <a:off x="6654533" y="4093267"/>
              <a:ext cx="2106400" cy="804400"/>
            </a:xfrm>
            <a:prstGeom prst="rect">
              <a:avLst/>
            </a:prstGeom>
            <a:noFill/>
            <a:ln>
              <a:noFill/>
            </a:ln>
          </p:spPr>
          <p:txBody>
            <a:bodyPr lIns="121900" tIns="121900" rIns="121900" bIns="121900" anchor="t" anchorCtr="0">
              <a:noAutofit/>
            </a:bodyPr>
            <a:lstStyle/>
            <a:p>
              <a:r>
                <a:rPr lang="en" sz="2400" dirty="0"/>
                <a:t>Million of lines</a:t>
              </a:r>
              <a:br>
                <a:rPr lang="en" sz="2400" dirty="0"/>
              </a:br>
              <a:r>
                <a:rPr lang="en" sz="2400" dirty="0"/>
                <a:t>of source code</a:t>
              </a:r>
            </a:p>
          </p:txBody>
        </p:sp>
        <p:sp>
          <p:nvSpPr>
            <p:cNvPr id="84" name="Shape 84"/>
            <p:cNvSpPr txBox="1"/>
            <p:nvPr/>
          </p:nvSpPr>
          <p:spPr>
            <a:xfrm>
              <a:off x="6594733" y="5888533"/>
              <a:ext cx="2226000" cy="804400"/>
            </a:xfrm>
            <a:prstGeom prst="rect">
              <a:avLst/>
            </a:prstGeom>
            <a:noFill/>
            <a:ln>
              <a:noFill/>
            </a:ln>
          </p:spPr>
          <p:txBody>
            <a:bodyPr lIns="121900" tIns="121900" rIns="121900" bIns="121900" anchor="t" anchorCtr="0">
              <a:noAutofit/>
            </a:bodyPr>
            <a:lstStyle/>
            <a:p>
              <a:r>
                <a:rPr lang="en" sz="2400" dirty="0">
                  <a:latin typeface="Calibri"/>
                  <a:ea typeface="Calibri"/>
                  <a:cs typeface="Calibri"/>
                  <a:sym typeface="Calibri"/>
                </a:rPr>
                <a:t>Billions of gates</a:t>
              </a:r>
            </a:p>
          </p:txBody>
        </p:sp>
        <p:sp>
          <p:nvSpPr>
            <p:cNvPr id="85" name="Shape 85"/>
            <p:cNvSpPr txBox="1"/>
            <p:nvPr/>
          </p:nvSpPr>
          <p:spPr>
            <a:xfrm>
              <a:off x="8820734" y="4045301"/>
              <a:ext cx="2848799" cy="2177599"/>
            </a:xfrm>
            <a:prstGeom prst="rect">
              <a:avLst/>
            </a:prstGeom>
            <a:noFill/>
            <a:ln>
              <a:noFill/>
            </a:ln>
          </p:spPr>
          <p:txBody>
            <a:bodyPr lIns="121900" tIns="121900" rIns="121900" bIns="121900" anchor="t" anchorCtr="0">
              <a:noAutofit/>
            </a:bodyPr>
            <a:lstStyle/>
            <a:p>
              <a:pPr>
                <a:buClr>
                  <a:schemeClr val="dk1"/>
                </a:buClr>
              </a:pPr>
              <a:endParaRPr sz="1467" dirty="0"/>
            </a:p>
            <a:p>
              <a:pPr>
                <a:lnSpc>
                  <a:spcPct val="96000"/>
                </a:lnSpc>
                <a:spcBef>
                  <a:spcPts val="667"/>
                </a:spcBef>
                <a:buClr>
                  <a:schemeClr val="dk1"/>
                </a:buClr>
                <a:buSzPct val="100000"/>
              </a:pPr>
              <a:r>
                <a:rPr lang="en" sz="1467" dirty="0">
                  <a:latin typeface="Calibri"/>
                  <a:ea typeface="Calibri"/>
                  <a:cs typeface="Calibri"/>
                  <a:sym typeface="Calibri"/>
                </a:rPr>
                <a:t>Many complex functions baked into infrastructure</a:t>
              </a:r>
            </a:p>
            <a:p>
              <a:pPr>
                <a:lnSpc>
                  <a:spcPct val="115000"/>
                </a:lnSpc>
                <a:buClr>
                  <a:schemeClr val="dk1"/>
                </a:buClr>
              </a:pPr>
              <a:endParaRPr sz="1467" dirty="0">
                <a:solidFill>
                  <a:schemeClr val="dk1"/>
                </a:solidFill>
                <a:latin typeface="Calibri"/>
                <a:ea typeface="Calibri"/>
                <a:cs typeface="Calibri"/>
                <a:sym typeface="Calibri"/>
              </a:endParaRPr>
            </a:p>
            <a:p>
              <a:r>
                <a:rPr lang="en" sz="1467" i="1" dirty="0">
                  <a:solidFill>
                    <a:srgbClr val="00B0F0"/>
                  </a:solidFill>
                  <a:latin typeface="Calibri"/>
                  <a:ea typeface="Calibri"/>
                  <a:cs typeface="Calibri"/>
                  <a:sym typeface="Calibri"/>
                </a:rPr>
                <a:t>OSPF, BGP, multicast, differentiated services,</a:t>
              </a:r>
              <a:br>
                <a:rPr lang="en" sz="1467" i="1" dirty="0">
                  <a:solidFill>
                    <a:srgbClr val="00B0F0"/>
                  </a:solidFill>
                  <a:latin typeface="Calibri"/>
                  <a:ea typeface="Calibri"/>
                  <a:cs typeface="Calibri"/>
                  <a:sym typeface="Calibri"/>
                </a:rPr>
              </a:br>
              <a:r>
                <a:rPr lang="en" sz="1467" i="1" dirty="0">
                  <a:solidFill>
                    <a:srgbClr val="00B0F0"/>
                  </a:solidFill>
                  <a:latin typeface="Calibri"/>
                  <a:ea typeface="Calibri"/>
                  <a:cs typeface="Calibri"/>
                  <a:sym typeface="Calibri"/>
                </a:rPr>
                <a:t>Traffic Engineering, NAT, firewalls, …</a:t>
              </a:r>
            </a:p>
          </p:txBody>
        </p:sp>
      </p:grpSp>
      <p:sp>
        <p:nvSpPr>
          <p:cNvPr id="3" name="Slide Number Placeholder 2"/>
          <p:cNvSpPr>
            <a:spLocks noGrp="1"/>
          </p:cNvSpPr>
          <p:nvPr>
            <p:ph type="sldNum" idx="12"/>
          </p:nvPr>
        </p:nvSpPr>
        <p:spPr/>
        <p:txBody>
          <a:bodyPr/>
          <a:lstStyle/>
          <a:p>
            <a:fld id="{00000000-1234-1234-1234-123412341234}" type="slidenum">
              <a:rPr lang="en" smtClean="0"/>
              <a:pPr/>
              <a:t>60</a:t>
            </a:fld>
            <a:endParaRPr lang="en"/>
          </a:p>
        </p:txBody>
      </p:sp>
    </p:spTree>
    <p:extLst>
      <p:ext uri="{BB962C8B-B14F-4D97-AF65-F5344CB8AC3E}">
        <p14:creationId xmlns:p14="http://schemas.microsoft.com/office/powerpoint/2010/main" val="831271279"/>
      </p:ext>
    </p:extLst>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works</a:t>
            </a:r>
          </a:p>
        </p:txBody>
      </p:sp>
      <p:sp>
        <p:nvSpPr>
          <p:cNvPr id="4" name="Rectangle 3"/>
          <p:cNvSpPr/>
          <p:nvPr/>
        </p:nvSpPr>
        <p:spPr>
          <a:xfrm>
            <a:off x="3680146" y="1628639"/>
            <a:ext cx="4100803" cy="369332"/>
          </a:xfrm>
          <a:prstGeom prst="rect">
            <a:avLst/>
          </a:prstGeom>
        </p:spPr>
        <p:txBody>
          <a:bodyPr wrap="none">
            <a:spAutoFit/>
          </a:bodyPr>
          <a:lstStyle/>
          <a:p>
            <a:r>
              <a:rPr lang="en-US" dirty="0"/>
              <a:t>1) </a:t>
            </a:r>
            <a:r>
              <a:rPr lang="en-US" dirty="0" err="1"/>
              <a:t>Openstack</a:t>
            </a:r>
            <a:r>
              <a:rPr lang="en-US" dirty="0"/>
              <a:t>, Floodlight controller(Ingress)</a:t>
            </a:r>
          </a:p>
        </p:txBody>
      </p:sp>
      <p:cxnSp>
        <p:nvCxnSpPr>
          <p:cNvPr id="6" name="Straight Arrow Connector 5"/>
          <p:cNvCxnSpPr>
            <a:stCxn id="4" idx="2"/>
          </p:cNvCxnSpPr>
          <p:nvPr/>
        </p:nvCxnSpPr>
        <p:spPr>
          <a:xfrm flipH="1">
            <a:off x="5730547" y="1997971"/>
            <a:ext cx="0" cy="620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426569" y="2600696"/>
            <a:ext cx="2607958" cy="369332"/>
          </a:xfrm>
          <a:prstGeom prst="rect">
            <a:avLst/>
          </a:prstGeom>
        </p:spPr>
        <p:txBody>
          <a:bodyPr wrap="none">
            <a:spAutoFit/>
          </a:bodyPr>
          <a:lstStyle/>
          <a:p>
            <a:r>
              <a:rPr lang="en-US" dirty="0"/>
              <a:t>2) DIFANE, </a:t>
            </a:r>
            <a:r>
              <a:rPr lang="en-US" dirty="0" err="1"/>
              <a:t>Sigcomm</a:t>
            </a:r>
            <a:r>
              <a:rPr lang="en-US" dirty="0"/>
              <a:t> 2010</a:t>
            </a:r>
          </a:p>
        </p:txBody>
      </p:sp>
      <p:cxnSp>
        <p:nvCxnSpPr>
          <p:cNvPr id="14" name="Straight Arrow Connector 13"/>
          <p:cNvCxnSpPr>
            <a:stCxn id="7" idx="2"/>
            <a:endCxn id="15" idx="0"/>
          </p:cNvCxnSpPr>
          <p:nvPr/>
        </p:nvCxnSpPr>
        <p:spPr>
          <a:xfrm flipH="1">
            <a:off x="3160745" y="2970028"/>
            <a:ext cx="2569803" cy="60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113150" y="3578274"/>
            <a:ext cx="2095189" cy="369332"/>
          </a:xfrm>
          <a:prstGeom prst="rect">
            <a:avLst/>
          </a:prstGeom>
        </p:spPr>
        <p:txBody>
          <a:bodyPr wrap="none">
            <a:spAutoFit/>
          </a:bodyPr>
          <a:lstStyle/>
          <a:p>
            <a:r>
              <a:rPr lang="en-US" dirty="0"/>
              <a:t>3) </a:t>
            </a:r>
            <a:r>
              <a:rPr lang="en-US" dirty="0" err="1"/>
              <a:t>vCRIB</a:t>
            </a:r>
            <a:r>
              <a:rPr lang="en-US" dirty="0"/>
              <a:t>, NSDI 2013</a:t>
            </a:r>
          </a:p>
        </p:txBody>
      </p:sp>
      <p:sp>
        <p:nvSpPr>
          <p:cNvPr id="16" name="Rectangle 15"/>
          <p:cNvSpPr/>
          <p:nvPr/>
        </p:nvSpPr>
        <p:spPr>
          <a:xfrm>
            <a:off x="4426569" y="3536604"/>
            <a:ext cx="2718373" cy="369332"/>
          </a:xfrm>
          <a:prstGeom prst="rect">
            <a:avLst/>
          </a:prstGeom>
        </p:spPr>
        <p:txBody>
          <a:bodyPr wrap="none">
            <a:spAutoFit/>
          </a:bodyPr>
          <a:lstStyle/>
          <a:p>
            <a:r>
              <a:rPr lang="en-US" dirty="0"/>
              <a:t>4) </a:t>
            </a:r>
            <a:r>
              <a:rPr lang="en-US" dirty="0" err="1"/>
              <a:t>Pallete</a:t>
            </a:r>
            <a:r>
              <a:rPr lang="en-US" dirty="0"/>
              <a:t>, INFOCOM 2013</a:t>
            </a:r>
          </a:p>
        </p:txBody>
      </p:sp>
      <p:sp>
        <p:nvSpPr>
          <p:cNvPr id="17" name="Rectangle 16"/>
          <p:cNvSpPr/>
          <p:nvPr/>
        </p:nvSpPr>
        <p:spPr>
          <a:xfrm>
            <a:off x="7491418" y="3495458"/>
            <a:ext cx="3340145" cy="369332"/>
          </a:xfrm>
          <a:prstGeom prst="rect">
            <a:avLst/>
          </a:prstGeom>
        </p:spPr>
        <p:txBody>
          <a:bodyPr wrap="none">
            <a:spAutoFit/>
          </a:bodyPr>
          <a:lstStyle/>
          <a:p>
            <a:r>
              <a:rPr lang="en-US" dirty="0"/>
              <a:t>5) “One Big Switch”,</a:t>
            </a:r>
            <a:r>
              <a:rPr lang="en-US" dirty="0" err="1"/>
              <a:t>Conext</a:t>
            </a:r>
            <a:r>
              <a:rPr lang="en-US" dirty="0"/>
              <a:t> 2013 </a:t>
            </a:r>
          </a:p>
        </p:txBody>
      </p:sp>
      <p:cxnSp>
        <p:nvCxnSpPr>
          <p:cNvPr id="20" name="Straight Arrow Connector 19"/>
          <p:cNvCxnSpPr>
            <a:stCxn id="7" idx="2"/>
          </p:cNvCxnSpPr>
          <p:nvPr/>
        </p:nvCxnSpPr>
        <p:spPr>
          <a:xfrm flipH="1">
            <a:off x="5730547" y="2970028"/>
            <a:ext cx="1" cy="45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a:endCxn id="17" idx="0"/>
          </p:cNvCxnSpPr>
          <p:nvPr/>
        </p:nvCxnSpPr>
        <p:spPr>
          <a:xfrm>
            <a:off x="5730548" y="2970028"/>
            <a:ext cx="3430943" cy="52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p:cNvCxnSpPr>
          <p:nvPr/>
        </p:nvCxnSpPr>
        <p:spPr>
          <a:xfrm flipH="1">
            <a:off x="5730547" y="3905936"/>
            <a:ext cx="0" cy="95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737755" y="4867162"/>
            <a:ext cx="6096000" cy="646331"/>
          </a:xfrm>
          <a:prstGeom prst="rect">
            <a:avLst/>
          </a:prstGeom>
        </p:spPr>
        <p:txBody>
          <a:bodyPr>
            <a:spAutoFit/>
          </a:bodyPr>
          <a:lstStyle/>
          <a:p>
            <a:r>
              <a:rPr lang="en-US" dirty="0"/>
              <a:t>6) Joint Optimization of Rule Placement and Traffic Engineering for </a:t>
            </a:r>
            <a:r>
              <a:rPr lang="en-US" dirty="0" err="1"/>
              <a:t>QoS</a:t>
            </a:r>
            <a:r>
              <a:rPr lang="en-US" dirty="0"/>
              <a:t> provisioning in SDN, </a:t>
            </a:r>
            <a:r>
              <a:rPr lang="en-US" dirty="0" err="1"/>
              <a:t>ToC</a:t>
            </a:r>
            <a:r>
              <a:rPr lang="en-US" dirty="0"/>
              <a:t> 2015</a:t>
            </a:r>
          </a:p>
        </p:txBody>
      </p:sp>
      <p:sp>
        <p:nvSpPr>
          <p:cNvPr id="28" name="TextBox 27"/>
          <p:cNvSpPr txBox="1"/>
          <p:nvPr/>
        </p:nvSpPr>
        <p:spPr>
          <a:xfrm>
            <a:off x="5785755" y="2140918"/>
            <a:ext cx="2291397" cy="369332"/>
          </a:xfrm>
          <a:prstGeom prst="rect">
            <a:avLst/>
          </a:prstGeom>
          <a:noFill/>
        </p:spPr>
        <p:txBody>
          <a:bodyPr wrap="none" rtlCol="0">
            <a:spAutoFit/>
          </a:bodyPr>
          <a:lstStyle/>
          <a:p>
            <a:r>
              <a:rPr lang="en-US" dirty="0"/>
              <a:t>Partition Rules into Sets</a:t>
            </a:r>
          </a:p>
        </p:txBody>
      </p:sp>
      <p:sp>
        <p:nvSpPr>
          <p:cNvPr id="3" name="Slide Number Placeholder 2"/>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1522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p:bldP spid="16" grpId="0"/>
      <p:bldP spid="17" grpId="0"/>
      <p:bldP spid="27" grpId="0"/>
      <p:bldP spid="2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4" name="Flowchart: Process 3"/>
          <p:cNvSpPr/>
          <p:nvPr/>
        </p:nvSpPr>
        <p:spPr>
          <a:xfrm>
            <a:off x="7801646" y="5385212"/>
            <a:ext cx="2292439" cy="75985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b="1" dirty="0"/>
              <a:t>Allocate(L,S1,S6,I</a:t>
            </a:r>
            <a:r>
              <a:rPr lang="en-SG" b="1" baseline="-25000" dirty="0"/>
              <a:t>e</a:t>
            </a:r>
            <a:r>
              <a:rPr lang="en-SG" b="1" dirty="0"/>
              <a:t>)</a:t>
            </a:r>
          </a:p>
        </p:txBody>
      </p:sp>
      <p:sp>
        <p:nvSpPr>
          <p:cNvPr id="230" name="Right Arrow 229"/>
          <p:cNvSpPr/>
          <p:nvPr/>
        </p:nvSpPr>
        <p:spPr>
          <a:xfrm>
            <a:off x="5965203" y="2406921"/>
            <a:ext cx="1121679" cy="2515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SG" sz="2000" b="1"/>
          </a:p>
        </p:txBody>
      </p:sp>
      <p:sp>
        <p:nvSpPr>
          <p:cNvPr id="231" name="TextBox 230"/>
          <p:cNvSpPr txBox="1"/>
          <p:nvPr/>
        </p:nvSpPr>
        <p:spPr>
          <a:xfrm>
            <a:off x="5693703" y="2077979"/>
            <a:ext cx="1582036" cy="307777"/>
          </a:xfrm>
          <a:prstGeom prst="rect">
            <a:avLst/>
          </a:prstGeom>
          <a:noFill/>
        </p:spPr>
        <p:txBody>
          <a:bodyPr wrap="none" rtlCol="0">
            <a:spAutoFit/>
          </a:bodyPr>
          <a:lstStyle/>
          <a:p>
            <a:r>
              <a:rPr lang="en-SG" sz="1400" b="1" dirty="0">
                <a:latin typeface="Helvetica" panose="020B0500000000000000" pitchFamily="34" charset="0"/>
              </a:rPr>
              <a:t>Topological Sort</a:t>
            </a:r>
          </a:p>
        </p:txBody>
      </p:sp>
      <p:sp>
        <p:nvSpPr>
          <p:cNvPr id="232" name="TextBox 231"/>
          <p:cNvSpPr txBox="1"/>
          <p:nvPr/>
        </p:nvSpPr>
        <p:spPr>
          <a:xfrm>
            <a:off x="7801646" y="2894129"/>
            <a:ext cx="1535998" cy="307777"/>
          </a:xfrm>
          <a:prstGeom prst="rect">
            <a:avLst/>
          </a:prstGeom>
          <a:noFill/>
        </p:spPr>
        <p:txBody>
          <a:bodyPr wrap="none" rtlCol="0">
            <a:spAutoFit/>
          </a:bodyPr>
          <a:lstStyle/>
          <a:p>
            <a:r>
              <a:rPr lang="en-SG" sz="1400" b="1" dirty="0">
                <a:latin typeface="Helvetica" panose="020B0500000000000000" pitchFamily="34" charset="0"/>
              </a:rPr>
              <a:t>Blue Rule List </a:t>
            </a:r>
            <a:r>
              <a:rPr lang="en-SG" sz="1400" b="1" i="1" dirty="0">
                <a:latin typeface="Helvetica" panose="020B0500000000000000" pitchFamily="34" charset="0"/>
              </a:rPr>
              <a:t>L</a:t>
            </a:r>
          </a:p>
        </p:txBody>
      </p:sp>
      <p:sp>
        <p:nvSpPr>
          <p:cNvPr id="239" name="Rectangle 238"/>
          <p:cNvSpPr/>
          <p:nvPr/>
        </p:nvSpPr>
        <p:spPr>
          <a:xfrm>
            <a:off x="3947046" y="2848884"/>
            <a:ext cx="1776448" cy="307777"/>
          </a:xfrm>
          <a:prstGeom prst="rect">
            <a:avLst/>
          </a:prstGeom>
        </p:spPr>
        <p:txBody>
          <a:bodyPr wrap="none">
            <a:spAutoFit/>
          </a:bodyPr>
          <a:lstStyle/>
          <a:p>
            <a:r>
              <a:rPr lang="en-SG" sz="1400" b="1" dirty="0">
                <a:latin typeface="Helvetica" panose="020B0500000000000000" pitchFamily="34" charset="0"/>
              </a:rPr>
              <a:t>Blue Rule Graph G</a:t>
            </a:r>
          </a:p>
        </p:txBody>
      </p:sp>
      <p:sp>
        <p:nvSpPr>
          <p:cNvPr id="240" name="TextBox 239"/>
          <p:cNvSpPr txBox="1"/>
          <p:nvPr/>
        </p:nvSpPr>
        <p:spPr>
          <a:xfrm>
            <a:off x="1106996" y="1361665"/>
            <a:ext cx="4355295" cy="369332"/>
          </a:xfrm>
          <a:prstGeom prst="rect">
            <a:avLst/>
          </a:prstGeom>
          <a:noFill/>
        </p:spPr>
        <p:txBody>
          <a:bodyPr wrap="none" rtlCol="0">
            <a:spAutoFit/>
          </a:bodyPr>
          <a:lstStyle/>
          <a:p>
            <a:r>
              <a:rPr lang="en-SG" dirty="0"/>
              <a:t>Placement of the Blue Rules ( Edge Pair Rules)</a:t>
            </a:r>
          </a:p>
        </p:txBody>
      </p:sp>
      <p:grpSp>
        <p:nvGrpSpPr>
          <p:cNvPr id="274" name="Group 273"/>
          <p:cNvGrpSpPr/>
          <p:nvPr/>
        </p:nvGrpSpPr>
        <p:grpSpPr>
          <a:xfrm>
            <a:off x="2520548" y="3196574"/>
            <a:ext cx="3747925" cy="2040730"/>
            <a:chOff x="4362460" y="3311319"/>
            <a:chExt cx="3747925" cy="2040730"/>
          </a:xfrm>
        </p:grpSpPr>
        <p:grpSp>
          <p:nvGrpSpPr>
            <p:cNvPr id="241" name="Group 240"/>
            <p:cNvGrpSpPr/>
            <p:nvPr/>
          </p:nvGrpSpPr>
          <p:grpSpPr>
            <a:xfrm>
              <a:off x="4362460" y="3311319"/>
              <a:ext cx="3747925" cy="2040730"/>
              <a:chOff x="6770553" y="-39372"/>
              <a:chExt cx="3747925" cy="2040730"/>
            </a:xfrm>
          </p:grpSpPr>
          <p:grpSp>
            <p:nvGrpSpPr>
              <p:cNvPr id="242" name="Group 241"/>
              <p:cNvGrpSpPr/>
              <p:nvPr/>
            </p:nvGrpSpPr>
            <p:grpSpPr>
              <a:xfrm>
                <a:off x="6770553" y="430561"/>
                <a:ext cx="3747925" cy="1135294"/>
                <a:chOff x="1126078" y="3687318"/>
                <a:chExt cx="9986797" cy="2401143"/>
              </a:xfrm>
            </p:grpSpPr>
            <p:cxnSp>
              <p:nvCxnSpPr>
                <p:cNvPr id="254" name="Straight Arrow Connector 253"/>
                <p:cNvCxnSpPr/>
                <p:nvPr/>
              </p:nvCxnSpPr>
              <p:spPr>
                <a:xfrm flipV="1">
                  <a:off x="2620698" y="3687318"/>
                  <a:ext cx="1192122" cy="1185863"/>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126078" y="5394935"/>
                  <a:ext cx="1645342" cy="650947"/>
                </a:xfrm>
                <a:prstGeom prst="rect">
                  <a:avLst/>
                </a:prstGeom>
                <a:noFill/>
              </p:spPr>
              <p:txBody>
                <a:bodyPr wrap="none" rtlCol="0">
                  <a:spAutoFit/>
                </a:bodyPr>
                <a:lstStyle/>
                <a:p>
                  <a:r>
                    <a:rPr lang="en-SG" sz="1400" b="1" dirty="0">
                      <a:latin typeface="Helvetica" panose="020B0500000000000000" pitchFamily="34" charset="0"/>
                    </a:rPr>
                    <a:t>C = 1</a:t>
                  </a:r>
                </a:p>
              </p:txBody>
            </p:sp>
            <p:sp>
              <p:nvSpPr>
                <p:cNvPr id="262" name="TextBox 261"/>
                <p:cNvSpPr txBox="1"/>
                <p:nvPr/>
              </p:nvSpPr>
              <p:spPr>
                <a:xfrm>
                  <a:off x="3746207" y="4088343"/>
                  <a:ext cx="1645342" cy="650947"/>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0"/>
                  <a:ext cx="1645342" cy="650947"/>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467533" y="5437514"/>
                  <a:ext cx="1645342" cy="650947"/>
                </a:xfrm>
                <a:prstGeom prst="rect">
                  <a:avLst/>
                </a:prstGeom>
                <a:noFill/>
              </p:spPr>
              <p:txBody>
                <a:bodyPr wrap="none" rtlCol="0">
                  <a:spAutoFit/>
                </a:bodyPr>
                <a:lstStyle/>
                <a:p>
                  <a:r>
                    <a:rPr lang="en-SG" sz="1400" b="1" dirty="0">
                      <a:latin typeface="Helvetica" panose="020B0500000000000000" pitchFamily="34" charset="0"/>
                    </a:rPr>
                    <a:t>C = 3</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734548" y="1674369"/>
                <a:ext cx="617477" cy="307777"/>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617477" cy="307777"/>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273" name="Rectangle 272"/>
          <p:cNvSpPr/>
          <p:nvPr/>
        </p:nvSpPr>
        <p:spPr>
          <a:xfrm>
            <a:off x="2798415" y="5148101"/>
            <a:ext cx="3244350" cy="307777"/>
          </a:xfrm>
          <a:prstGeom prst="rect">
            <a:avLst/>
          </a:prstGeom>
        </p:spPr>
        <p:txBody>
          <a:bodyPr wrap="none">
            <a:spAutoFit/>
          </a:bodyPr>
          <a:lstStyle/>
          <a:p>
            <a:r>
              <a:rPr lang="en-SG" sz="1400" b="1" dirty="0">
                <a:latin typeface="Helvetica" panose="020B0500000000000000" pitchFamily="34" charset="0"/>
              </a:rPr>
              <a:t>Partial Topology for Rule Placement</a:t>
            </a:r>
          </a:p>
        </p:txBody>
      </p:sp>
      <p:sp>
        <p:nvSpPr>
          <p:cNvPr id="275" name="Rectangle 274"/>
          <p:cNvSpPr/>
          <p:nvPr/>
        </p:nvSpPr>
        <p:spPr>
          <a:xfrm>
            <a:off x="2829286" y="5488140"/>
            <a:ext cx="2794355" cy="276999"/>
          </a:xfrm>
          <a:prstGeom prst="rect">
            <a:avLst/>
          </a:prstGeom>
        </p:spPr>
        <p:txBody>
          <a:bodyPr wrap="none">
            <a:spAutoFit/>
          </a:bodyPr>
          <a:lstStyle/>
          <a:p>
            <a:r>
              <a:rPr lang="en-SG" sz="1200" b="1" i="1" dirty="0" err="1">
                <a:latin typeface="Helvetica" panose="020B0500000000000000" pitchFamily="34" charset="0"/>
              </a:rPr>
              <a:t>I</a:t>
            </a:r>
            <a:r>
              <a:rPr lang="en-SG" sz="1200" b="1" i="1" baseline="-25000" dirty="0" err="1">
                <a:latin typeface="Helvetica" panose="020B0500000000000000" pitchFamily="34" charset="0"/>
              </a:rPr>
              <a:t>e</a:t>
            </a:r>
            <a:r>
              <a:rPr lang="en-SG" sz="1200" b="1" i="1" dirty="0">
                <a:latin typeface="Helvetica" panose="020B0500000000000000" pitchFamily="34" charset="0"/>
              </a:rPr>
              <a:t> =  { {S1,S2,S3,S6}, {S1,S4,S5,S6} }</a:t>
            </a:r>
          </a:p>
        </p:txBody>
      </p:sp>
      <p:cxnSp>
        <p:nvCxnSpPr>
          <p:cNvPr id="278" name="Straight Arrow Connector 277"/>
          <p:cNvCxnSpPr/>
          <p:nvPr/>
        </p:nvCxnSpPr>
        <p:spPr>
          <a:xfrm>
            <a:off x="8420565" y="3446120"/>
            <a:ext cx="0" cy="17911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flipV="1">
            <a:off x="5086842" y="6024282"/>
            <a:ext cx="2456958" cy="134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81" name="Group 280"/>
          <p:cNvGrpSpPr/>
          <p:nvPr/>
        </p:nvGrpSpPr>
        <p:grpSpPr>
          <a:xfrm>
            <a:off x="8180839" y="1746232"/>
            <a:ext cx="479452" cy="1092572"/>
            <a:chOff x="7074382" y="209824"/>
            <a:chExt cx="479452" cy="1092572"/>
          </a:xfrm>
          <a:solidFill>
            <a:schemeClr val="accent2"/>
          </a:solidFill>
        </p:grpSpPr>
        <p:sp>
          <p:nvSpPr>
            <p:cNvPr id="282" name="Rectangle 281"/>
            <p:cNvSpPr/>
            <p:nvPr/>
          </p:nvSpPr>
          <p:spPr>
            <a:xfrm>
              <a:off x="7074382" y="209824"/>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283" name="Rectangle 282"/>
            <p:cNvSpPr/>
            <p:nvPr/>
          </p:nvSpPr>
          <p:spPr>
            <a:xfrm>
              <a:off x="7074382" y="393562"/>
              <a:ext cx="479452" cy="207442"/>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284" name="Rectangle 283"/>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sp>
          <p:nvSpPr>
            <p:cNvPr id="285" name="Rectangle 284"/>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286" name="Rectangle 285"/>
            <p:cNvSpPr/>
            <p:nvPr/>
          </p:nvSpPr>
          <p:spPr>
            <a:xfrm>
              <a:off x="7074382" y="94331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sp>
          <p:nvSpPr>
            <p:cNvPr id="287" name="Rectangle 286"/>
            <p:cNvSpPr/>
            <p:nvPr/>
          </p:nvSpPr>
          <p:spPr>
            <a:xfrm>
              <a:off x="7074382" y="1118658"/>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grpSp>
      <p:sp>
        <p:nvSpPr>
          <p:cNvPr id="3" name="TextBox 2"/>
          <p:cNvSpPr txBox="1"/>
          <p:nvPr/>
        </p:nvSpPr>
        <p:spPr>
          <a:xfrm>
            <a:off x="7735065" y="6292974"/>
            <a:ext cx="2425600" cy="369332"/>
          </a:xfrm>
          <a:prstGeom prst="rect">
            <a:avLst/>
          </a:prstGeom>
          <a:noFill/>
        </p:spPr>
        <p:txBody>
          <a:bodyPr wrap="none" rtlCol="0">
            <a:spAutoFit/>
          </a:bodyPr>
          <a:lstStyle/>
          <a:p>
            <a:r>
              <a:rPr lang="en-SG" dirty="0"/>
              <a:t>Runs over several rounds</a:t>
            </a:r>
          </a:p>
        </p:txBody>
      </p:sp>
      <p:grpSp>
        <p:nvGrpSpPr>
          <p:cNvPr id="7" name="Group 6"/>
          <p:cNvGrpSpPr/>
          <p:nvPr/>
        </p:nvGrpSpPr>
        <p:grpSpPr>
          <a:xfrm>
            <a:off x="1451207" y="2086098"/>
            <a:ext cx="3572383" cy="1254892"/>
            <a:chOff x="1451207" y="2086098"/>
            <a:chExt cx="3572383" cy="1254892"/>
          </a:xfrm>
        </p:grpSpPr>
        <p:grpSp>
          <p:nvGrpSpPr>
            <p:cNvPr id="209" name="Group 208"/>
            <p:cNvGrpSpPr/>
            <p:nvPr/>
          </p:nvGrpSpPr>
          <p:grpSpPr>
            <a:xfrm>
              <a:off x="1451207" y="2086098"/>
              <a:ext cx="2735565" cy="1254892"/>
              <a:chOff x="3883245" y="353375"/>
              <a:chExt cx="4292860" cy="2048358"/>
            </a:xfrm>
          </p:grpSpPr>
          <p:grpSp>
            <p:nvGrpSpPr>
              <p:cNvPr id="210" name="Group 7"/>
              <p:cNvGrpSpPr/>
              <p:nvPr/>
            </p:nvGrpSpPr>
            <p:grpSpPr>
              <a:xfrm>
                <a:off x="4259443" y="511264"/>
                <a:ext cx="3138755" cy="1583216"/>
                <a:chOff x="1268760" y="2355726"/>
                <a:chExt cx="2304256" cy="1115212"/>
              </a:xfrm>
            </p:grpSpPr>
            <p:cxnSp>
              <p:nvCxnSpPr>
                <p:cNvPr id="218" name="Straight Arrow Connector 217"/>
                <p:cNvCxnSpPr/>
                <p:nvPr/>
              </p:nvCxnSpPr>
              <p:spPr>
                <a:xfrm>
                  <a:off x="2636912" y="2355726"/>
                  <a:ext cx="936104"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19" name="Straight Arrow Connector 218"/>
                <p:cNvCxnSpPr/>
                <p:nvPr/>
              </p:nvCxnSpPr>
              <p:spPr>
                <a:xfrm flipV="1">
                  <a:off x="1268760" y="2901702"/>
                  <a:ext cx="141287" cy="56923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nvGrpSpPr>
                <p:cNvPr id="220" name="Group 219"/>
                <p:cNvGrpSpPr/>
                <p:nvPr/>
              </p:nvGrpSpPr>
              <p:grpSpPr>
                <a:xfrm>
                  <a:off x="1452980" y="2355726"/>
                  <a:ext cx="751884" cy="830595"/>
                  <a:chOff x="1452980" y="2355726"/>
                  <a:chExt cx="751884" cy="830595"/>
                </a:xfrm>
              </p:grpSpPr>
              <p:cxnSp>
                <p:nvCxnSpPr>
                  <p:cNvPr id="221" name="Straight Arrow Connector 220"/>
                  <p:cNvCxnSpPr>
                    <a:stCxn id="214" idx="0"/>
                  </p:cNvCxnSpPr>
                  <p:nvPr/>
                </p:nvCxnSpPr>
                <p:spPr>
                  <a:xfrm flipV="1">
                    <a:off x="1452980" y="2355726"/>
                    <a:ext cx="751884" cy="34216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22" name="Straight Arrow Connector 221"/>
                  <p:cNvCxnSpPr>
                    <a:endCxn id="214" idx="2"/>
                  </p:cNvCxnSpPr>
                  <p:nvPr/>
                </p:nvCxnSpPr>
                <p:spPr>
                  <a:xfrm flipH="1" flipV="1">
                    <a:off x="1452980" y="2909145"/>
                    <a:ext cx="499857" cy="277176"/>
                  </a:xfrm>
                  <a:prstGeom prst="straightConnector1">
                    <a:avLst/>
                  </a:prstGeom>
                  <a:ln w="28575">
                    <a:headEnd w="lg" len="lg"/>
                    <a:tailEnd type="arrow"/>
                  </a:ln>
                </p:spPr>
                <p:style>
                  <a:lnRef idx="1">
                    <a:schemeClr val="dk1"/>
                  </a:lnRef>
                  <a:fillRef idx="0">
                    <a:schemeClr val="dk1"/>
                  </a:fillRef>
                  <a:effectRef idx="0">
                    <a:schemeClr val="dk1"/>
                  </a:effectRef>
                  <a:fontRef idx="minor">
                    <a:schemeClr val="tx1"/>
                  </a:fontRef>
                </p:style>
              </p:cxnSp>
            </p:grpSp>
          </p:grpSp>
          <p:cxnSp>
            <p:nvCxnSpPr>
              <p:cNvPr id="211" name="Straight Arrow Connector 210"/>
              <p:cNvCxnSpPr>
                <a:stCxn id="217" idx="2"/>
              </p:cNvCxnSpPr>
              <p:nvPr/>
            </p:nvCxnSpPr>
            <p:spPr>
              <a:xfrm>
                <a:off x="5910759" y="653290"/>
                <a:ext cx="852988" cy="531239"/>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sp>
            <p:nvSpPr>
              <p:cNvPr id="212" name="Rectangle 211"/>
              <p:cNvSpPr/>
              <p:nvPr/>
            </p:nvSpPr>
            <p:spPr>
              <a:xfrm>
                <a:off x="3883245" y="2101818"/>
                <a:ext cx="752393" cy="29991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solidFill>
                      <a:schemeClr val="bg1"/>
                    </a:solidFill>
                    <a:latin typeface="Helvetica" panose="020B0500000000000000" pitchFamily="34" charset="0"/>
                  </a:rPr>
                  <a:t>1</a:t>
                </a:r>
              </a:p>
            </p:txBody>
          </p:sp>
          <p:sp>
            <p:nvSpPr>
              <p:cNvPr id="213" name="Rectangle 212"/>
              <p:cNvSpPr/>
              <p:nvPr/>
            </p:nvSpPr>
            <p:spPr>
              <a:xfrm>
                <a:off x="4841445" y="1707481"/>
                <a:ext cx="752393" cy="299915"/>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214" name="Rectangle 213"/>
              <p:cNvSpPr/>
              <p:nvPr/>
            </p:nvSpPr>
            <p:spPr>
              <a:xfrm>
                <a:off x="4134182" y="997013"/>
                <a:ext cx="752393" cy="299915"/>
              </a:xfrm>
              <a:prstGeom prst="rect">
                <a:avLst/>
              </a:prstGeom>
              <a:solidFill>
                <a:schemeClr val="accent2"/>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215" name="Rectangle 214"/>
              <p:cNvSpPr/>
              <p:nvPr/>
            </p:nvSpPr>
            <p:spPr>
              <a:xfrm>
                <a:off x="7423712" y="361305"/>
                <a:ext cx="752393" cy="299915"/>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216" name="Rectangle 215"/>
              <p:cNvSpPr/>
              <p:nvPr/>
            </p:nvSpPr>
            <p:spPr>
              <a:xfrm>
                <a:off x="6760638" y="1048300"/>
                <a:ext cx="752393" cy="299915"/>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sp>
            <p:nvSpPr>
              <p:cNvPr id="217" name="Rectangle 216"/>
              <p:cNvSpPr/>
              <p:nvPr/>
            </p:nvSpPr>
            <p:spPr>
              <a:xfrm>
                <a:off x="5534562" y="353375"/>
                <a:ext cx="752393" cy="299915"/>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62" name="Rectangle 61"/>
            <p:cNvSpPr/>
            <p:nvPr/>
          </p:nvSpPr>
          <p:spPr>
            <a:xfrm>
              <a:off x="4544138" y="2315052"/>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cxnSp>
          <p:nvCxnSpPr>
            <p:cNvPr id="63" name="Straight Arrow Connector 62"/>
            <p:cNvCxnSpPr>
              <a:endCxn id="62" idx="0"/>
            </p:cNvCxnSpPr>
            <p:nvPr/>
          </p:nvCxnSpPr>
          <p:spPr>
            <a:xfrm>
              <a:off x="4186772" y="2177967"/>
              <a:ext cx="597092" cy="1370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endCxn id="62" idx="1"/>
            </p:cNvCxnSpPr>
            <p:nvPr/>
          </p:nvCxnSpPr>
          <p:spPr>
            <a:xfrm flipV="1">
              <a:off x="3780496" y="2406921"/>
              <a:ext cx="763642" cy="19944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67" name="Rectangle 66"/>
          <p:cNvSpPr/>
          <p:nvPr/>
        </p:nvSpPr>
        <p:spPr>
          <a:xfrm>
            <a:off x="8180839" y="1564599"/>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sp>
        <p:nvSpPr>
          <p:cNvPr id="5" name="Slide Number Placeholder 4"/>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3157218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1 :</a:t>
            </a:r>
          </a:p>
        </p:txBody>
      </p:sp>
      <p:sp>
        <p:nvSpPr>
          <p:cNvPr id="6" name="TextBox 5"/>
          <p:cNvSpPr txBox="1"/>
          <p:nvPr/>
        </p:nvSpPr>
        <p:spPr>
          <a:xfrm>
            <a:off x="3832346" y="1783224"/>
            <a:ext cx="4524128" cy="369332"/>
          </a:xfrm>
          <a:prstGeom prst="rect">
            <a:avLst/>
          </a:prstGeom>
          <a:noFill/>
        </p:spPr>
        <p:txBody>
          <a:bodyPr wrap="square" rtlCol="0">
            <a:spAutoFit/>
          </a:bodyPr>
          <a:lstStyle/>
          <a:p>
            <a:r>
              <a:rPr lang="en-SG" dirty="0"/>
              <a:t>Initial Position  : Q , Direction of Placement : </a:t>
            </a:r>
          </a:p>
        </p:txBody>
      </p:sp>
      <p:sp>
        <p:nvSpPr>
          <p:cNvPr id="3" name="Slide Number Placeholder 2"/>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16990055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507172" y="5072550"/>
            <a:ext cx="1237839"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p>
        </p:txBody>
      </p:sp>
      <p:grpSp>
        <p:nvGrpSpPr>
          <p:cNvPr id="274" name="Group 273"/>
          <p:cNvGrpSpPr/>
          <p:nvPr/>
        </p:nvGrpSpPr>
        <p:grpSpPr>
          <a:xfrm>
            <a:off x="4661319" y="2774308"/>
            <a:ext cx="4856318" cy="2878237"/>
            <a:chOff x="4362460" y="3311319"/>
            <a:chExt cx="3700453" cy="1972974"/>
          </a:xfrm>
        </p:grpSpPr>
        <p:grpSp>
          <p:nvGrpSpPr>
            <p:cNvPr id="241" name="Group 240"/>
            <p:cNvGrpSpPr/>
            <p:nvPr/>
          </p:nvGrpSpPr>
          <p:grpSpPr>
            <a:xfrm>
              <a:off x="4362460" y="3311319"/>
              <a:ext cx="3642758" cy="1972974"/>
              <a:chOff x="6770553" y="-39372"/>
              <a:chExt cx="3642758" cy="1972974"/>
            </a:xfrm>
          </p:grpSpPr>
          <p:grpSp>
            <p:nvGrpSpPr>
              <p:cNvPr id="242" name="Group 241"/>
              <p:cNvGrpSpPr/>
              <p:nvPr/>
            </p:nvGrpSpPr>
            <p:grpSpPr>
              <a:xfrm>
                <a:off x="6770553" y="430561"/>
                <a:ext cx="3642758" cy="1106125"/>
                <a:chOff x="1126078" y="3687318"/>
                <a:chExt cx="9706566"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1">
                  <a:schemeClr val="accent4"/>
                </a:lnRef>
                <a:fillRef idx="0">
                  <a:schemeClr val="accent4"/>
                </a:fillRef>
                <a:effectRef idx="0">
                  <a:schemeClr val="accent4"/>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126078" y="5394935"/>
                  <a:ext cx="1253730" cy="446211"/>
                </a:xfrm>
                <a:prstGeom prst="rect">
                  <a:avLst/>
                </a:prstGeom>
                <a:noFill/>
              </p:spPr>
              <p:txBody>
                <a:bodyPr wrap="none" rtlCol="0">
                  <a:spAutoFit/>
                </a:bodyPr>
                <a:lstStyle/>
                <a:p>
                  <a:r>
                    <a:rPr lang="en-SG" sz="1400" b="1" dirty="0">
                      <a:latin typeface="Helvetica" panose="020B0500000000000000" pitchFamily="34" charset="0"/>
                    </a:rPr>
                    <a:t>C = 1</a:t>
                  </a:r>
                </a:p>
              </p:txBody>
            </p:sp>
            <p:sp>
              <p:nvSpPr>
                <p:cNvPr id="262" name="TextBox 261"/>
                <p:cNvSpPr txBox="1"/>
                <p:nvPr/>
              </p:nvSpPr>
              <p:spPr>
                <a:xfrm>
                  <a:off x="3746207" y="4088342"/>
                  <a:ext cx="1253730"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1"/>
                  <a:ext cx="1253729" cy="446211"/>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491644" y="5437513"/>
                  <a:ext cx="1253729" cy="446211"/>
                </a:xfrm>
                <a:prstGeom prst="rect">
                  <a:avLst/>
                </a:prstGeom>
                <a:noFill/>
              </p:spPr>
              <p:txBody>
                <a:bodyPr wrap="none" rtlCol="0">
                  <a:spAutoFit/>
                </a:bodyPr>
                <a:lstStyle/>
                <a:p>
                  <a:r>
                    <a:rPr lang="en-SG" sz="1400" b="1" dirty="0">
                      <a:latin typeface="Helvetica" panose="020B0500000000000000" pitchFamily="34" charset="0"/>
                    </a:rPr>
                    <a:t>C = 3</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826297" y="1722627"/>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Allocate(L,S1,S6,I</a:t>
            </a:r>
            <a:r>
              <a:rPr lang="en-SG" sz="2000" b="1" baseline="-25000" dirty="0"/>
              <a:t>e</a:t>
            </a:r>
            <a:r>
              <a:rPr lang="en-SG" sz="2000" b="1" dirty="0"/>
              <a:t>)</a:t>
            </a:r>
          </a:p>
        </p:txBody>
      </p:sp>
      <p:grpSp>
        <p:nvGrpSpPr>
          <p:cNvPr id="33" name="Group 280"/>
          <p:cNvGrpSpPr/>
          <p:nvPr/>
        </p:nvGrpSpPr>
        <p:grpSpPr>
          <a:xfrm>
            <a:off x="1886365" y="3769626"/>
            <a:ext cx="479452" cy="1092572"/>
            <a:chOff x="7074382" y="209824"/>
            <a:chExt cx="479452" cy="1092572"/>
          </a:xfrm>
          <a:solidFill>
            <a:schemeClr val="accent2"/>
          </a:solidFill>
        </p:grpSpPr>
        <p:sp>
          <p:nvSpPr>
            <p:cNvPr id="34" name="Rectangle 33"/>
            <p:cNvSpPr/>
            <p:nvPr/>
          </p:nvSpPr>
          <p:spPr>
            <a:xfrm>
              <a:off x="7074382" y="209824"/>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sp>
          <p:nvSpPr>
            <p:cNvPr id="35" name="Rectangle 34"/>
            <p:cNvSpPr/>
            <p:nvPr/>
          </p:nvSpPr>
          <p:spPr>
            <a:xfrm>
              <a:off x="7074382" y="393562"/>
              <a:ext cx="479452" cy="207442"/>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36" name="Rectangle 35"/>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sp>
          <p:nvSpPr>
            <p:cNvPr id="38" name="Rectangle 37"/>
            <p:cNvSpPr/>
            <p:nvPr/>
          </p:nvSpPr>
          <p:spPr>
            <a:xfrm>
              <a:off x="7074382" y="94331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39" name="Rectangle 38"/>
            <p:cNvSpPr/>
            <p:nvPr/>
          </p:nvSpPr>
          <p:spPr>
            <a:xfrm>
              <a:off x="7074382" y="1118658"/>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40" name="Up Arrow 39"/>
          <p:cNvSpPr/>
          <p:nvPr/>
        </p:nvSpPr>
        <p:spPr>
          <a:xfrm>
            <a:off x="4928567" y="4966419"/>
            <a:ext cx="203200" cy="4354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4882707" y="5428053"/>
            <a:ext cx="324128" cy="307777"/>
          </a:xfrm>
          <a:prstGeom prst="rect">
            <a:avLst/>
          </a:prstGeom>
          <a:noFill/>
        </p:spPr>
        <p:txBody>
          <a:bodyPr wrap="none" rtlCol="0">
            <a:spAutoFit/>
          </a:bodyPr>
          <a:lstStyle/>
          <a:p>
            <a:r>
              <a:rPr lang="en-SG" sz="1400" b="1" i="1" dirty="0">
                <a:latin typeface="Helvetica" panose="020B0500000000000000" pitchFamily="34" charset="0"/>
              </a:rPr>
              <a:t>Q</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1 :</a:t>
            </a:r>
          </a:p>
        </p:txBody>
      </p:sp>
      <p:sp>
        <p:nvSpPr>
          <p:cNvPr id="6" name="TextBox 5"/>
          <p:cNvSpPr txBox="1"/>
          <p:nvPr/>
        </p:nvSpPr>
        <p:spPr>
          <a:xfrm>
            <a:off x="3914129" y="1741402"/>
            <a:ext cx="4524128" cy="369332"/>
          </a:xfrm>
          <a:prstGeom prst="rect">
            <a:avLst/>
          </a:prstGeom>
          <a:noFill/>
        </p:spPr>
        <p:txBody>
          <a:bodyPr wrap="square" rtlCol="0">
            <a:spAutoFit/>
          </a:bodyPr>
          <a:lstStyle/>
          <a:p>
            <a:r>
              <a:rPr lang="en-SG" dirty="0"/>
              <a:t>Initial Position  : Q , Direction of Placement : </a:t>
            </a:r>
          </a:p>
        </p:txBody>
      </p:sp>
      <p:sp>
        <p:nvSpPr>
          <p:cNvPr id="45" name="TextBox 44"/>
          <p:cNvSpPr txBox="1"/>
          <p:nvPr/>
        </p:nvSpPr>
        <p:spPr>
          <a:xfrm>
            <a:off x="6176193" y="5648000"/>
            <a:ext cx="2100255" cy="307777"/>
          </a:xfrm>
          <a:prstGeom prst="rect">
            <a:avLst/>
          </a:prstGeom>
          <a:noFill/>
        </p:spPr>
        <p:txBody>
          <a:bodyPr wrap="none" rtlCol="0">
            <a:spAutoFit/>
          </a:bodyPr>
          <a:lstStyle/>
          <a:p>
            <a:r>
              <a:rPr lang="en-SG" sz="1400" b="1" dirty="0">
                <a:latin typeface="Helvetica" panose="020B0500000000000000" pitchFamily="34" charset="0"/>
              </a:rPr>
              <a:t>Direction D = Forward </a:t>
            </a:r>
          </a:p>
        </p:txBody>
      </p:sp>
      <p:cxnSp>
        <p:nvCxnSpPr>
          <p:cNvPr id="46" name="Straight Arrow Connector 45"/>
          <p:cNvCxnSpPr/>
          <p:nvPr/>
        </p:nvCxnSpPr>
        <p:spPr>
          <a:xfrm>
            <a:off x="6933904" y="6064038"/>
            <a:ext cx="38442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4497825" y="2446793"/>
            <a:ext cx="6016071" cy="369332"/>
          </a:xfrm>
          <a:prstGeom prst="rect">
            <a:avLst/>
          </a:prstGeom>
          <a:noFill/>
        </p:spPr>
        <p:txBody>
          <a:bodyPr wrap="none" rtlCol="0">
            <a:spAutoFit/>
          </a:bodyPr>
          <a:lstStyle/>
          <a:p>
            <a:r>
              <a:rPr lang="en-SG" dirty="0"/>
              <a:t>Q selected if based on Cumulative vacancy along the direction </a:t>
            </a:r>
          </a:p>
        </p:txBody>
      </p:sp>
      <p:sp>
        <p:nvSpPr>
          <p:cNvPr id="7" name="TextBox 6"/>
          <p:cNvSpPr txBox="1"/>
          <p:nvPr/>
        </p:nvSpPr>
        <p:spPr>
          <a:xfrm>
            <a:off x="3743521" y="6172300"/>
            <a:ext cx="3788986" cy="369332"/>
          </a:xfrm>
          <a:prstGeom prst="rect">
            <a:avLst/>
          </a:prstGeom>
          <a:noFill/>
        </p:spPr>
        <p:txBody>
          <a:bodyPr wrap="none" rtlCol="0">
            <a:spAutoFit/>
          </a:bodyPr>
          <a:lstStyle/>
          <a:p>
            <a:r>
              <a:rPr lang="en-SG" dirty="0"/>
              <a:t>Cumulative Vacancy &gt; 7 for both paths</a:t>
            </a:r>
          </a:p>
        </p:txBody>
      </p:sp>
      <p:sp>
        <p:nvSpPr>
          <p:cNvPr id="47" name="Rectangle 46"/>
          <p:cNvSpPr/>
          <p:nvPr/>
        </p:nvSpPr>
        <p:spPr>
          <a:xfrm>
            <a:off x="1886365" y="4843763"/>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5" name="Slide Number Placeholder 4"/>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34328402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507171" y="5272738"/>
            <a:ext cx="1237839"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p>
        </p:txBody>
      </p:sp>
      <p:grpSp>
        <p:nvGrpSpPr>
          <p:cNvPr id="274" name="Group 273"/>
          <p:cNvGrpSpPr/>
          <p:nvPr/>
        </p:nvGrpSpPr>
        <p:grpSpPr>
          <a:xfrm>
            <a:off x="4661318" y="2774309"/>
            <a:ext cx="4856318" cy="2854778"/>
            <a:chOff x="4362460" y="3311319"/>
            <a:chExt cx="3700453" cy="1956893"/>
          </a:xfrm>
        </p:grpSpPr>
        <p:grpSp>
          <p:nvGrpSpPr>
            <p:cNvPr id="241" name="Group 240"/>
            <p:cNvGrpSpPr/>
            <p:nvPr/>
          </p:nvGrpSpPr>
          <p:grpSpPr>
            <a:xfrm>
              <a:off x="4362460" y="3311319"/>
              <a:ext cx="3642758" cy="1956893"/>
              <a:chOff x="6770553" y="-39372"/>
              <a:chExt cx="3642758" cy="1956893"/>
            </a:xfrm>
          </p:grpSpPr>
          <p:grpSp>
            <p:nvGrpSpPr>
              <p:cNvPr id="242" name="Group 241"/>
              <p:cNvGrpSpPr/>
              <p:nvPr/>
            </p:nvGrpSpPr>
            <p:grpSpPr>
              <a:xfrm>
                <a:off x="6770553" y="430561"/>
                <a:ext cx="3642758" cy="1106125"/>
                <a:chOff x="1126078" y="3687318"/>
                <a:chExt cx="9706566"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126078" y="5394935"/>
                  <a:ext cx="1253730" cy="446211"/>
                </a:xfrm>
                <a:prstGeom prst="rect">
                  <a:avLst/>
                </a:prstGeom>
                <a:noFill/>
              </p:spPr>
              <p:txBody>
                <a:bodyPr wrap="none" rtlCol="0">
                  <a:spAutoFit/>
                </a:bodyPr>
                <a:lstStyle/>
                <a:p>
                  <a:r>
                    <a:rPr lang="en-SG" sz="1400" b="1" dirty="0">
                      <a:latin typeface="Helvetica" panose="020B0500000000000000" pitchFamily="34" charset="0"/>
                    </a:rPr>
                    <a:t>C = 1</a:t>
                  </a:r>
                </a:p>
              </p:txBody>
            </p:sp>
            <p:sp>
              <p:nvSpPr>
                <p:cNvPr id="262" name="TextBox 261"/>
                <p:cNvSpPr txBox="1"/>
                <p:nvPr/>
              </p:nvSpPr>
              <p:spPr>
                <a:xfrm>
                  <a:off x="3746207" y="4088342"/>
                  <a:ext cx="1253730"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4" y="4088341"/>
                  <a:ext cx="1253730" cy="446211"/>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467533" y="5437513"/>
                  <a:ext cx="1253729" cy="446211"/>
                </a:xfrm>
                <a:prstGeom prst="rect">
                  <a:avLst/>
                </a:prstGeom>
                <a:noFill/>
              </p:spPr>
              <p:txBody>
                <a:bodyPr wrap="none" rtlCol="0">
                  <a:spAutoFit/>
                </a:bodyPr>
                <a:lstStyle/>
                <a:p>
                  <a:r>
                    <a:rPr lang="en-SG" sz="1400" b="1" dirty="0">
                      <a:latin typeface="Helvetica" panose="020B0500000000000000" pitchFamily="34" charset="0"/>
                    </a:rPr>
                    <a:t>C = 3</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832914" y="1706546"/>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Allocate(L,S1,S6,I</a:t>
            </a:r>
            <a:r>
              <a:rPr lang="en-SG" sz="2000" b="1" baseline="-25000" dirty="0"/>
              <a:t>e</a:t>
            </a:r>
            <a:r>
              <a:rPr lang="en-SG" sz="2000" b="1" dirty="0"/>
              <a:t>)</a:t>
            </a:r>
          </a:p>
        </p:txBody>
      </p:sp>
      <p:sp>
        <p:nvSpPr>
          <p:cNvPr id="36" name="Rectangle 35"/>
          <p:cNvSpPr/>
          <p:nvPr/>
        </p:nvSpPr>
        <p:spPr>
          <a:xfrm>
            <a:off x="1886365" y="4324521"/>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1886365" y="4504064"/>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sp>
        <p:nvSpPr>
          <p:cNvPr id="38" name="Rectangle 37"/>
          <p:cNvSpPr/>
          <p:nvPr/>
        </p:nvSpPr>
        <p:spPr>
          <a:xfrm>
            <a:off x="1886365" y="4679412"/>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39" name="Rectangle 38"/>
          <p:cNvSpPr/>
          <p:nvPr/>
        </p:nvSpPr>
        <p:spPr>
          <a:xfrm>
            <a:off x="1886365" y="4854760"/>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sp>
        <p:nvSpPr>
          <p:cNvPr id="40" name="Up Arrow 39"/>
          <p:cNvSpPr/>
          <p:nvPr/>
        </p:nvSpPr>
        <p:spPr>
          <a:xfrm>
            <a:off x="4928567" y="4966419"/>
            <a:ext cx="203200" cy="4354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4882707" y="5428053"/>
            <a:ext cx="324128" cy="307777"/>
          </a:xfrm>
          <a:prstGeom prst="rect">
            <a:avLst/>
          </a:prstGeom>
          <a:noFill/>
        </p:spPr>
        <p:txBody>
          <a:bodyPr wrap="none" rtlCol="0">
            <a:spAutoFit/>
          </a:bodyPr>
          <a:lstStyle/>
          <a:p>
            <a:r>
              <a:rPr lang="en-SG" sz="1400" b="1" i="1" dirty="0">
                <a:latin typeface="Helvetica" panose="020B0500000000000000" pitchFamily="34" charset="0"/>
              </a:rPr>
              <a:t>Q</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1 :</a:t>
            </a:r>
          </a:p>
        </p:txBody>
      </p:sp>
      <p:sp>
        <p:nvSpPr>
          <p:cNvPr id="6" name="TextBox 5"/>
          <p:cNvSpPr txBox="1"/>
          <p:nvPr/>
        </p:nvSpPr>
        <p:spPr>
          <a:xfrm>
            <a:off x="3914129" y="1741402"/>
            <a:ext cx="4524128" cy="369332"/>
          </a:xfrm>
          <a:prstGeom prst="rect">
            <a:avLst/>
          </a:prstGeom>
          <a:noFill/>
        </p:spPr>
        <p:txBody>
          <a:bodyPr wrap="square" rtlCol="0">
            <a:spAutoFit/>
          </a:bodyPr>
          <a:lstStyle/>
          <a:p>
            <a:r>
              <a:rPr lang="en-SG" dirty="0"/>
              <a:t>Initial Position  : Q , Direction of Placement : </a:t>
            </a:r>
          </a:p>
        </p:txBody>
      </p:sp>
      <p:sp>
        <p:nvSpPr>
          <p:cNvPr id="45" name="TextBox 44"/>
          <p:cNvSpPr txBox="1"/>
          <p:nvPr/>
        </p:nvSpPr>
        <p:spPr>
          <a:xfrm>
            <a:off x="6176193" y="5648000"/>
            <a:ext cx="2100255" cy="307777"/>
          </a:xfrm>
          <a:prstGeom prst="rect">
            <a:avLst/>
          </a:prstGeom>
          <a:noFill/>
        </p:spPr>
        <p:txBody>
          <a:bodyPr wrap="none" rtlCol="0">
            <a:spAutoFit/>
          </a:bodyPr>
          <a:lstStyle/>
          <a:p>
            <a:r>
              <a:rPr lang="en-SG" sz="1400" b="1" dirty="0">
                <a:latin typeface="Helvetica" panose="020B0500000000000000" pitchFamily="34" charset="0"/>
              </a:rPr>
              <a:t>Direction D = Forward </a:t>
            </a:r>
          </a:p>
        </p:txBody>
      </p:sp>
      <p:cxnSp>
        <p:nvCxnSpPr>
          <p:cNvPr id="46" name="Straight Arrow Connector 45"/>
          <p:cNvCxnSpPr/>
          <p:nvPr/>
        </p:nvCxnSpPr>
        <p:spPr>
          <a:xfrm>
            <a:off x="6933904" y="6064038"/>
            <a:ext cx="38442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2552800" y="3996086"/>
            <a:ext cx="3364" cy="773565"/>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48" name="TextBox 6"/>
          <p:cNvSpPr txBox="1"/>
          <p:nvPr/>
        </p:nvSpPr>
        <p:spPr>
          <a:xfrm>
            <a:off x="3743521" y="6172300"/>
            <a:ext cx="3788986" cy="369332"/>
          </a:xfrm>
          <a:prstGeom prst="rect">
            <a:avLst/>
          </a:prstGeom>
          <a:noFill/>
        </p:spPr>
        <p:txBody>
          <a:bodyPr wrap="none" rtlCol="0">
            <a:spAutoFit/>
          </a:bodyPr>
          <a:lstStyle/>
          <a:p>
            <a:r>
              <a:rPr lang="en-SG" dirty="0"/>
              <a:t>Cumulative Vacancy = 6 for both paths</a:t>
            </a:r>
          </a:p>
        </p:txBody>
      </p:sp>
      <p:sp>
        <p:nvSpPr>
          <p:cNvPr id="49" name="TextBox 3"/>
          <p:cNvSpPr txBox="1"/>
          <p:nvPr/>
        </p:nvSpPr>
        <p:spPr>
          <a:xfrm>
            <a:off x="4497825" y="2446793"/>
            <a:ext cx="6016071" cy="369332"/>
          </a:xfrm>
          <a:prstGeom prst="rect">
            <a:avLst/>
          </a:prstGeom>
          <a:noFill/>
        </p:spPr>
        <p:txBody>
          <a:bodyPr wrap="none" rtlCol="0">
            <a:spAutoFit/>
          </a:bodyPr>
          <a:lstStyle/>
          <a:p>
            <a:r>
              <a:rPr lang="en-SG" dirty="0"/>
              <a:t>Q selected if based on Cumulative vacancy along the direction </a:t>
            </a:r>
          </a:p>
        </p:txBody>
      </p:sp>
      <p:sp>
        <p:nvSpPr>
          <p:cNvPr id="34" name="Rectangle 33"/>
          <p:cNvSpPr/>
          <p:nvPr/>
        </p:nvSpPr>
        <p:spPr>
          <a:xfrm>
            <a:off x="1886365" y="3945926"/>
            <a:ext cx="479452" cy="183738"/>
          </a:xfrm>
          <a:prstGeom prst="rect">
            <a:avLst/>
          </a:prstGeom>
          <a:solidFill>
            <a:schemeClr val="accent5"/>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sp>
        <p:nvSpPr>
          <p:cNvPr id="35" name="Rectangle 34"/>
          <p:cNvSpPr/>
          <p:nvPr/>
        </p:nvSpPr>
        <p:spPr>
          <a:xfrm>
            <a:off x="1886365" y="4129664"/>
            <a:ext cx="479452" cy="207442"/>
          </a:xfrm>
          <a:prstGeom prst="rect">
            <a:avLst/>
          </a:prstGeom>
          <a:solidFill>
            <a:schemeClr val="accent2"/>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50" name="Rectangle 49"/>
          <p:cNvSpPr/>
          <p:nvPr/>
        </p:nvSpPr>
        <p:spPr>
          <a:xfrm>
            <a:off x="1886364" y="5030108"/>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4" name="Slide Number Placeholder 3"/>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2525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39 -0.00162 L 0.24232 0.02986 " pathEditMode="relative" ptsTypes="AA">
                                      <p:cBhvr>
                                        <p:cTn id="6" dur="2000" fill="hold"/>
                                        <p:tgtEl>
                                          <p:spTgt spid="3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609878" y="5373004"/>
            <a:ext cx="1337226"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r>
              <a:rPr lang="en-SG" sz="1400" b="1" i="1" baseline="-25000" dirty="0">
                <a:latin typeface="Helvetica" panose="020B0500000000000000" pitchFamily="34" charset="0"/>
              </a:rPr>
              <a:t>1</a:t>
            </a:r>
          </a:p>
        </p:txBody>
      </p:sp>
      <p:grpSp>
        <p:nvGrpSpPr>
          <p:cNvPr id="274" name="Group 273"/>
          <p:cNvGrpSpPr/>
          <p:nvPr/>
        </p:nvGrpSpPr>
        <p:grpSpPr>
          <a:xfrm>
            <a:off x="4692767" y="2774309"/>
            <a:ext cx="4824868" cy="2845921"/>
            <a:chOff x="4386424" y="3311319"/>
            <a:chExt cx="3676489" cy="1950822"/>
          </a:xfrm>
        </p:grpSpPr>
        <p:grpSp>
          <p:nvGrpSpPr>
            <p:cNvPr id="241" name="Group 240"/>
            <p:cNvGrpSpPr/>
            <p:nvPr/>
          </p:nvGrpSpPr>
          <p:grpSpPr>
            <a:xfrm>
              <a:off x="4435515" y="3311319"/>
              <a:ext cx="3569702" cy="1950822"/>
              <a:chOff x="6843608" y="-39372"/>
              <a:chExt cx="3569702" cy="1950822"/>
            </a:xfrm>
          </p:grpSpPr>
          <p:grpSp>
            <p:nvGrpSpPr>
              <p:cNvPr id="242" name="Group 241"/>
              <p:cNvGrpSpPr/>
              <p:nvPr/>
            </p:nvGrpSpPr>
            <p:grpSpPr>
              <a:xfrm>
                <a:off x="6843608" y="430561"/>
                <a:ext cx="3569702" cy="1106125"/>
                <a:chOff x="1320741" y="3687318"/>
                <a:chExt cx="9511903"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320741" y="5396603"/>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sp>
              <p:nvSpPr>
                <p:cNvPr id="262" name="TextBox 261"/>
                <p:cNvSpPr txBox="1"/>
                <p:nvPr/>
              </p:nvSpPr>
              <p:spPr>
                <a:xfrm>
                  <a:off x="3746207" y="4088342"/>
                  <a:ext cx="1253730"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1"/>
                  <a:ext cx="1253730" cy="446211"/>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560086" y="5374426"/>
                  <a:ext cx="1253730" cy="446211"/>
                </a:xfrm>
                <a:prstGeom prst="rect">
                  <a:avLst/>
                </a:prstGeom>
                <a:noFill/>
              </p:spPr>
              <p:txBody>
                <a:bodyPr wrap="none" rtlCol="0">
                  <a:spAutoFit/>
                </a:bodyPr>
                <a:lstStyle/>
                <a:p>
                  <a:r>
                    <a:rPr lang="en-SG" sz="1400" b="1" dirty="0">
                      <a:latin typeface="Helvetica" panose="020B0500000000000000" pitchFamily="34" charset="0"/>
                    </a:rPr>
                    <a:t>C = 3</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829091" y="1700475"/>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a:t>
            </a:r>
            <a:r>
              <a:rPr lang="en-SG" sz="2000" b="1" baseline="-25000" dirty="0"/>
              <a:t>1</a:t>
            </a:r>
            <a:r>
              <a:rPr lang="en-SG" sz="2000" b="1" dirty="0"/>
              <a:t>,S1,S6,I</a:t>
            </a:r>
            <a:r>
              <a:rPr lang="en-SG" sz="2000" b="1" baseline="-25000" dirty="0"/>
              <a:t>e</a:t>
            </a:r>
            <a:r>
              <a:rPr lang="en-SG" sz="2000" b="1" dirty="0"/>
              <a:t>)</a:t>
            </a:r>
          </a:p>
        </p:txBody>
      </p:sp>
      <p:grpSp>
        <p:nvGrpSpPr>
          <p:cNvPr id="33" name="Group 280"/>
          <p:cNvGrpSpPr/>
          <p:nvPr/>
        </p:nvGrpSpPr>
        <p:grpSpPr>
          <a:xfrm>
            <a:off x="1886365" y="4324521"/>
            <a:ext cx="479452" cy="713977"/>
            <a:chOff x="7074382" y="588419"/>
            <a:chExt cx="479452" cy="713977"/>
          </a:xfrm>
          <a:solidFill>
            <a:schemeClr val="accent2"/>
          </a:solidFill>
        </p:grpSpPr>
        <p:sp>
          <p:nvSpPr>
            <p:cNvPr id="36" name="Rectangle 35"/>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sp>
          <p:nvSpPr>
            <p:cNvPr id="38" name="Rectangle 37"/>
            <p:cNvSpPr/>
            <p:nvPr/>
          </p:nvSpPr>
          <p:spPr>
            <a:xfrm>
              <a:off x="7074382" y="94331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39" name="Rectangle 38"/>
            <p:cNvSpPr/>
            <p:nvPr/>
          </p:nvSpPr>
          <p:spPr>
            <a:xfrm>
              <a:off x="7074382" y="1118658"/>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43" name="Rectangle 42"/>
          <p:cNvSpPr/>
          <p:nvPr/>
        </p:nvSpPr>
        <p:spPr>
          <a:xfrm>
            <a:off x="1230865" y="1383114"/>
            <a:ext cx="4695559" cy="400110"/>
          </a:xfrm>
          <a:prstGeom prst="rect">
            <a:avLst/>
          </a:prstGeom>
        </p:spPr>
        <p:txBody>
          <a:bodyPr wrap="square">
            <a:spAutoFit/>
          </a:bodyPr>
          <a:lstStyle/>
          <a:p>
            <a:r>
              <a:rPr lang="en-SG" sz="2000" b="1" dirty="0"/>
              <a:t>Round 1 :</a:t>
            </a:r>
          </a:p>
        </p:txBody>
      </p:sp>
      <p:sp>
        <p:nvSpPr>
          <p:cNvPr id="44" name="Rectangle 43"/>
          <p:cNvSpPr/>
          <p:nvPr/>
        </p:nvSpPr>
        <p:spPr>
          <a:xfrm>
            <a:off x="1883668" y="4136676"/>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49" name="Rectangle 48"/>
          <p:cNvSpPr/>
          <p:nvPr/>
        </p:nvSpPr>
        <p:spPr>
          <a:xfrm>
            <a:off x="1883668" y="5042517"/>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50" name="Rectangle 49"/>
          <p:cNvSpPr/>
          <p:nvPr/>
        </p:nvSpPr>
        <p:spPr>
          <a:xfrm>
            <a:off x="4824992" y="4952310"/>
            <a:ext cx="479452" cy="183738"/>
          </a:xfrm>
          <a:prstGeom prst="rect">
            <a:avLst/>
          </a:prstGeom>
          <a:solidFill>
            <a:schemeClr val="tx1">
              <a:lumMod val="65000"/>
            </a:schemeClr>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sp>
        <p:nvSpPr>
          <p:cNvPr id="4" name="Slide Number Placeholder 3"/>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28357422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542798" y="5295630"/>
            <a:ext cx="1337226"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r>
              <a:rPr lang="en-SG" sz="1400" b="1" i="1" baseline="-25000" dirty="0">
                <a:latin typeface="Helvetica" panose="020B0500000000000000" pitchFamily="34" charset="0"/>
              </a:rPr>
              <a:t>1</a:t>
            </a:r>
          </a:p>
        </p:txBody>
      </p:sp>
      <p:grpSp>
        <p:nvGrpSpPr>
          <p:cNvPr id="274" name="Group 273"/>
          <p:cNvGrpSpPr/>
          <p:nvPr/>
        </p:nvGrpSpPr>
        <p:grpSpPr>
          <a:xfrm>
            <a:off x="4661318" y="2774309"/>
            <a:ext cx="4856318" cy="2835864"/>
            <a:chOff x="4362460" y="3311319"/>
            <a:chExt cx="3700453" cy="1943928"/>
          </a:xfrm>
        </p:grpSpPr>
        <p:grpSp>
          <p:nvGrpSpPr>
            <p:cNvPr id="241" name="Group 240"/>
            <p:cNvGrpSpPr/>
            <p:nvPr/>
          </p:nvGrpSpPr>
          <p:grpSpPr>
            <a:xfrm>
              <a:off x="4362460" y="3311319"/>
              <a:ext cx="3642758" cy="1943928"/>
              <a:chOff x="6770553" y="-39372"/>
              <a:chExt cx="3642758" cy="1943928"/>
            </a:xfrm>
          </p:grpSpPr>
          <p:grpSp>
            <p:nvGrpSpPr>
              <p:cNvPr id="242" name="Group 241"/>
              <p:cNvGrpSpPr/>
              <p:nvPr/>
            </p:nvGrpSpPr>
            <p:grpSpPr>
              <a:xfrm>
                <a:off x="6770553" y="430561"/>
                <a:ext cx="3642758" cy="1106125"/>
                <a:chOff x="1126078" y="3687318"/>
                <a:chExt cx="9706566"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126078" y="5394935"/>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sp>
              <p:nvSpPr>
                <p:cNvPr id="262" name="TextBox 261"/>
                <p:cNvSpPr txBox="1"/>
                <p:nvPr/>
              </p:nvSpPr>
              <p:spPr>
                <a:xfrm>
                  <a:off x="3746206" y="4088342"/>
                  <a:ext cx="1253729"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1"/>
                  <a:ext cx="1253729" cy="446211"/>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467533" y="5437513"/>
                  <a:ext cx="1253729" cy="446211"/>
                </a:xfrm>
                <a:prstGeom prst="rect">
                  <a:avLst/>
                </a:prstGeom>
                <a:noFill/>
              </p:spPr>
              <p:txBody>
                <a:bodyPr wrap="none" rtlCol="0">
                  <a:spAutoFit/>
                </a:bodyPr>
                <a:lstStyle/>
                <a:p>
                  <a:r>
                    <a:rPr lang="en-SG" sz="1400" b="1" dirty="0">
                      <a:latin typeface="Helvetica" panose="020B0500000000000000" pitchFamily="34" charset="0"/>
                    </a:rPr>
                    <a:t>C = 3</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734548" y="1674369"/>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a:t>
            </a:r>
            <a:r>
              <a:rPr lang="en-SG" sz="2000" b="1" baseline="-25000" dirty="0"/>
              <a:t>1</a:t>
            </a:r>
            <a:r>
              <a:rPr lang="en-SG" sz="2000" b="1" dirty="0"/>
              <a:t>,S1,S6,I</a:t>
            </a:r>
            <a:r>
              <a:rPr lang="en-SG" sz="2000" b="1" baseline="-25000" dirty="0"/>
              <a:t>e</a:t>
            </a:r>
            <a:r>
              <a:rPr lang="en-SG" sz="2000" b="1" dirty="0"/>
              <a:t>)</a:t>
            </a:r>
          </a:p>
        </p:txBody>
      </p:sp>
      <p:sp>
        <p:nvSpPr>
          <p:cNvPr id="36" name="Rectangle 35"/>
          <p:cNvSpPr/>
          <p:nvPr/>
        </p:nvSpPr>
        <p:spPr>
          <a:xfrm>
            <a:off x="1886365" y="4324521"/>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1886365" y="4504064"/>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sp>
        <p:nvSpPr>
          <p:cNvPr id="40" name="Up Arrow 39"/>
          <p:cNvSpPr/>
          <p:nvPr/>
        </p:nvSpPr>
        <p:spPr>
          <a:xfrm>
            <a:off x="9089601" y="4968064"/>
            <a:ext cx="203200" cy="4354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p:cNvSpPr txBox="1"/>
          <p:nvPr/>
        </p:nvSpPr>
        <p:spPr>
          <a:xfrm>
            <a:off x="9043741" y="5429698"/>
            <a:ext cx="324128" cy="307777"/>
          </a:xfrm>
          <a:prstGeom prst="rect">
            <a:avLst/>
          </a:prstGeom>
          <a:noFill/>
        </p:spPr>
        <p:txBody>
          <a:bodyPr wrap="none" rtlCol="0">
            <a:spAutoFit/>
          </a:bodyPr>
          <a:lstStyle/>
          <a:p>
            <a:r>
              <a:rPr lang="en-SG" sz="1400" b="1" i="1" dirty="0">
                <a:latin typeface="Helvetica" panose="020B0500000000000000" pitchFamily="34" charset="0"/>
              </a:rPr>
              <a:t>Q</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2 :</a:t>
            </a:r>
          </a:p>
        </p:txBody>
      </p:sp>
      <p:sp>
        <p:nvSpPr>
          <p:cNvPr id="45" name="TextBox 44"/>
          <p:cNvSpPr txBox="1"/>
          <p:nvPr/>
        </p:nvSpPr>
        <p:spPr>
          <a:xfrm>
            <a:off x="6176193" y="5648000"/>
            <a:ext cx="2040943" cy="307777"/>
          </a:xfrm>
          <a:prstGeom prst="rect">
            <a:avLst/>
          </a:prstGeom>
          <a:noFill/>
        </p:spPr>
        <p:txBody>
          <a:bodyPr wrap="none" rtlCol="0">
            <a:spAutoFit/>
          </a:bodyPr>
          <a:lstStyle/>
          <a:p>
            <a:r>
              <a:rPr lang="en-SG" sz="1400" b="1" dirty="0">
                <a:latin typeface="Helvetica" panose="020B0500000000000000" pitchFamily="34" charset="0"/>
              </a:rPr>
              <a:t>Direction D = Reverse</a:t>
            </a:r>
          </a:p>
        </p:txBody>
      </p:sp>
      <p:cxnSp>
        <p:nvCxnSpPr>
          <p:cNvPr id="46" name="Straight Arrow Connector 45"/>
          <p:cNvCxnSpPr/>
          <p:nvPr/>
        </p:nvCxnSpPr>
        <p:spPr>
          <a:xfrm>
            <a:off x="6933904" y="6064038"/>
            <a:ext cx="384421" cy="0"/>
          </a:xfrm>
          <a:prstGeom prst="straightConnector1">
            <a:avLst/>
          </a:prstGeom>
          <a:ln>
            <a:solidFill>
              <a:schemeClr val="tx1"/>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2589014" y="4385261"/>
            <a:ext cx="2668" cy="65089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8428847" y="6149374"/>
            <a:ext cx="2432654" cy="369332"/>
          </a:xfrm>
          <a:prstGeom prst="rect">
            <a:avLst/>
          </a:prstGeom>
          <a:noFill/>
        </p:spPr>
        <p:txBody>
          <a:bodyPr wrap="none" rtlCol="0">
            <a:spAutoFit/>
          </a:bodyPr>
          <a:lstStyle/>
          <a:p>
            <a:r>
              <a:rPr lang="en-SG" dirty="0"/>
              <a:t>Cumulative Vacancy &gt; 6</a:t>
            </a:r>
          </a:p>
        </p:txBody>
      </p:sp>
      <p:sp>
        <p:nvSpPr>
          <p:cNvPr id="50" name="Rectangle 49"/>
          <p:cNvSpPr/>
          <p:nvPr/>
        </p:nvSpPr>
        <p:spPr>
          <a:xfrm>
            <a:off x="1887438" y="4153783"/>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grpSp>
        <p:nvGrpSpPr>
          <p:cNvPr id="4" name="Group 3"/>
          <p:cNvGrpSpPr/>
          <p:nvPr/>
        </p:nvGrpSpPr>
        <p:grpSpPr>
          <a:xfrm>
            <a:off x="1883917" y="4679412"/>
            <a:ext cx="481900" cy="542824"/>
            <a:chOff x="1883917" y="4679412"/>
            <a:chExt cx="481900" cy="542824"/>
          </a:xfrm>
        </p:grpSpPr>
        <p:grpSp>
          <p:nvGrpSpPr>
            <p:cNvPr id="9" name="Group 8"/>
            <p:cNvGrpSpPr/>
            <p:nvPr/>
          </p:nvGrpSpPr>
          <p:grpSpPr>
            <a:xfrm>
              <a:off x="1886365" y="4679412"/>
              <a:ext cx="479452" cy="359086"/>
              <a:chOff x="1886365" y="4679412"/>
              <a:chExt cx="479452" cy="359086"/>
            </a:xfrm>
          </p:grpSpPr>
          <p:sp>
            <p:nvSpPr>
              <p:cNvPr id="38" name="Rectangle 37"/>
              <p:cNvSpPr/>
              <p:nvPr/>
            </p:nvSpPr>
            <p:spPr>
              <a:xfrm>
                <a:off x="1886365" y="4679412"/>
                <a:ext cx="479452" cy="183738"/>
              </a:xfrm>
              <a:prstGeom prst="rect">
                <a:avLst/>
              </a:prstGeom>
              <a:solidFill>
                <a:schemeClr val="accent5"/>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39" name="Rectangle 38"/>
              <p:cNvSpPr/>
              <p:nvPr/>
            </p:nvSpPr>
            <p:spPr>
              <a:xfrm>
                <a:off x="1886365" y="4854760"/>
                <a:ext cx="479452" cy="183738"/>
              </a:xfrm>
              <a:prstGeom prst="rect">
                <a:avLst/>
              </a:prstGeom>
              <a:solidFill>
                <a:schemeClr val="accent5"/>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51" name="Rectangle 50"/>
            <p:cNvSpPr/>
            <p:nvPr/>
          </p:nvSpPr>
          <p:spPr>
            <a:xfrm>
              <a:off x="1883917" y="5038498"/>
              <a:ext cx="479452" cy="183738"/>
            </a:xfrm>
            <a:prstGeom prst="rect">
              <a:avLst/>
            </a:prstGeom>
            <a:solidFill>
              <a:schemeClr val="accent5"/>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grpSp>
      <p:sp>
        <p:nvSpPr>
          <p:cNvPr id="52" name="Rectangle 49"/>
          <p:cNvSpPr/>
          <p:nvPr/>
        </p:nvSpPr>
        <p:spPr>
          <a:xfrm>
            <a:off x="4824992" y="4952310"/>
            <a:ext cx="479452" cy="183738"/>
          </a:xfrm>
          <a:prstGeom prst="rect">
            <a:avLst/>
          </a:prstGeom>
          <a:solidFill>
            <a:schemeClr val="tx1">
              <a:lumMod val="65000"/>
            </a:schemeClr>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sp>
        <p:nvSpPr>
          <p:cNvPr id="5" name="Slide Number Placeholder 4"/>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11462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56 0.00023 L 0.57578 -0.0956 " pathEditMode="relative" ptsTypes="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555666" y="4867345"/>
            <a:ext cx="1305165"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r>
              <a:rPr lang="en-SG" sz="1400" b="1" i="1" baseline="-25000" dirty="0">
                <a:latin typeface="Helvetica" panose="020B0500000000000000" pitchFamily="34" charset="0"/>
              </a:rPr>
              <a:t>2</a:t>
            </a:r>
          </a:p>
        </p:txBody>
      </p:sp>
      <p:grpSp>
        <p:nvGrpSpPr>
          <p:cNvPr id="274" name="Group 273"/>
          <p:cNvGrpSpPr/>
          <p:nvPr/>
        </p:nvGrpSpPr>
        <p:grpSpPr>
          <a:xfrm>
            <a:off x="4692767" y="2774309"/>
            <a:ext cx="4824868" cy="2835864"/>
            <a:chOff x="4386424" y="3311319"/>
            <a:chExt cx="3676489" cy="1943928"/>
          </a:xfrm>
        </p:grpSpPr>
        <p:grpSp>
          <p:nvGrpSpPr>
            <p:cNvPr id="241" name="Group 240"/>
            <p:cNvGrpSpPr/>
            <p:nvPr/>
          </p:nvGrpSpPr>
          <p:grpSpPr>
            <a:xfrm>
              <a:off x="4435515" y="3311319"/>
              <a:ext cx="3569702" cy="1943928"/>
              <a:chOff x="6843608" y="-39372"/>
              <a:chExt cx="3569702" cy="1943928"/>
            </a:xfrm>
          </p:grpSpPr>
          <p:grpSp>
            <p:nvGrpSpPr>
              <p:cNvPr id="242" name="Group 241"/>
              <p:cNvGrpSpPr/>
              <p:nvPr/>
            </p:nvGrpSpPr>
            <p:grpSpPr>
              <a:xfrm>
                <a:off x="6843608" y="430561"/>
                <a:ext cx="3569702" cy="1106125"/>
                <a:chOff x="1320741" y="3687318"/>
                <a:chExt cx="9511903"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320741" y="5396603"/>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sp>
              <p:nvSpPr>
                <p:cNvPr id="262" name="TextBox 261"/>
                <p:cNvSpPr txBox="1"/>
                <p:nvPr/>
              </p:nvSpPr>
              <p:spPr>
                <a:xfrm>
                  <a:off x="3746207" y="4088342"/>
                  <a:ext cx="1253730"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1"/>
                  <a:ext cx="1253730" cy="446211"/>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560086" y="5374426"/>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734548" y="1674369"/>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a:t>
            </a:r>
            <a:r>
              <a:rPr lang="en-SG" sz="2000" b="1" baseline="-25000" dirty="0"/>
              <a:t>2</a:t>
            </a:r>
            <a:r>
              <a:rPr lang="en-SG" sz="2000" b="1" dirty="0"/>
              <a:t>,S1,S6,I</a:t>
            </a:r>
            <a:r>
              <a:rPr lang="en-SG" sz="2000" b="1" baseline="-25000" dirty="0"/>
              <a:t>e</a:t>
            </a:r>
            <a:r>
              <a:rPr lang="en-SG" sz="2000" b="1" dirty="0"/>
              <a:t>)</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3 :</a:t>
            </a:r>
          </a:p>
        </p:txBody>
      </p:sp>
      <p:sp>
        <p:nvSpPr>
          <p:cNvPr id="45" name="TextBox 44"/>
          <p:cNvSpPr txBox="1"/>
          <p:nvPr/>
        </p:nvSpPr>
        <p:spPr>
          <a:xfrm>
            <a:off x="6176193" y="5648000"/>
            <a:ext cx="2040943" cy="307777"/>
          </a:xfrm>
          <a:prstGeom prst="rect">
            <a:avLst/>
          </a:prstGeom>
          <a:noFill/>
        </p:spPr>
        <p:txBody>
          <a:bodyPr wrap="none" rtlCol="0">
            <a:spAutoFit/>
          </a:bodyPr>
          <a:lstStyle/>
          <a:p>
            <a:r>
              <a:rPr lang="en-SG" sz="1400" b="1" dirty="0">
                <a:latin typeface="Helvetica" panose="020B0500000000000000" pitchFamily="34" charset="0"/>
              </a:rPr>
              <a:t>Direction D = Reverse</a:t>
            </a:r>
          </a:p>
        </p:txBody>
      </p:sp>
      <p:cxnSp>
        <p:nvCxnSpPr>
          <p:cNvPr id="46" name="Straight Arrow Connector 45"/>
          <p:cNvCxnSpPr/>
          <p:nvPr/>
        </p:nvCxnSpPr>
        <p:spPr>
          <a:xfrm>
            <a:off x="6933904" y="6064038"/>
            <a:ext cx="384421" cy="0"/>
          </a:xfrm>
          <a:prstGeom prst="straightConnector1">
            <a:avLst/>
          </a:prstGeom>
          <a:ln>
            <a:solidFill>
              <a:schemeClr val="tx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210518" y="1975023"/>
            <a:ext cx="2432654" cy="369332"/>
          </a:xfrm>
          <a:prstGeom prst="rect">
            <a:avLst/>
          </a:prstGeom>
          <a:noFill/>
        </p:spPr>
        <p:txBody>
          <a:bodyPr wrap="none" rtlCol="0">
            <a:spAutoFit/>
          </a:bodyPr>
          <a:lstStyle/>
          <a:p>
            <a:r>
              <a:rPr lang="en-SG" dirty="0"/>
              <a:t>Cumulative Vacancy &gt; 3</a:t>
            </a:r>
          </a:p>
        </p:txBody>
      </p:sp>
      <p:sp>
        <p:nvSpPr>
          <p:cNvPr id="48" name="TextBox 40"/>
          <p:cNvSpPr txBox="1"/>
          <p:nvPr/>
        </p:nvSpPr>
        <p:spPr>
          <a:xfrm>
            <a:off x="7689275" y="1707929"/>
            <a:ext cx="324128" cy="307777"/>
          </a:xfrm>
          <a:prstGeom prst="rect">
            <a:avLst/>
          </a:prstGeom>
          <a:noFill/>
        </p:spPr>
        <p:txBody>
          <a:bodyPr wrap="none" rtlCol="0">
            <a:spAutoFit/>
          </a:bodyPr>
          <a:lstStyle/>
          <a:p>
            <a:r>
              <a:rPr lang="en-SG" sz="1400" b="1" i="1" dirty="0">
                <a:latin typeface="Helvetica" panose="020B0500000000000000" pitchFamily="34" charset="0"/>
              </a:rPr>
              <a:t>Q</a:t>
            </a:r>
          </a:p>
        </p:txBody>
      </p:sp>
      <p:sp>
        <p:nvSpPr>
          <p:cNvPr id="4" name="Down Arrow 3"/>
          <p:cNvSpPr/>
          <p:nvPr/>
        </p:nvSpPr>
        <p:spPr>
          <a:xfrm>
            <a:off x="7726440" y="2045507"/>
            <a:ext cx="286963" cy="809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8"/>
          <p:cNvGrpSpPr/>
          <p:nvPr/>
        </p:nvGrpSpPr>
        <p:grpSpPr>
          <a:xfrm>
            <a:off x="8931927" y="4934080"/>
            <a:ext cx="479452" cy="359086"/>
            <a:chOff x="1886365" y="4679412"/>
            <a:chExt cx="479452" cy="359086"/>
          </a:xfrm>
          <a:solidFill>
            <a:schemeClr val="tx1">
              <a:lumMod val="65000"/>
            </a:schemeClr>
          </a:solidFill>
        </p:grpSpPr>
        <p:sp>
          <p:nvSpPr>
            <p:cNvPr id="42" name="Rectangle 41"/>
            <p:cNvSpPr/>
            <p:nvPr/>
          </p:nvSpPr>
          <p:spPr>
            <a:xfrm>
              <a:off x="1886365" y="467941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44" name="Rectangle 43"/>
            <p:cNvSpPr/>
            <p:nvPr/>
          </p:nvSpPr>
          <p:spPr>
            <a:xfrm>
              <a:off x="1886365" y="485476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47" name="Rectangle 50"/>
          <p:cNvSpPr/>
          <p:nvPr/>
        </p:nvSpPr>
        <p:spPr>
          <a:xfrm>
            <a:off x="8929479" y="5293166"/>
            <a:ext cx="481900" cy="157608"/>
          </a:xfrm>
          <a:prstGeom prst="rect">
            <a:avLst/>
          </a:prstGeom>
          <a:solidFill>
            <a:schemeClr val="tx1">
              <a:lumMod val="65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49" name="Rectangle 49"/>
          <p:cNvSpPr/>
          <p:nvPr/>
        </p:nvSpPr>
        <p:spPr>
          <a:xfrm>
            <a:off x="4824992" y="4952310"/>
            <a:ext cx="479452" cy="183738"/>
          </a:xfrm>
          <a:prstGeom prst="rect">
            <a:avLst/>
          </a:prstGeom>
          <a:solidFill>
            <a:schemeClr val="tx1">
              <a:lumMod val="65000"/>
            </a:schemeClr>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grpSp>
        <p:nvGrpSpPr>
          <p:cNvPr id="5" name="Group 4"/>
          <p:cNvGrpSpPr/>
          <p:nvPr/>
        </p:nvGrpSpPr>
        <p:grpSpPr>
          <a:xfrm>
            <a:off x="1883669" y="4164142"/>
            <a:ext cx="482148" cy="523660"/>
            <a:chOff x="1883669" y="4164142"/>
            <a:chExt cx="482148" cy="523660"/>
          </a:xfrm>
        </p:grpSpPr>
        <p:grpSp>
          <p:nvGrpSpPr>
            <p:cNvPr id="33" name="Group 280"/>
            <p:cNvGrpSpPr/>
            <p:nvPr/>
          </p:nvGrpSpPr>
          <p:grpSpPr>
            <a:xfrm>
              <a:off x="1886365" y="4324521"/>
              <a:ext cx="479452" cy="363281"/>
              <a:chOff x="7074382" y="588419"/>
              <a:chExt cx="479452" cy="363281"/>
            </a:xfrm>
            <a:solidFill>
              <a:schemeClr val="accent5"/>
            </a:solidFill>
          </p:grpSpPr>
          <p:sp>
            <p:nvSpPr>
              <p:cNvPr id="36" name="Rectangle 35"/>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51" name="Rectangle 50"/>
            <p:cNvSpPr/>
            <p:nvPr/>
          </p:nvSpPr>
          <p:spPr>
            <a:xfrm>
              <a:off x="1883669" y="4164142"/>
              <a:ext cx="479452" cy="183738"/>
            </a:xfrm>
            <a:prstGeom prst="rect">
              <a:avLst/>
            </a:prstGeom>
            <a:solidFill>
              <a:schemeClr val="accent5"/>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grpSp>
      <p:sp>
        <p:nvSpPr>
          <p:cNvPr id="6" name="Slide Number Placeholder 5"/>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6984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25E-6 -0.00093 L 0.475 -0.13426 " pathEditMode="relative" ptsTypes="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232" name="TextBox 231"/>
          <p:cNvSpPr txBox="1"/>
          <p:nvPr/>
        </p:nvSpPr>
        <p:spPr>
          <a:xfrm>
            <a:off x="1555666" y="4867345"/>
            <a:ext cx="1305165" cy="307777"/>
          </a:xfrm>
          <a:prstGeom prst="rect">
            <a:avLst/>
          </a:prstGeom>
          <a:noFill/>
        </p:spPr>
        <p:txBody>
          <a:bodyPr wrap="none" rtlCol="0">
            <a:spAutoFit/>
          </a:bodyPr>
          <a:lstStyle/>
          <a:p>
            <a:r>
              <a:rPr lang="en-SG" sz="1400" b="1" dirty="0">
                <a:latin typeface="Helvetica" panose="020B0500000000000000" pitchFamily="34" charset="0"/>
              </a:rPr>
              <a:t>Policy List </a:t>
            </a:r>
            <a:r>
              <a:rPr lang="en-SG" sz="1400" b="1" i="1" dirty="0">
                <a:latin typeface="Helvetica" panose="020B0500000000000000" pitchFamily="34" charset="0"/>
              </a:rPr>
              <a:t>L</a:t>
            </a:r>
            <a:r>
              <a:rPr lang="en-SG" sz="1400" b="1" i="1" baseline="-25000" dirty="0">
                <a:latin typeface="Helvetica" panose="020B0500000000000000" pitchFamily="34" charset="0"/>
              </a:rPr>
              <a:t>2</a:t>
            </a:r>
          </a:p>
        </p:txBody>
      </p:sp>
      <p:grpSp>
        <p:nvGrpSpPr>
          <p:cNvPr id="274" name="Group 273"/>
          <p:cNvGrpSpPr/>
          <p:nvPr/>
        </p:nvGrpSpPr>
        <p:grpSpPr>
          <a:xfrm>
            <a:off x="4692767" y="2774309"/>
            <a:ext cx="4824868" cy="2835864"/>
            <a:chOff x="4386424" y="3311319"/>
            <a:chExt cx="3676489" cy="1943928"/>
          </a:xfrm>
        </p:grpSpPr>
        <p:grpSp>
          <p:nvGrpSpPr>
            <p:cNvPr id="241" name="Group 240"/>
            <p:cNvGrpSpPr/>
            <p:nvPr/>
          </p:nvGrpSpPr>
          <p:grpSpPr>
            <a:xfrm>
              <a:off x="4435515" y="3311319"/>
              <a:ext cx="3569702" cy="1943928"/>
              <a:chOff x="6843608" y="-39372"/>
              <a:chExt cx="3569702" cy="1943928"/>
            </a:xfrm>
          </p:grpSpPr>
          <p:grpSp>
            <p:nvGrpSpPr>
              <p:cNvPr id="242" name="Group 241"/>
              <p:cNvGrpSpPr/>
              <p:nvPr/>
            </p:nvGrpSpPr>
            <p:grpSpPr>
              <a:xfrm>
                <a:off x="6843608" y="430561"/>
                <a:ext cx="3569702" cy="1106125"/>
                <a:chOff x="1320741" y="3687318"/>
                <a:chExt cx="9511903" cy="2339450"/>
              </a:xfrm>
            </p:grpSpPr>
            <p:cxnSp>
              <p:nvCxnSpPr>
                <p:cNvPr id="254" name="Straight Arrow Connector 253"/>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261" name="TextBox 260"/>
                <p:cNvSpPr txBox="1"/>
                <p:nvPr/>
              </p:nvSpPr>
              <p:spPr>
                <a:xfrm>
                  <a:off x="1320741" y="5396603"/>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sp>
              <p:nvSpPr>
                <p:cNvPr id="262" name="TextBox 261"/>
                <p:cNvSpPr txBox="1"/>
                <p:nvPr/>
              </p:nvSpPr>
              <p:spPr>
                <a:xfrm>
                  <a:off x="3746207" y="4088342"/>
                  <a:ext cx="1253730" cy="446211"/>
                </a:xfrm>
                <a:prstGeom prst="rect">
                  <a:avLst/>
                </a:prstGeom>
                <a:noFill/>
              </p:spPr>
              <p:txBody>
                <a:bodyPr wrap="none" rtlCol="0">
                  <a:spAutoFit/>
                </a:bodyPr>
                <a:lstStyle/>
                <a:p>
                  <a:r>
                    <a:rPr lang="en-SG" sz="1400" b="1" dirty="0">
                      <a:latin typeface="Helvetica" panose="020B0500000000000000" pitchFamily="34" charset="0"/>
                    </a:rPr>
                    <a:t>C = 4</a:t>
                  </a:r>
                </a:p>
              </p:txBody>
            </p:sp>
            <p:sp>
              <p:nvSpPr>
                <p:cNvPr id="263" name="TextBox 262"/>
                <p:cNvSpPr txBox="1"/>
                <p:nvPr/>
              </p:nvSpPr>
              <p:spPr>
                <a:xfrm>
                  <a:off x="6971645" y="4088341"/>
                  <a:ext cx="1253730" cy="446211"/>
                </a:xfrm>
                <a:prstGeom prst="rect">
                  <a:avLst/>
                </a:prstGeom>
                <a:noFill/>
              </p:spPr>
              <p:txBody>
                <a:bodyPr wrap="none" rtlCol="0">
                  <a:spAutoFit/>
                </a:bodyPr>
                <a:lstStyle/>
                <a:p>
                  <a:r>
                    <a:rPr lang="en-SG" sz="1400" b="1" dirty="0">
                      <a:latin typeface="Helvetica" panose="020B0500000000000000" pitchFamily="34" charset="0"/>
                    </a:rPr>
                    <a:t>C = 2</a:t>
                  </a:r>
                </a:p>
              </p:txBody>
            </p: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sp>
              <p:nvSpPr>
                <p:cNvPr id="266" name="TextBox 265"/>
                <p:cNvSpPr txBox="1"/>
                <p:nvPr/>
              </p:nvSpPr>
              <p:spPr>
                <a:xfrm>
                  <a:off x="9560086" y="5374426"/>
                  <a:ext cx="1253730" cy="446211"/>
                </a:xfrm>
                <a:prstGeom prst="rect">
                  <a:avLst/>
                </a:prstGeom>
                <a:noFill/>
              </p:spPr>
              <p:txBody>
                <a:bodyPr wrap="none" rtlCol="0">
                  <a:spAutoFit/>
                </a:bodyPr>
                <a:lstStyle/>
                <a:p>
                  <a:r>
                    <a:rPr lang="en-SG" sz="1400" b="1" dirty="0">
                      <a:latin typeface="Helvetica" panose="020B0500000000000000" pitchFamily="34" charset="0"/>
                    </a:rPr>
                    <a:t>C = 0</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sp>
            <p:nvSpPr>
              <p:cNvPr id="247" name="TextBox 246"/>
              <p:cNvSpPr txBox="1"/>
              <p:nvPr/>
            </p:nvSpPr>
            <p:spPr>
              <a:xfrm>
                <a:off x="7734548" y="1674369"/>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sp>
            <p:nvSpPr>
              <p:cNvPr id="248" name="TextBox 247"/>
              <p:cNvSpPr txBox="1"/>
              <p:nvPr/>
            </p:nvSpPr>
            <p:spPr>
              <a:xfrm>
                <a:off x="8964323" y="1693581"/>
                <a:ext cx="470510" cy="210975"/>
              </a:xfrm>
              <a:prstGeom prst="rect">
                <a:avLst/>
              </a:prstGeom>
              <a:noFill/>
            </p:spPr>
            <p:txBody>
              <a:bodyPr wrap="none" rtlCol="0">
                <a:spAutoFit/>
              </a:bodyPr>
              <a:lstStyle/>
              <a:p>
                <a:r>
                  <a:rPr lang="en-SG" sz="1400" b="1" dirty="0">
                    <a:latin typeface="Helvetica" panose="020B0500000000000000" pitchFamily="34" charset="0"/>
                  </a:rPr>
                  <a:t>C = 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p:cNvSpPr/>
          <p:nvPr/>
        </p:nvSpPr>
        <p:spPr>
          <a:xfrm>
            <a:off x="1230864" y="2248192"/>
            <a:ext cx="4695559" cy="400110"/>
          </a:xfrm>
          <a:prstGeom prst="rect">
            <a:avLst/>
          </a:prstGeom>
        </p:spPr>
        <p:txBody>
          <a:bodyPr wrap="square">
            <a:spAutoFit/>
          </a:bodyPr>
          <a:lstStyle/>
          <a:p>
            <a:r>
              <a:rPr lang="en-SG" sz="2000" b="1" dirty="0"/>
              <a:t>Allocate(L</a:t>
            </a:r>
            <a:r>
              <a:rPr lang="en-SG" sz="2000" b="1" baseline="-25000" dirty="0"/>
              <a:t>2</a:t>
            </a:r>
            <a:r>
              <a:rPr lang="en-SG" sz="2000" b="1" dirty="0"/>
              <a:t>,S1,S6,I</a:t>
            </a:r>
            <a:r>
              <a:rPr lang="en-SG" sz="2000" b="1" baseline="-25000" dirty="0"/>
              <a:t>e </a:t>
            </a:r>
            <a:r>
              <a:rPr lang="en-SG" sz="2000" b="1" dirty="0"/>
              <a:t>– {S1,S2,S3,S6})</a:t>
            </a:r>
          </a:p>
        </p:txBody>
      </p:sp>
      <p:sp>
        <p:nvSpPr>
          <p:cNvPr id="43" name="Rectangle 42"/>
          <p:cNvSpPr/>
          <p:nvPr/>
        </p:nvSpPr>
        <p:spPr>
          <a:xfrm>
            <a:off x="1230865" y="1383114"/>
            <a:ext cx="4695559" cy="400110"/>
          </a:xfrm>
          <a:prstGeom prst="rect">
            <a:avLst/>
          </a:prstGeom>
        </p:spPr>
        <p:txBody>
          <a:bodyPr wrap="square">
            <a:spAutoFit/>
          </a:bodyPr>
          <a:lstStyle/>
          <a:p>
            <a:r>
              <a:rPr lang="en-SG" sz="2000" b="1" dirty="0"/>
              <a:t>Round 4 :</a:t>
            </a:r>
          </a:p>
        </p:txBody>
      </p:sp>
      <p:sp>
        <p:nvSpPr>
          <p:cNvPr id="45" name="TextBox 44"/>
          <p:cNvSpPr txBox="1"/>
          <p:nvPr/>
        </p:nvSpPr>
        <p:spPr>
          <a:xfrm>
            <a:off x="6176193" y="5648000"/>
            <a:ext cx="2040943" cy="307777"/>
          </a:xfrm>
          <a:prstGeom prst="rect">
            <a:avLst/>
          </a:prstGeom>
          <a:noFill/>
        </p:spPr>
        <p:txBody>
          <a:bodyPr wrap="none" rtlCol="0">
            <a:spAutoFit/>
          </a:bodyPr>
          <a:lstStyle/>
          <a:p>
            <a:r>
              <a:rPr lang="en-SG" sz="1400" b="1" dirty="0">
                <a:latin typeface="Helvetica" panose="020B0500000000000000" pitchFamily="34" charset="0"/>
              </a:rPr>
              <a:t>Direction D = Reverse</a:t>
            </a:r>
          </a:p>
        </p:txBody>
      </p:sp>
      <p:cxnSp>
        <p:nvCxnSpPr>
          <p:cNvPr id="46" name="Straight Arrow Connector 45"/>
          <p:cNvCxnSpPr/>
          <p:nvPr/>
        </p:nvCxnSpPr>
        <p:spPr>
          <a:xfrm>
            <a:off x="6933904" y="6064038"/>
            <a:ext cx="384421" cy="0"/>
          </a:xfrm>
          <a:prstGeom prst="straightConnector1">
            <a:avLst/>
          </a:prstGeom>
          <a:ln>
            <a:solidFill>
              <a:schemeClr val="tx1"/>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276447" y="6301290"/>
            <a:ext cx="2432654" cy="369332"/>
          </a:xfrm>
          <a:prstGeom prst="rect">
            <a:avLst/>
          </a:prstGeom>
          <a:noFill/>
        </p:spPr>
        <p:txBody>
          <a:bodyPr wrap="none" rtlCol="0">
            <a:spAutoFit/>
          </a:bodyPr>
          <a:lstStyle/>
          <a:p>
            <a:r>
              <a:rPr lang="en-SG" dirty="0"/>
              <a:t>Cumulative Vacancy &gt; 3</a:t>
            </a:r>
          </a:p>
        </p:txBody>
      </p:sp>
      <p:sp>
        <p:nvSpPr>
          <p:cNvPr id="48" name="TextBox 40"/>
          <p:cNvSpPr txBox="1"/>
          <p:nvPr/>
        </p:nvSpPr>
        <p:spPr>
          <a:xfrm>
            <a:off x="9048472" y="6073511"/>
            <a:ext cx="324128" cy="307777"/>
          </a:xfrm>
          <a:prstGeom prst="rect">
            <a:avLst/>
          </a:prstGeom>
          <a:noFill/>
        </p:spPr>
        <p:txBody>
          <a:bodyPr wrap="none" rtlCol="0">
            <a:spAutoFit/>
          </a:bodyPr>
          <a:lstStyle/>
          <a:p>
            <a:r>
              <a:rPr lang="en-SG" sz="1400" b="1" i="1" dirty="0">
                <a:latin typeface="Helvetica" panose="020B0500000000000000" pitchFamily="34" charset="0"/>
              </a:rPr>
              <a:t>Q</a:t>
            </a:r>
          </a:p>
        </p:txBody>
      </p:sp>
      <p:sp>
        <p:nvSpPr>
          <p:cNvPr id="4" name="Down Arrow 3"/>
          <p:cNvSpPr/>
          <p:nvPr/>
        </p:nvSpPr>
        <p:spPr>
          <a:xfrm rot="8066172">
            <a:off x="8515664" y="5397321"/>
            <a:ext cx="286963" cy="809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1" name="Group 8"/>
          <p:cNvGrpSpPr/>
          <p:nvPr/>
        </p:nvGrpSpPr>
        <p:grpSpPr>
          <a:xfrm>
            <a:off x="8931927" y="4934080"/>
            <a:ext cx="479452" cy="359086"/>
            <a:chOff x="1886365" y="4679412"/>
            <a:chExt cx="479452" cy="359086"/>
          </a:xfrm>
          <a:solidFill>
            <a:schemeClr val="tx1">
              <a:lumMod val="65000"/>
            </a:schemeClr>
          </a:solidFill>
        </p:grpSpPr>
        <p:sp>
          <p:nvSpPr>
            <p:cNvPr id="42" name="Rectangle 41"/>
            <p:cNvSpPr/>
            <p:nvPr/>
          </p:nvSpPr>
          <p:spPr>
            <a:xfrm>
              <a:off x="1886365" y="467941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44" name="Rectangle 43"/>
            <p:cNvSpPr/>
            <p:nvPr/>
          </p:nvSpPr>
          <p:spPr>
            <a:xfrm>
              <a:off x="1886365" y="485476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47" name="Rectangle 50"/>
          <p:cNvSpPr/>
          <p:nvPr/>
        </p:nvSpPr>
        <p:spPr>
          <a:xfrm>
            <a:off x="8929479" y="5293166"/>
            <a:ext cx="481900" cy="157608"/>
          </a:xfrm>
          <a:prstGeom prst="rect">
            <a:avLst/>
          </a:prstGeom>
          <a:solidFill>
            <a:schemeClr val="tx1">
              <a:lumMod val="65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49" name="Rectangle 49"/>
          <p:cNvSpPr/>
          <p:nvPr/>
        </p:nvSpPr>
        <p:spPr>
          <a:xfrm>
            <a:off x="4824992" y="4952310"/>
            <a:ext cx="479452" cy="183738"/>
          </a:xfrm>
          <a:prstGeom prst="rect">
            <a:avLst/>
          </a:prstGeom>
          <a:solidFill>
            <a:schemeClr val="tx1">
              <a:lumMod val="65000"/>
            </a:schemeClr>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grpSp>
        <p:nvGrpSpPr>
          <p:cNvPr id="5" name="Group 4"/>
          <p:cNvGrpSpPr/>
          <p:nvPr/>
        </p:nvGrpSpPr>
        <p:grpSpPr>
          <a:xfrm>
            <a:off x="1883669" y="4164142"/>
            <a:ext cx="482148" cy="523660"/>
            <a:chOff x="1883669" y="4164142"/>
            <a:chExt cx="482148" cy="523660"/>
          </a:xfrm>
        </p:grpSpPr>
        <p:grpSp>
          <p:nvGrpSpPr>
            <p:cNvPr id="33" name="Group 280"/>
            <p:cNvGrpSpPr/>
            <p:nvPr/>
          </p:nvGrpSpPr>
          <p:grpSpPr>
            <a:xfrm>
              <a:off x="1886365" y="4324521"/>
              <a:ext cx="479452" cy="363281"/>
              <a:chOff x="7074382" y="588419"/>
              <a:chExt cx="479452" cy="363281"/>
            </a:xfrm>
            <a:solidFill>
              <a:schemeClr val="accent5"/>
            </a:solidFill>
          </p:grpSpPr>
          <p:sp>
            <p:nvSpPr>
              <p:cNvPr id="36" name="Rectangle 35"/>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37" name="Rectangle 36"/>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51" name="Rectangle 50"/>
            <p:cNvSpPr/>
            <p:nvPr/>
          </p:nvSpPr>
          <p:spPr>
            <a:xfrm>
              <a:off x="1883669" y="4164142"/>
              <a:ext cx="479452" cy="183738"/>
            </a:xfrm>
            <a:prstGeom prst="rect">
              <a:avLst/>
            </a:prstGeom>
            <a:solidFill>
              <a:schemeClr val="accent5"/>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grpSp>
      <p:grpSp>
        <p:nvGrpSpPr>
          <p:cNvPr id="50" name="Group 280"/>
          <p:cNvGrpSpPr/>
          <p:nvPr/>
        </p:nvGrpSpPr>
        <p:grpSpPr>
          <a:xfrm>
            <a:off x="7650483" y="2423242"/>
            <a:ext cx="479452" cy="363281"/>
            <a:chOff x="7074382" y="588419"/>
            <a:chExt cx="479452" cy="363281"/>
          </a:xfrm>
          <a:solidFill>
            <a:schemeClr val="tx1">
              <a:lumMod val="75000"/>
            </a:schemeClr>
          </a:solidFill>
        </p:grpSpPr>
        <p:sp>
          <p:nvSpPr>
            <p:cNvPr id="52" name="Rectangle 51"/>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53" name="Rectangle 52"/>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54" name="Rectangle 53"/>
          <p:cNvSpPr/>
          <p:nvPr/>
        </p:nvSpPr>
        <p:spPr>
          <a:xfrm>
            <a:off x="7647787" y="2262863"/>
            <a:ext cx="479452" cy="183738"/>
          </a:xfrm>
          <a:prstGeom prst="rect">
            <a:avLst/>
          </a:prstGeom>
          <a:solidFill>
            <a:schemeClr val="tx1">
              <a:lumMod val="75000"/>
            </a:schemeClr>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6" name="Slide Number Placeholder 5"/>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243253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34 -0.00093 L 0.47891 0.09769 " pathEditMode="relative" ptsTypes="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Placement of Rules at Ingress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344416603"/>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rgbClr val="FFFF00"/>
                    </a:solidFill>
                  </a:tcPr>
                </a:tc>
                <a:tc>
                  <a:txBody>
                    <a:bodyPr/>
                    <a:lstStyle/>
                    <a:p>
                      <a:r>
                        <a:rPr lang="en-US" dirty="0"/>
                        <a:t>H1(00) and tcp-port:80</a:t>
                      </a:r>
                    </a:p>
                  </a:txBody>
                  <a:tcPr>
                    <a:solidFill>
                      <a:srgbClr val="FFFF00"/>
                    </a:solidFill>
                  </a:tcPr>
                </a:tc>
                <a:tc>
                  <a:txBody>
                    <a:bodyPr/>
                    <a:lstStyle/>
                    <a:p>
                      <a:r>
                        <a:rPr lang="en-US" dirty="0"/>
                        <a:t>H3(10) and tcp-port:80</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1315513448"/>
                  </a:ext>
                </a:extLst>
              </a:tr>
              <a:tr h="461808">
                <a:tc>
                  <a:txBody>
                    <a:bodyPr/>
                    <a:lstStyle/>
                    <a:p>
                      <a:r>
                        <a:rPr lang="en-US" dirty="0"/>
                        <a:t>2</a:t>
                      </a:r>
                    </a:p>
                  </a:txBody>
                  <a:tcPr/>
                </a:tc>
                <a:tc>
                  <a:txBody>
                    <a:bodyPr/>
                    <a:lstStyle/>
                    <a:p>
                      <a:r>
                        <a:rPr lang="en-US" dirty="0"/>
                        <a:t>H2(01)</a:t>
                      </a:r>
                    </a:p>
                  </a:txBody>
                  <a:tcPr/>
                </a:tc>
                <a:tc>
                  <a:txBody>
                    <a:bodyPr/>
                    <a:lstStyle/>
                    <a:p>
                      <a:r>
                        <a:rPr lang="en-US" dirty="0"/>
                        <a:t>H3,H4(1*) and tcp-port:443</a:t>
                      </a:r>
                    </a:p>
                  </a:txBody>
                  <a:tcPr/>
                </a:tc>
                <a:tc>
                  <a:txBody>
                    <a:bodyPr/>
                    <a:lstStyle/>
                    <a:p>
                      <a:r>
                        <a:rPr lang="en-US" dirty="0"/>
                        <a:t>Drop</a:t>
                      </a:r>
                    </a:p>
                  </a:txBody>
                  <a:tcPr/>
                </a:tc>
                <a:extLst>
                  <a:ext uri="{0D108BD9-81ED-4DB2-BD59-A6C34878D82A}">
                    <a16:rowId xmlns:a16="http://schemas.microsoft.com/office/drawing/2014/main" val="3117709454"/>
                  </a:ext>
                </a:extLst>
              </a:tr>
              <a:tr h="461808">
                <a:tc>
                  <a:txBody>
                    <a:bodyPr/>
                    <a:lstStyle/>
                    <a:p>
                      <a:r>
                        <a:rPr lang="en-US" dirty="0"/>
                        <a:t>3</a:t>
                      </a:r>
                    </a:p>
                  </a:txBody>
                  <a:tcPr/>
                </a:tc>
                <a:tc>
                  <a:txBody>
                    <a:bodyPr/>
                    <a:lstStyle/>
                    <a:p>
                      <a:r>
                        <a:rPr lang="en-US" dirty="0"/>
                        <a:t>All(*)</a:t>
                      </a:r>
                    </a:p>
                  </a:txBody>
                  <a:tcPr/>
                </a:tc>
                <a:tc>
                  <a:txBody>
                    <a:bodyPr/>
                    <a:lstStyle/>
                    <a:p>
                      <a:r>
                        <a:rPr lang="en-US" dirty="0"/>
                        <a:t>H4(11)</a:t>
                      </a:r>
                    </a:p>
                  </a:txBody>
                  <a:tcPr/>
                </a:tc>
                <a:tc>
                  <a:txBody>
                    <a:bodyPr/>
                    <a:lstStyle/>
                    <a:p>
                      <a:r>
                        <a:rPr lang="en-US" dirty="0"/>
                        <a:t>Counter</a:t>
                      </a:r>
                    </a:p>
                  </a:txBody>
                  <a:tcPr/>
                </a:tc>
                <a:extLst>
                  <a:ext uri="{0D108BD9-81ED-4DB2-BD59-A6C34878D82A}">
                    <a16:rowId xmlns:a16="http://schemas.microsoft.com/office/drawing/2014/main" val="4180184616"/>
                  </a:ext>
                </a:extLst>
              </a:tr>
              <a:tr h="419961">
                <a:tc>
                  <a:txBody>
                    <a:bodyPr/>
                    <a:lstStyle/>
                    <a:p>
                      <a:r>
                        <a:rPr lang="en-US" dirty="0"/>
                        <a:t>4</a:t>
                      </a:r>
                    </a:p>
                  </a:txBody>
                  <a:tcPr/>
                </a:tc>
                <a:tc>
                  <a:txBody>
                    <a:bodyPr/>
                    <a:lstStyle/>
                    <a:p>
                      <a:r>
                        <a:rPr lang="en-US" dirty="0"/>
                        <a:t>All(*)</a:t>
                      </a:r>
                    </a:p>
                  </a:txBody>
                  <a:tcPr/>
                </a:tc>
                <a:tc>
                  <a:txBody>
                    <a:bodyPr/>
                    <a:lstStyle/>
                    <a:p>
                      <a:r>
                        <a:rPr lang="en-US" dirty="0"/>
                        <a:t>All(*) and </a:t>
                      </a:r>
                      <a:r>
                        <a:rPr lang="en-US" dirty="0" err="1"/>
                        <a:t>tcp</a:t>
                      </a:r>
                      <a:r>
                        <a:rPr lang="en-US" dirty="0"/>
                        <a:t>-port :22</a:t>
                      </a:r>
                    </a:p>
                  </a:txBody>
                  <a:tcPr/>
                </a:tc>
                <a:tc>
                  <a:txBody>
                    <a:bodyPr/>
                    <a:lstStyle/>
                    <a:p>
                      <a:r>
                        <a:rPr lang="en-US" dirty="0"/>
                        <a:t>Drop</a:t>
                      </a:r>
                    </a:p>
                  </a:txBody>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Tree>
    <p:extLst>
      <p:ext uri="{BB962C8B-B14F-4D97-AF65-F5344CB8AC3E}">
        <p14:creationId xmlns:p14="http://schemas.microsoft.com/office/powerpoint/2010/main" val="25567800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7409"/>
            <a:ext cx="9905998" cy="1478570"/>
          </a:xfrm>
        </p:spPr>
        <p:txBody>
          <a:bodyPr/>
          <a:lstStyle/>
          <a:p>
            <a:r>
              <a:rPr lang="en-SG" dirty="0"/>
              <a:t>Connect</a:t>
            </a:r>
          </a:p>
        </p:txBody>
      </p:sp>
      <p:grpSp>
        <p:nvGrpSpPr>
          <p:cNvPr id="274" name="Group 273"/>
          <p:cNvGrpSpPr/>
          <p:nvPr/>
        </p:nvGrpSpPr>
        <p:grpSpPr>
          <a:xfrm>
            <a:off x="3799148" y="2285937"/>
            <a:ext cx="4824868" cy="2688172"/>
            <a:chOff x="4386424" y="3311319"/>
            <a:chExt cx="3676489" cy="1842688"/>
          </a:xfrm>
        </p:grpSpPr>
        <p:grpSp>
          <p:nvGrpSpPr>
            <p:cNvPr id="241" name="Group 240"/>
            <p:cNvGrpSpPr/>
            <p:nvPr/>
          </p:nvGrpSpPr>
          <p:grpSpPr>
            <a:xfrm>
              <a:off x="4479285" y="3311319"/>
              <a:ext cx="3525932" cy="1576058"/>
              <a:chOff x="6887378" y="-39372"/>
              <a:chExt cx="3525932" cy="1576058"/>
            </a:xfrm>
          </p:grpSpPr>
          <p:grpSp>
            <p:nvGrpSpPr>
              <p:cNvPr id="242" name="Group 241"/>
              <p:cNvGrpSpPr/>
              <p:nvPr/>
            </p:nvGrpSpPr>
            <p:grpSpPr>
              <a:xfrm>
                <a:off x="6887378" y="430561"/>
                <a:ext cx="3525932" cy="1106125"/>
                <a:chOff x="1437372" y="3687318"/>
                <a:chExt cx="9395272" cy="2339450"/>
              </a:xfrm>
            </p:grpSpPr>
            <p:cxnSp>
              <p:nvCxnSpPr>
                <p:cNvPr id="254" name="Straight Arrow Connector 253"/>
                <p:cNvCxnSpPr/>
                <p:nvPr/>
              </p:nvCxnSpPr>
              <p:spPr>
                <a:xfrm flipV="1">
                  <a:off x="2620698" y="3687318"/>
                  <a:ext cx="1192122" cy="1185863"/>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5" name="Straight Arrow Connector 254"/>
                <p:cNvCxnSpPr/>
                <p:nvPr/>
              </p:nvCxnSpPr>
              <p:spPr>
                <a:xfrm>
                  <a:off x="5217642" y="3687318"/>
                  <a:ext cx="1843800"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6" name="Straight Arrow Connector 255"/>
                <p:cNvCxnSpPr/>
                <p:nvPr/>
              </p:nvCxnSpPr>
              <p:spPr>
                <a:xfrm>
                  <a:off x="2620698" y="4873181"/>
                  <a:ext cx="1192122" cy="1153587"/>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p:nvPr/>
              </p:nvCxnSpPr>
              <p:spPr>
                <a:xfrm>
                  <a:off x="5217642" y="6026768"/>
                  <a:ext cx="1843800" cy="0"/>
                </a:xfrm>
                <a:prstGeom prst="straightConnector1">
                  <a:avLst/>
                </a:prstGeom>
                <a:ln w="28575">
                  <a:tailEnd type="arrow"/>
                </a:ln>
              </p:spPr>
              <p:style>
                <a:lnRef idx="3">
                  <a:schemeClr val="dk1"/>
                </a:lnRef>
                <a:fillRef idx="0">
                  <a:schemeClr val="dk1"/>
                </a:fillRef>
                <a:effectRef idx="2">
                  <a:schemeClr val="dk1"/>
                </a:effectRef>
                <a:fontRef idx="minor">
                  <a:schemeClr val="tx1"/>
                </a:fontRef>
              </p:style>
            </p:cxnSp>
            <p:cxnSp>
              <p:nvCxnSpPr>
                <p:cNvPr id="259" name="Straight Arrow Connector 258"/>
                <p:cNvCxnSpPr/>
                <p:nvPr/>
              </p:nvCxnSpPr>
              <p:spPr>
                <a:xfrm flipH="1" flipV="1">
                  <a:off x="8466264" y="3687318"/>
                  <a:ext cx="1040375" cy="1185863"/>
                </a:xfrm>
                <a:prstGeom prst="straightConnector1">
                  <a:avLst/>
                </a:prstGeom>
                <a:ln w="28575">
                  <a:headEnd type="arrow"/>
                  <a:tailEnd type="none"/>
                </a:ln>
              </p:spPr>
              <p:style>
                <a:lnRef idx="3">
                  <a:schemeClr val="dk1"/>
                </a:lnRef>
                <a:fillRef idx="0">
                  <a:schemeClr val="dk1"/>
                </a:fillRef>
                <a:effectRef idx="2">
                  <a:schemeClr val="dk1"/>
                </a:effectRef>
                <a:fontRef idx="minor">
                  <a:schemeClr val="tx1"/>
                </a:fontRef>
              </p:style>
            </p:cxnSp>
            <p:cxnSp>
              <p:nvCxnSpPr>
                <p:cNvPr id="260" name="Straight Arrow Connector 259"/>
                <p:cNvCxnSpPr/>
                <p:nvPr/>
              </p:nvCxnSpPr>
              <p:spPr>
                <a:xfrm flipH="1">
                  <a:off x="8466264" y="4873181"/>
                  <a:ext cx="1040375" cy="1153587"/>
                </a:xfrm>
                <a:prstGeom prst="straightConnector1">
                  <a:avLst/>
                </a:prstGeom>
                <a:ln w="28575">
                  <a:headEnd type="arrow"/>
                  <a:tailEnd type="none"/>
                </a:ln>
              </p:spPr>
              <p:style>
                <a:lnRef idx="3">
                  <a:schemeClr val="dk1"/>
                </a:lnRef>
                <a:fillRef idx="0">
                  <a:schemeClr val="dk1"/>
                </a:fillRef>
                <a:effectRef idx="2">
                  <a:schemeClr val="dk1"/>
                </a:effectRef>
                <a:fontRef idx="minor">
                  <a:schemeClr val="tx1"/>
                </a:fontRef>
              </p:style>
            </p:cxnSp>
            <p:sp>
              <p:nvSpPr>
                <p:cNvPr id="264" name="TextBox 263"/>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265" name="TextBox 264"/>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grpSp>
          <p:sp>
            <p:nvSpPr>
              <p:cNvPr id="243" name="TextBox 242"/>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244" name="TextBox 243"/>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245" name="TextBox 244"/>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246" name="TextBox 245"/>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grpSp>
        <p:pic>
          <p:nvPicPr>
            <p:cNvPr id="267"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0"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272"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42"/>
          <p:cNvSpPr/>
          <p:nvPr/>
        </p:nvSpPr>
        <p:spPr>
          <a:xfrm>
            <a:off x="1230865" y="1383114"/>
            <a:ext cx="4695559" cy="400110"/>
          </a:xfrm>
          <a:prstGeom prst="rect">
            <a:avLst/>
          </a:prstGeom>
        </p:spPr>
        <p:txBody>
          <a:bodyPr wrap="square">
            <a:spAutoFit/>
          </a:bodyPr>
          <a:lstStyle/>
          <a:p>
            <a:r>
              <a:rPr lang="en-SG" sz="2000" b="1" dirty="0"/>
              <a:t>Final Allocation of Blue Rules :</a:t>
            </a:r>
          </a:p>
        </p:txBody>
      </p:sp>
      <p:grpSp>
        <p:nvGrpSpPr>
          <p:cNvPr id="37" name="Group 8"/>
          <p:cNvGrpSpPr/>
          <p:nvPr/>
        </p:nvGrpSpPr>
        <p:grpSpPr>
          <a:xfrm>
            <a:off x="8035860" y="4203439"/>
            <a:ext cx="479452" cy="359086"/>
            <a:chOff x="1886365" y="4679412"/>
            <a:chExt cx="479452" cy="359086"/>
          </a:xfrm>
          <a:solidFill>
            <a:schemeClr val="accent2"/>
          </a:solidFill>
        </p:grpSpPr>
        <p:sp>
          <p:nvSpPr>
            <p:cNvPr id="38" name="Rectangle 37"/>
            <p:cNvSpPr/>
            <p:nvPr/>
          </p:nvSpPr>
          <p:spPr>
            <a:xfrm>
              <a:off x="1886365" y="467941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5</a:t>
              </a:r>
            </a:p>
          </p:txBody>
        </p:sp>
        <p:sp>
          <p:nvSpPr>
            <p:cNvPr id="39" name="Rectangle 38"/>
            <p:cNvSpPr/>
            <p:nvPr/>
          </p:nvSpPr>
          <p:spPr>
            <a:xfrm>
              <a:off x="1886365" y="4854760"/>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6</a:t>
              </a:r>
            </a:p>
          </p:txBody>
        </p:sp>
      </p:grpSp>
      <p:sp>
        <p:nvSpPr>
          <p:cNvPr id="40" name="Rectangle 50"/>
          <p:cNvSpPr/>
          <p:nvPr/>
        </p:nvSpPr>
        <p:spPr>
          <a:xfrm>
            <a:off x="8033412" y="4562525"/>
            <a:ext cx="481900" cy="157608"/>
          </a:xfrm>
          <a:prstGeom prst="rect">
            <a:avLst/>
          </a:prstGeom>
          <a:solidFill>
            <a:schemeClr val="accent2"/>
          </a:solidFill>
          <a:ln w="28575">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7</a:t>
            </a:r>
          </a:p>
        </p:txBody>
      </p:sp>
      <p:sp>
        <p:nvSpPr>
          <p:cNvPr id="41" name="Rectangle 49"/>
          <p:cNvSpPr/>
          <p:nvPr/>
        </p:nvSpPr>
        <p:spPr>
          <a:xfrm>
            <a:off x="3911110" y="4254658"/>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1</a:t>
            </a:r>
          </a:p>
        </p:txBody>
      </p:sp>
      <p:grpSp>
        <p:nvGrpSpPr>
          <p:cNvPr id="42" name="Group 280"/>
          <p:cNvGrpSpPr/>
          <p:nvPr/>
        </p:nvGrpSpPr>
        <p:grpSpPr>
          <a:xfrm>
            <a:off x="6818383" y="1853271"/>
            <a:ext cx="479452" cy="363281"/>
            <a:chOff x="7074382" y="588419"/>
            <a:chExt cx="479452" cy="363281"/>
          </a:xfrm>
          <a:solidFill>
            <a:schemeClr val="accent2"/>
          </a:solidFill>
        </p:grpSpPr>
        <p:sp>
          <p:nvSpPr>
            <p:cNvPr id="44" name="Rectangle 43"/>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45" name="Rectangle 44"/>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46" name="Rectangle 53"/>
          <p:cNvSpPr/>
          <p:nvPr/>
        </p:nvSpPr>
        <p:spPr>
          <a:xfrm>
            <a:off x="6818383" y="1669237"/>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grpSp>
        <p:nvGrpSpPr>
          <p:cNvPr id="47" name="Group 280"/>
          <p:cNvGrpSpPr/>
          <p:nvPr/>
        </p:nvGrpSpPr>
        <p:grpSpPr>
          <a:xfrm>
            <a:off x="6837448" y="5150291"/>
            <a:ext cx="479452" cy="363281"/>
            <a:chOff x="7074382" y="588419"/>
            <a:chExt cx="479452" cy="363281"/>
          </a:xfrm>
          <a:solidFill>
            <a:schemeClr val="accent2"/>
          </a:solidFill>
        </p:grpSpPr>
        <p:sp>
          <p:nvSpPr>
            <p:cNvPr id="60" name="Rectangle 59"/>
            <p:cNvSpPr/>
            <p:nvPr/>
          </p:nvSpPr>
          <p:spPr>
            <a:xfrm>
              <a:off x="7074382" y="588419"/>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3</a:t>
              </a:r>
            </a:p>
          </p:txBody>
        </p:sp>
        <p:sp>
          <p:nvSpPr>
            <p:cNvPr id="61" name="Rectangle 60"/>
            <p:cNvSpPr/>
            <p:nvPr/>
          </p:nvSpPr>
          <p:spPr>
            <a:xfrm>
              <a:off x="7074382" y="767962"/>
              <a:ext cx="479452" cy="183738"/>
            </a:xfrm>
            <a:prstGeom prst="rect">
              <a:avLst/>
            </a:prstGeom>
            <a:grp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4</a:t>
              </a:r>
            </a:p>
          </p:txBody>
        </p:sp>
      </p:grpSp>
      <p:sp>
        <p:nvSpPr>
          <p:cNvPr id="62" name="Rectangle 53"/>
          <p:cNvSpPr/>
          <p:nvPr/>
        </p:nvSpPr>
        <p:spPr>
          <a:xfrm>
            <a:off x="6837448" y="4964456"/>
            <a:ext cx="479452" cy="183738"/>
          </a:xfrm>
          <a:prstGeom prst="rect">
            <a:avLst/>
          </a:prstGeom>
          <a:solidFill>
            <a:schemeClr val="accent2"/>
          </a:solidFill>
          <a:ln w="28575"/>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SG" sz="1400" b="1" i="1" dirty="0">
                <a:latin typeface="Helvetica" panose="020B0500000000000000" pitchFamily="34" charset="0"/>
              </a:rPr>
              <a:t>2</a:t>
            </a:r>
          </a:p>
        </p:txBody>
      </p:sp>
      <p:sp>
        <p:nvSpPr>
          <p:cNvPr id="3" name="Slide Number Placeholder 2"/>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2367045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5" name="Content Placeholder 2"/>
          <p:cNvSpPr txBox="1">
            <a:spLocks/>
          </p:cNvSpPr>
          <p:nvPr/>
        </p:nvSpPr>
        <p:spPr>
          <a:xfrm>
            <a:off x="1737762" y="1609148"/>
            <a:ext cx="6115050" cy="367240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Movement of Red Rule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b="1" dirty="0"/>
          </a:p>
          <a:p>
            <a:endParaRPr lang="en-US" dirty="0"/>
          </a:p>
        </p:txBody>
      </p:sp>
      <p:sp>
        <p:nvSpPr>
          <p:cNvPr id="27" name="TextBox 26"/>
          <p:cNvSpPr txBox="1"/>
          <p:nvPr/>
        </p:nvSpPr>
        <p:spPr>
          <a:xfrm>
            <a:off x="6006194" y="2698791"/>
            <a:ext cx="2640659"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SG" dirty="0"/>
              <a:t>Rule can be Moved, only if</a:t>
            </a:r>
          </a:p>
          <a:p>
            <a:r>
              <a:rPr lang="en-SG" dirty="0"/>
              <a:t>     R1 &lt;&lt; R2 &lt;&lt; Pivot</a:t>
            </a:r>
          </a:p>
        </p:txBody>
      </p:sp>
      <p:sp>
        <p:nvSpPr>
          <p:cNvPr id="31" name="TextBox 30"/>
          <p:cNvSpPr txBox="1"/>
          <p:nvPr/>
        </p:nvSpPr>
        <p:spPr>
          <a:xfrm>
            <a:off x="2599105" y="2755453"/>
            <a:ext cx="442750" cy="369332"/>
          </a:xfrm>
          <a:prstGeom prst="rect">
            <a:avLst/>
          </a:prstGeom>
          <a:noFill/>
        </p:spPr>
        <p:txBody>
          <a:bodyPr wrap="none" rtlCol="0">
            <a:spAutoFit/>
          </a:bodyPr>
          <a:lstStyle/>
          <a:p>
            <a:r>
              <a:rPr lang="en-SG" dirty="0"/>
              <a:t>(4)</a:t>
            </a:r>
          </a:p>
        </p:txBody>
      </p:sp>
      <p:grpSp>
        <p:nvGrpSpPr>
          <p:cNvPr id="32" name="Group 31"/>
          <p:cNvGrpSpPr/>
          <p:nvPr/>
        </p:nvGrpSpPr>
        <p:grpSpPr>
          <a:xfrm>
            <a:off x="3156876" y="2698791"/>
            <a:ext cx="2413984" cy="457352"/>
            <a:chOff x="654976" y="2279691"/>
            <a:chExt cx="2413984" cy="457352"/>
          </a:xfrm>
        </p:grpSpPr>
        <p:grpSp>
          <p:nvGrpSpPr>
            <p:cNvPr id="33" name="Group 14"/>
            <p:cNvGrpSpPr/>
            <p:nvPr/>
          </p:nvGrpSpPr>
          <p:grpSpPr>
            <a:xfrm>
              <a:off x="1682928" y="2279691"/>
              <a:ext cx="1386032" cy="433528"/>
              <a:chOff x="1268760" y="2108278"/>
              <a:chExt cx="1386032" cy="433528"/>
            </a:xfrm>
          </p:grpSpPr>
          <p:sp>
            <p:nvSpPr>
              <p:cNvPr id="36" name="Oval 12"/>
              <p:cNvSpPr/>
              <p:nvPr/>
            </p:nvSpPr>
            <p:spPr>
              <a:xfrm>
                <a:off x="2222744" y="2109758"/>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cxnSp>
            <p:nvCxnSpPr>
              <p:cNvPr id="37" name="Straight Arrow Connector 36"/>
              <p:cNvCxnSpPr/>
              <p:nvPr/>
            </p:nvCxnSpPr>
            <p:spPr>
              <a:xfrm>
                <a:off x="1700808" y="2355726"/>
                <a:ext cx="52193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8" name="Oval 12"/>
              <p:cNvSpPr/>
              <p:nvPr/>
            </p:nvSpPr>
            <p:spPr>
              <a:xfrm>
                <a:off x="1268760" y="2108278"/>
                <a:ext cx="432048" cy="432048"/>
              </a:xfrm>
              <a:prstGeom prst="ellipse">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sz="1600" i="1" dirty="0">
                  <a:latin typeface="Cambria" panose="02040503050406030204" pitchFamily="18" charset="0"/>
                </a:endParaRPr>
              </a:p>
            </p:txBody>
          </p:sp>
        </p:grpSp>
        <p:sp>
          <p:nvSpPr>
            <p:cNvPr id="34" name="Oval 12"/>
            <p:cNvSpPr/>
            <p:nvPr/>
          </p:nvSpPr>
          <p:spPr>
            <a:xfrm>
              <a:off x="654976" y="2279691"/>
              <a:ext cx="499767" cy="457352"/>
            </a:xfrm>
            <a:prstGeom prst="ellipse">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sz="900" i="1" dirty="0">
                <a:latin typeface="Cambria" panose="02040503050406030204" pitchFamily="18" charset="0"/>
              </a:endParaRPr>
            </a:p>
          </p:txBody>
        </p:sp>
        <p:cxnSp>
          <p:nvCxnSpPr>
            <p:cNvPr id="35" name="Straight Arrow Connector 34"/>
            <p:cNvCxnSpPr/>
            <p:nvPr/>
          </p:nvCxnSpPr>
          <p:spPr>
            <a:xfrm>
              <a:off x="1176912" y="2527139"/>
              <a:ext cx="52193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39" name="Group 38"/>
          <p:cNvGrpSpPr/>
          <p:nvPr/>
        </p:nvGrpSpPr>
        <p:grpSpPr>
          <a:xfrm>
            <a:off x="3228648" y="3964503"/>
            <a:ext cx="2344408" cy="473070"/>
            <a:chOff x="-229432" y="2279691"/>
            <a:chExt cx="2344408" cy="473070"/>
          </a:xfrm>
        </p:grpSpPr>
        <p:grpSp>
          <p:nvGrpSpPr>
            <p:cNvPr id="40" name="Group 14"/>
            <p:cNvGrpSpPr/>
            <p:nvPr/>
          </p:nvGrpSpPr>
          <p:grpSpPr>
            <a:xfrm>
              <a:off x="-229432" y="2279691"/>
              <a:ext cx="2344408" cy="473070"/>
              <a:chOff x="-643600" y="2108278"/>
              <a:chExt cx="2344408" cy="473070"/>
            </a:xfrm>
          </p:grpSpPr>
          <p:sp>
            <p:nvSpPr>
              <p:cNvPr id="43" name="Oval 12"/>
              <p:cNvSpPr/>
              <p:nvPr/>
            </p:nvSpPr>
            <p:spPr>
              <a:xfrm>
                <a:off x="-643600" y="2149300"/>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cxnSp>
            <p:nvCxnSpPr>
              <p:cNvPr id="44" name="Straight Arrow Connector 43"/>
              <p:cNvCxnSpPr/>
              <p:nvPr/>
            </p:nvCxnSpPr>
            <p:spPr>
              <a:xfrm>
                <a:off x="-201396" y="2365324"/>
                <a:ext cx="52193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5" name="Oval 12"/>
              <p:cNvSpPr/>
              <p:nvPr/>
            </p:nvSpPr>
            <p:spPr>
              <a:xfrm>
                <a:off x="1268760" y="2108278"/>
                <a:ext cx="432048" cy="432048"/>
              </a:xfrm>
              <a:prstGeom prst="ellipse">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sz="1600" i="1" dirty="0">
                  <a:latin typeface="Cambria" panose="02040503050406030204" pitchFamily="18" charset="0"/>
                </a:endParaRPr>
              </a:p>
            </p:txBody>
          </p:sp>
        </p:grpSp>
        <p:sp>
          <p:nvSpPr>
            <p:cNvPr id="41" name="Oval 12"/>
            <p:cNvSpPr/>
            <p:nvPr/>
          </p:nvSpPr>
          <p:spPr>
            <a:xfrm>
              <a:off x="734708" y="2304995"/>
              <a:ext cx="432048" cy="432048"/>
            </a:xfrm>
            <a:prstGeom prst="ellipse">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SG" sz="1600" i="1" dirty="0">
                <a:latin typeface="Cambria" panose="02040503050406030204" pitchFamily="18" charset="0"/>
              </a:endParaRPr>
            </a:p>
          </p:txBody>
        </p:sp>
        <p:cxnSp>
          <p:nvCxnSpPr>
            <p:cNvPr id="42" name="Straight Arrow Connector 41"/>
            <p:cNvCxnSpPr/>
            <p:nvPr/>
          </p:nvCxnSpPr>
          <p:spPr>
            <a:xfrm>
              <a:off x="1176912" y="2527139"/>
              <a:ext cx="521936"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46" name="TextBox 45"/>
          <p:cNvSpPr txBox="1"/>
          <p:nvPr/>
        </p:nvSpPr>
        <p:spPr>
          <a:xfrm>
            <a:off x="6006193" y="3877873"/>
            <a:ext cx="2611997" cy="646331"/>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SG" dirty="0"/>
              <a:t>Red can be Moved, only if</a:t>
            </a:r>
          </a:p>
          <a:p>
            <a:r>
              <a:rPr lang="en-SG" dirty="0"/>
              <a:t>    R1 &gt;&gt; R2 &gt;&gt; Pivot</a:t>
            </a:r>
          </a:p>
        </p:txBody>
      </p:sp>
      <p:sp>
        <p:nvSpPr>
          <p:cNvPr id="47" name="TextBox 46"/>
          <p:cNvSpPr txBox="1"/>
          <p:nvPr/>
        </p:nvSpPr>
        <p:spPr>
          <a:xfrm>
            <a:off x="3615256" y="4906189"/>
            <a:ext cx="4599136"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SG" dirty="0"/>
              <a:t>In both cases, in case of conflicting positions, </a:t>
            </a:r>
          </a:p>
          <a:p>
            <a:r>
              <a:rPr lang="en-SG" dirty="0"/>
              <a:t>only the non-conflicts can be moved.</a:t>
            </a:r>
          </a:p>
        </p:txBody>
      </p:sp>
      <p:sp>
        <p:nvSpPr>
          <p:cNvPr id="3" name="TextBox 2"/>
          <p:cNvSpPr txBox="1"/>
          <p:nvPr/>
        </p:nvSpPr>
        <p:spPr>
          <a:xfrm>
            <a:off x="3214184" y="2755453"/>
            <a:ext cx="401072" cy="338554"/>
          </a:xfrm>
          <a:prstGeom prst="rect">
            <a:avLst/>
          </a:prstGeom>
          <a:noFill/>
        </p:spPr>
        <p:txBody>
          <a:bodyPr wrap="none" rtlCol="0">
            <a:spAutoFit/>
          </a:bodyPr>
          <a:lstStyle/>
          <a:p>
            <a:r>
              <a:rPr lang="en-US" sz="1600" dirty="0"/>
              <a:t>R1</a:t>
            </a:r>
          </a:p>
        </p:txBody>
      </p:sp>
      <p:sp>
        <p:nvSpPr>
          <p:cNvPr id="48" name="TextBox 47"/>
          <p:cNvSpPr txBox="1"/>
          <p:nvPr/>
        </p:nvSpPr>
        <p:spPr>
          <a:xfrm>
            <a:off x="4230335" y="2741830"/>
            <a:ext cx="401072" cy="338554"/>
          </a:xfrm>
          <a:prstGeom prst="rect">
            <a:avLst/>
          </a:prstGeom>
          <a:noFill/>
        </p:spPr>
        <p:txBody>
          <a:bodyPr wrap="none" rtlCol="0">
            <a:spAutoFit/>
          </a:bodyPr>
          <a:lstStyle/>
          <a:p>
            <a:r>
              <a:rPr lang="en-US" sz="1600" dirty="0"/>
              <a:t>R2</a:t>
            </a:r>
          </a:p>
        </p:txBody>
      </p:sp>
      <p:sp>
        <p:nvSpPr>
          <p:cNvPr id="49" name="TextBox 48"/>
          <p:cNvSpPr txBox="1"/>
          <p:nvPr/>
        </p:nvSpPr>
        <p:spPr>
          <a:xfrm>
            <a:off x="4230335" y="4051205"/>
            <a:ext cx="401072" cy="338554"/>
          </a:xfrm>
          <a:prstGeom prst="rect">
            <a:avLst/>
          </a:prstGeom>
          <a:noFill/>
        </p:spPr>
        <p:txBody>
          <a:bodyPr wrap="none" rtlCol="0">
            <a:spAutoFit/>
          </a:bodyPr>
          <a:lstStyle/>
          <a:p>
            <a:r>
              <a:rPr lang="en-US" sz="1600" dirty="0"/>
              <a:t>R2</a:t>
            </a:r>
          </a:p>
        </p:txBody>
      </p:sp>
      <p:sp>
        <p:nvSpPr>
          <p:cNvPr id="50" name="TextBox 49"/>
          <p:cNvSpPr txBox="1"/>
          <p:nvPr/>
        </p:nvSpPr>
        <p:spPr>
          <a:xfrm>
            <a:off x="5188016" y="4031761"/>
            <a:ext cx="401072" cy="338554"/>
          </a:xfrm>
          <a:prstGeom prst="rect">
            <a:avLst/>
          </a:prstGeom>
          <a:noFill/>
        </p:spPr>
        <p:txBody>
          <a:bodyPr wrap="none" rtlCol="0">
            <a:spAutoFit/>
          </a:bodyPr>
          <a:lstStyle/>
          <a:p>
            <a:r>
              <a:rPr lang="en-US" sz="1600" dirty="0"/>
              <a:t>R1</a:t>
            </a:r>
          </a:p>
        </p:txBody>
      </p:sp>
      <p:sp>
        <p:nvSpPr>
          <p:cNvPr id="26" name="TextBox 25"/>
          <p:cNvSpPr txBox="1"/>
          <p:nvPr/>
        </p:nvSpPr>
        <p:spPr>
          <a:xfrm>
            <a:off x="3656643" y="6013652"/>
            <a:ext cx="4599136" cy="715089"/>
          </a:xfrm>
          <a:prstGeom prst="round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SG" dirty="0"/>
              <a:t>If Movement cannot be afforded,</a:t>
            </a:r>
          </a:p>
          <a:p>
            <a:r>
              <a:rPr lang="en-SG" dirty="0"/>
              <a:t>Re-</a:t>
            </a:r>
            <a:r>
              <a:rPr lang="en-SG" dirty="0" err="1"/>
              <a:t>color</a:t>
            </a:r>
            <a:r>
              <a:rPr lang="en-SG" dirty="0"/>
              <a:t>(Red) -&gt; White</a:t>
            </a:r>
          </a:p>
        </p:txBody>
      </p:sp>
      <p:sp>
        <p:nvSpPr>
          <p:cNvPr id="4" name="Slide Number Placeholder 3"/>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283350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5" name="Content Placeholder 2"/>
          <p:cNvSpPr txBox="1">
            <a:spLocks/>
          </p:cNvSpPr>
          <p:nvPr/>
        </p:nvSpPr>
        <p:spPr>
          <a:xfrm>
            <a:off x="1737762" y="1609148"/>
            <a:ext cx="6115050" cy="367240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Placement of Blue Rule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b="1" dirty="0"/>
          </a:p>
          <a:p>
            <a:endParaRPr lang="en-US" dirty="0"/>
          </a:p>
        </p:txBody>
      </p:sp>
      <p:grpSp>
        <p:nvGrpSpPr>
          <p:cNvPr id="4" name="Group 3"/>
          <p:cNvGrpSpPr/>
          <p:nvPr/>
        </p:nvGrpSpPr>
        <p:grpSpPr>
          <a:xfrm>
            <a:off x="2591123" y="1955927"/>
            <a:ext cx="6651903" cy="1713980"/>
            <a:chOff x="2554920" y="2913779"/>
            <a:chExt cx="6651903" cy="1713980"/>
          </a:xfrm>
        </p:grpSpPr>
        <p:sp>
          <p:nvSpPr>
            <p:cNvPr id="16" name="TextBox 31"/>
            <p:cNvSpPr txBox="1"/>
            <p:nvPr/>
          </p:nvSpPr>
          <p:spPr>
            <a:xfrm>
              <a:off x="4255765" y="4258427"/>
              <a:ext cx="438230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SG" dirty="0"/>
                <a:t>Allocate(B, source, Min(</a:t>
              </a:r>
              <a:r>
                <a:rPr lang="en-SG" dirty="0" err="1"/>
                <a:t>Pos</a:t>
              </a:r>
              <a:r>
                <a:rPr lang="en-SG" dirty="0"/>
                <a:t>(R), pivot)</a:t>
              </a:r>
            </a:p>
          </p:txBody>
        </p:sp>
        <p:grpSp>
          <p:nvGrpSpPr>
            <p:cNvPr id="17" name="Group 16"/>
            <p:cNvGrpSpPr/>
            <p:nvPr/>
          </p:nvGrpSpPr>
          <p:grpSpPr>
            <a:xfrm>
              <a:off x="3277847" y="3272311"/>
              <a:ext cx="1985322" cy="446707"/>
              <a:chOff x="1014370" y="3205625"/>
              <a:chExt cx="1985322" cy="446707"/>
            </a:xfrm>
          </p:grpSpPr>
          <p:grpSp>
            <p:nvGrpSpPr>
              <p:cNvPr id="18" name="Group 17"/>
              <p:cNvGrpSpPr/>
              <p:nvPr/>
            </p:nvGrpSpPr>
            <p:grpSpPr>
              <a:xfrm>
                <a:off x="1014370" y="3205625"/>
                <a:ext cx="1985322" cy="446707"/>
                <a:chOff x="1207590" y="2877028"/>
                <a:chExt cx="1985322" cy="446707"/>
              </a:xfrm>
            </p:grpSpPr>
            <p:cxnSp>
              <p:nvCxnSpPr>
                <p:cNvPr id="20" name="Straight Arrow Connector 19"/>
                <p:cNvCxnSpPr>
                  <a:stCxn id="22" idx="6"/>
                  <a:endCxn id="21" idx="2"/>
                </p:cNvCxnSpPr>
                <p:nvPr/>
              </p:nvCxnSpPr>
              <p:spPr>
                <a:xfrm>
                  <a:off x="1639638" y="3093052"/>
                  <a:ext cx="34127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1" name="Oval 12"/>
                <p:cNvSpPr/>
                <p:nvPr/>
              </p:nvSpPr>
              <p:spPr>
                <a:xfrm>
                  <a:off x="1980912" y="2877028"/>
                  <a:ext cx="432048" cy="432048"/>
                </a:xfrm>
                <a:prstGeom prst="ellipse">
                  <a:avLst/>
                </a:prstGeom>
                <a:solidFill>
                  <a:srgbClr val="C000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600" i="1" dirty="0">
                      <a:solidFill>
                        <a:schemeClr val="tx1"/>
                      </a:solidFill>
                      <a:latin typeface="Cambria" panose="02040503050406030204" pitchFamily="18" charset="0"/>
                    </a:rPr>
                    <a:t>R</a:t>
                  </a:r>
                </a:p>
              </p:txBody>
            </p:sp>
            <p:sp>
              <p:nvSpPr>
                <p:cNvPr id="22" name="Oval 12"/>
                <p:cNvSpPr/>
                <p:nvPr/>
              </p:nvSpPr>
              <p:spPr>
                <a:xfrm>
                  <a:off x="1207590" y="2877028"/>
                  <a:ext cx="432048" cy="432048"/>
                </a:xfrm>
                <a:prstGeom prst="ellipse">
                  <a:avLst/>
                </a:prstGeom>
                <a:solidFill>
                  <a:schemeClr val="accent2"/>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SG" sz="1600" i="1" dirty="0">
                      <a:latin typeface="Cambria" panose="02040503050406030204" pitchFamily="18" charset="0"/>
                    </a:rPr>
                    <a:t>B</a:t>
                  </a:r>
                </a:p>
              </p:txBody>
            </p:sp>
            <p:sp>
              <p:nvSpPr>
                <p:cNvPr id="23" name="Oval 12"/>
                <p:cNvSpPr/>
                <p:nvPr/>
              </p:nvSpPr>
              <p:spPr>
                <a:xfrm>
                  <a:off x="2760864" y="2891687"/>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grpSp>
          <p:cxnSp>
            <p:nvCxnSpPr>
              <p:cNvPr id="19" name="Straight Arrow Connector 18"/>
              <p:cNvCxnSpPr/>
              <p:nvPr/>
            </p:nvCxnSpPr>
            <p:spPr>
              <a:xfrm>
                <a:off x="2226370" y="3421649"/>
                <a:ext cx="34127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24" name="TextBox 34"/>
            <p:cNvSpPr txBox="1"/>
            <p:nvPr/>
          </p:nvSpPr>
          <p:spPr>
            <a:xfrm>
              <a:off x="2554920" y="3303669"/>
              <a:ext cx="436338" cy="369332"/>
            </a:xfrm>
            <a:prstGeom prst="rect">
              <a:avLst/>
            </a:prstGeom>
            <a:noFill/>
          </p:spPr>
          <p:txBody>
            <a:bodyPr wrap="none" rtlCol="0">
              <a:spAutoFit/>
            </a:bodyPr>
            <a:lstStyle/>
            <a:p>
              <a:r>
                <a:rPr lang="en-SG" dirty="0"/>
                <a:t>(4)</a:t>
              </a:r>
            </a:p>
          </p:txBody>
        </p:sp>
        <p:grpSp>
          <p:nvGrpSpPr>
            <p:cNvPr id="25" name="Group 24"/>
            <p:cNvGrpSpPr/>
            <p:nvPr/>
          </p:nvGrpSpPr>
          <p:grpSpPr>
            <a:xfrm>
              <a:off x="7362896" y="2913779"/>
              <a:ext cx="1843927" cy="1178430"/>
              <a:chOff x="1240480" y="2642688"/>
              <a:chExt cx="1843927" cy="1178430"/>
            </a:xfrm>
          </p:grpSpPr>
          <p:cxnSp>
            <p:nvCxnSpPr>
              <p:cNvPr id="27" name="Straight Arrow Connector 26"/>
              <p:cNvCxnSpPr>
                <a:stCxn id="32" idx="6"/>
                <a:endCxn id="31" idx="2"/>
              </p:cNvCxnSpPr>
              <p:nvPr/>
            </p:nvCxnSpPr>
            <p:spPr>
              <a:xfrm>
                <a:off x="1672528" y="3216334"/>
                <a:ext cx="964384" cy="3887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Oval 12"/>
              <p:cNvSpPr/>
              <p:nvPr/>
            </p:nvSpPr>
            <p:spPr>
              <a:xfrm>
                <a:off x="2636912" y="3389070"/>
                <a:ext cx="432048" cy="432048"/>
              </a:xfrm>
              <a:prstGeom prst="ellipse">
                <a:avLst/>
              </a:prstGeom>
              <a:solidFill>
                <a:srgbClr val="C000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600" i="1" dirty="0">
                    <a:latin typeface="Cambria" panose="02040503050406030204" pitchFamily="18" charset="0"/>
                  </a:rPr>
                  <a:t>R</a:t>
                </a:r>
              </a:p>
            </p:txBody>
          </p:sp>
          <p:sp>
            <p:nvSpPr>
              <p:cNvPr id="32" name="Oval 12"/>
              <p:cNvSpPr/>
              <p:nvPr/>
            </p:nvSpPr>
            <p:spPr>
              <a:xfrm>
                <a:off x="1240480" y="3000310"/>
                <a:ext cx="432048" cy="432048"/>
              </a:xfrm>
              <a:prstGeom prst="ellipse">
                <a:avLst/>
              </a:prstGeom>
              <a:solidFill>
                <a:schemeClr val="accent2"/>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SG" sz="1600" i="1" dirty="0">
                    <a:latin typeface="Cambria" panose="02040503050406030204" pitchFamily="18" charset="0"/>
                  </a:rPr>
                  <a:t>B</a:t>
                </a:r>
              </a:p>
            </p:txBody>
          </p:sp>
          <p:sp>
            <p:nvSpPr>
              <p:cNvPr id="33" name="Oval 12"/>
              <p:cNvSpPr/>
              <p:nvPr/>
            </p:nvSpPr>
            <p:spPr>
              <a:xfrm>
                <a:off x="2652359" y="2642688"/>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cxnSp>
            <p:nvCxnSpPr>
              <p:cNvPr id="34" name="Straight Arrow Connector 33"/>
              <p:cNvCxnSpPr>
                <a:endCxn id="33" idx="2"/>
              </p:cNvCxnSpPr>
              <p:nvPr/>
            </p:nvCxnSpPr>
            <p:spPr>
              <a:xfrm flipV="1">
                <a:off x="1678945" y="2858712"/>
                <a:ext cx="973414" cy="35339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5" name="TextBox 34"/>
            <p:cNvSpPr txBox="1"/>
            <p:nvPr/>
          </p:nvSpPr>
          <p:spPr>
            <a:xfrm>
              <a:off x="6094410" y="3271401"/>
              <a:ext cx="502061" cy="369332"/>
            </a:xfrm>
            <a:prstGeom prst="rect">
              <a:avLst/>
            </a:prstGeom>
            <a:noFill/>
          </p:spPr>
          <p:txBody>
            <a:bodyPr wrap="none" rtlCol="0">
              <a:spAutoFit/>
            </a:bodyPr>
            <a:lstStyle/>
            <a:p>
              <a:r>
                <a:rPr lang="en-SG" dirty="0"/>
                <a:t>(or)</a:t>
              </a:r>
            </a:p>
          </p:txBody>
        </p:sp>
      </p:grpSp>
      <p:grpSp>
        <p:nvGrpSpPr>
          <p:cNvPr id="3" name="Group 2"/>
          <p:cNvGrpSpPr/>
          <p:nvPr/>
        </p:nvGrpSpPr>
        <p:grpSpPr>
          <a:xfrm>
            <a:off x="2591123" y="4428869"/>
            <a:ext cx="6651903" cy="1894723"/>
            <a:chOff x="2503405" y="4536517"/>
            <a:chExt cx="6651903" cy="1894723"/>
          </a:xfrm>
        </p:grpSpPr>
        <p:sp>
          <p:nvSpPr>
            <p:cNvPr id="76" name="TextBox 31"/>
            <p:cNvSpPr txBox="1"/>
            <p:nvPr/>
          </p:nvSpPr>
          <p:spPr>
            <a:xfrm>
              <a:off x="4182149" y="6061908"/>
              <a:ext cx="438230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SG" dirty="0"/>
                <a:t>Allocate(B, Max(</a:t>
              </a:r>
              <a:r>
                <a:rPr lang="en-SG" dirty="0" err="1"/>
                <a:t>Pos</a:t>
              </a:r>
              <a:r>
                <a:rPr lang="en-SG" dirty="0"/>
                <a:t>(R),pivot), </a:t>
              </a:r>
              <a:r>
                <a:rPr lang="en-SG" dirty="0" err="1"/>
                <a:t>dest</a:t>
              </a:r>
              <a:r>
                <a:rPr lang="en-SG" dirty="0"/>
                <a:t>)</a:t>
              </a:r>
            </a:p>
          </p:txBody>
        </p:sp>
        <p:grpSp>
          <p:nvGrpSpPr>
            <p:cNvPr id="77" name="Group 76"/>
            <p:cNvGrpSpPr/>
            <p:nvPr/>
          </p:nvGrpSpPr>
          <p:grpSpPr>
            <a:xfrm>
              <a:off x="3234110" y="4888473"/>
              <a:ext cx="1978540" cy="444625"/>
              <a:chOff x="1022148" y="3199049"/>
              <a:chExt cx="1978540" cy="444625"/>
            </a:xfrm>
          </p:grpSpPr>
          <p:grpSp>
            <p:nvGrpSpPr>
              <p:cNvPr id="78" name="Group 77"/>
              <p:cNvGrpSpPr/>
              <p:nvPr/>
            </p:nvGrpSpPr>
            <p:grpSpPr>
              <a:xfrm>
                <a:off x="1022148" y="3199049"/>
                <a:ext cx="1978540" cy="444625"/>
                <a:chOff x="1215368" y="2870452"/>
                <a:chExt cx="1978540" cy="444625"/>
              </a:xfrm>
            </p:grpSpPr>
            <p:sp>
              <p:nvSpPr>
                <p:cNvPr id="80" name="Oval 12"/>
                <p:cNvSpPr/>
                <p:nvPr/>
              </p:nvSpPr>
              <p:spPr>
                <a:xfrm>
                  <a:off x="1980912" y="2877028"/>
                  <a:ext cx="432048" cy="432048"/>
                </a:xfrm>
                <a:prstGeom prst="ellipse">
                  <a:avLst/>
                </a:prstGeom>
                <a:solidFill>
                  <a:srgbClr val="C000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600" i="1" dirty="0">
                      <a:solidFill>
                        <a:schemeClr val="tx1"/>
                      </a:solidFill>
                      <a:latin typeface="Cambria" panose="02040503050406030204" pitchFamily="18" charset="0"/>
                    </a:rPr>
                    <a:t>R</a:t>
                  </a:r>
                </a:p>
              </p:txBody>
            </p:sp>
            <p:sp>
              <p:nvSpPr>
                <p:cNvPr id="81" name="Oval 12"/>
                <p:cNvSpPr/>
                <p:nvPr/>
              </p:nvSpPr>
              <p:spPr>
                <a:xfrm>
                  <a:off x="2761860" y="2878273"/>
                  <a:ext cx="432048" cy="436804"/>
                </a:xfrm>
                <a:prstGeom prst="ellipse">
                  <a:avLst/>
                </a:prstGeom>
                <a:solidFill>
                  <a:schemeClr val="accent2"/>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SG" sz="1600" i="1" dirty="0">
                      <a:latin typeface="Cambria" panose="02040503050406030204" pitchFamily="18" charset="0"/>
                    </a:rPr>
                    <a:t>B</a:t>
                  </a:r>
                </a:p>
              </p:txBody>
            </p:sp>
            <p:sp>
              <p:nvSpPr>
                <p:cNvPr id="82" name="Oval 12"/>
                <p:cNvSpPr/>
                <p:nvPr/>
              </p:nvSpPr>
              <p:spPr>
                <a:xfrm>
                  <a:off x="1215368" y="2870452"/>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grpSp>
          <p:cxnSp>
            <p:nvCxnSpPr>
              <p:cNvPr id="79" name="Straight Arrow Connector 78"/>
              <p:cNvCxnSpPr/>
              <p:nvPr/>
            </p:nvCxnSpPr>
            <p:spPr>
              <a:xfrm>
                <a:off x="1454196" y="3421649"/>
                <a:ext cx="34127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83" name="TextBox 34"/>
            <p:cNvSpPr txBox="1"/>
            <p:nvPr/>
          </p:nvSpPr>
          <p:spPr>
            <a:xfrm>
              <a:off x="2503405" y="4926407"/>
              <a:ext cx="436338" cy="369332"/>
            </a:xfrm>
            <a:prstGeom prst="rect">
              <a:avLst/>
            </a:prstGeom>
            <a:noFill/>
          </p:spPr>
          <p:txBody>
            <a:bodyPr wrap="none" rtlCol="0">
              <a:spAutoFit/>
            </a:bodyPr>
            <a:lstStyle/>
            <a:p>
              <a:r>
                <a:rPr lang="en-SG" dirty="0"/>
                <a:t>(5)</a:t>
              </a:r>
            </a:p>
          </p:txBody>
        </p:sp>
        <p:grpSp>
          <p:nvGrpSpPr>
            <p:cNvPr id="84" name="Group 83"/>
            <p:cNvGrpSpPr/>
            <p:nvPr/>
          </p:nvGrpSpPr>
          <p:grpSpPr>
            <a:xfrm>
              <a:off x="7311381" y="4536517"/>
              <a:ext cx="1843927" cy="1178430"/>
              <a:chOff x="1240480" y="2642688"/>
              <a:chExt cx="1843927" cy="1178430"/>
            </a:xfrm>
          </p:grpSpPr>
          <p:cxnSp>
            <p:nvCxnSpPr>
              <p:cNvPr id="85" name="Straight Arrow Connector 84"/>
              <p:cNvCxnSpPr>
                <a:stCxn id="87" idx="6"/>
                <a:endCxn id="86" idx="2"/>
              </p:cNvCxnSpPr>
              <p:nvPr/>
            </p:nvCxnSpPr>
            <p:spPr>
              <a:xfrm>
                <a:off x="1672528" y="3216334"/>
                <a:ext cx="964384" cy="38876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6" name="Oval 12"/>
              <p:cNvSpPr/>
              <p:nvPr/>
            </p:nvSpPr>
            <p:spPr>
              <a:xfrm>
                <a:off x="2636912" y="3389070"/>
                <a:ext cx="432048" cy="432048"/>
              </a:xfrm>
              <a:prstGeom prst="ellipse">
                <a:avLst/>
              </a:prstGeom>
              <a:solidFill>
                <a:srgbClr val="C000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SG" sz="1600" i="1" dirty="0">
                    <a:latin typeface="Cambria" panose="02040503050406030204" pitchFamily="18" charset="0"/>
                  </a:rPr>
                  <a:t>R</a:t>
                </a:r>
              </a:p>
            </p:txBody>
          </p:sp>
          <p:sp>
            <p:nvSpPr>
              <p:cNvPr id="87" name="Oval 12"/>
              <p:cNvSpPr/>
              <p:nvPr/>
            </p:nvSpPr>
            <p:spPr>
              <a:xfrm>
                <a:off x="1240480" y="3000310"/>
                <a:ext cx="432048" cy="432048"/>
              </a:xfrm>
              <a:prstGeom prst="ellipse">
                <a:avLst/>
              </a:prstGeom>
              <a:solidFill>
                <a:schemeClr val="accent2"/>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r>
                  <a:rPr lang="en-SG" sz="1600" i="1" dirty="0">
                    <a:latin typeface="Cambria" panose="02040503050406030204" pitchFamily="18" charset="0"/>
                  </a:rPr>
                  <a:t>B</a:t>
                </a:r>
              </a:p>
            </p:txBody>
          </p:sp>
          <p:sp>
            <p:nvSpPr>
              <p:cNvPr id="88" name="Oval 12"/>
              <p:cNvSpPr/>
              <p:nvPr/>
            </p:nvSpPr>
            <p:spPr>
              <a:xfrm>
                <a:off x="2652359" y="2642688"/>
                <a:ext cx="432048" cy="432048"/>
              </a:xfrm>
              <a:prstGeom prst="ellipse">
                <a:avLst/>
              </a:prstGeom>
              <a:ln>
                <a:solidFill>
                  <a:schemeClr val="tx1"/>
                </a:solidFill>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SG" sz="1600" i="1" dirty="0">
                  <a:latin typeface="Cambria" panose="02040503050406030204" pitchFamily="18" charset="0"/>
                </a:endParaRPr>
              </a:p>
            </p:txBody>
          </p:sp>
          <p:cxnSp>
            <p:nvCxnSpPr>
              <p:cNvPr id="89" name="Straight Arrow Connector 88"/>
              <p:cNvCxnSpPr>
                <a:endCxn id="88" idx="2"/>
              </p:cNvCxnSpPr>
              <p:nvPr/>
            </p:nvCxnSpPr>
            <p:spPr>
              <a:xfrm flipV="1">
                <a:off x="1678945" y="2858712"/>
                <a:ext cx="973414" cy="35339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90" name="TextBox 89"/>
            <p:cNvSpPr txBox="1"/>
            <p:nvPr/>
          </p:nvSpPr>
          <p:spPr>
            <a:xfrm>
              <a:off x="6042895" y="4894139"/>
              <a:ext cx="502061" cy="369332"/>
            </a:xfrm>
            <a:prstGeom prst="rect">
              <a:avLst/>
            </a:prstGeom>
            <a:noFill/>
          </p:spPr>
          <p:txBody>
            <a:bodyPr wrap="none" rtlCol="0">
              <a:spAutoFit/>
            </a:bodyPr>
            <a:lstStyle/>
            <a:p>
              <a:r>
                <a:rPr lang="en-SG" dirty="0"/>
                <a:t>(or)</a:t>
              </a:r>
            </a:p>
          </p:txBody>
        </p:sp>
        <p:cxnSp>
          <p:nvCxnSpPr>
            <p:cNvPr id="91" name="Straight Arrow Connector 90"/>
            <p:cNvCxnSpPr/>
            <p:nvPr/>
          </p:nvCxnSpPr>
          <p:spPr>
            <a:xfrm>
              <a:off x="4431702" y="5102119"/>
              <a:ext cx="34127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6" name="Slide Number Placeholder 5"/>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28163207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ounded Rectangle 27"/>
          <p:cNvSpPr/>
          <p:nvPr/>
        </p:nvSpPr>
        <p:spPr>
          <a:xfrm>
            <a:off x="1980672" y="2823229"/>
            <a:ext cx="8130746" cy="262053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sz="3600" b="1" dirty="0"/>
              <a:t>Rules behave as they are placed in a single switch</a:t>
            </a:r>
          </a:p>
        </p:txBody>
      </p:sp>
      <p:pic>
        <p:nvPicPr>
          <p:cNvPr id="16" name="PPTIndicator201705230856117094"/>
          <p:cNvPicPr>
            <a:picLocks/>
          </p:cNvPicPr>
          <p:nvPr/>
        </p:nvPicPr>
        <p:blipFill>
          <a:blip r:embed="rId4">
            <a:extLst>
              <a:ext uri="{28A0092B-C50C-407E-A947-70E740481C1C}">
                <a14:useLocalDpi xmlns:a14="http://schemas.microsoft.com/office/drawing/2010/main" val="0"/>
              </a:ext>
            </a:extLst>
          </a:blip>
          <a:stretch>
            <a:fillRect/>
          </a:stretch>
        </p:blipFill>
        <p:spPr>
          <a:xfrm>
            <a:off x="10668000" y="0"/>
            <a:ext cx="1524000" cy="1066800"/>
          </a:xfrm>
          <a:prstGeom prst="rect">
            <a:avLst/>
          </a:prstGeom>
        </p:spPr>
      </p:pic>
      <p:sp>
        <p:nvSpPr>
          <p:cNvPr id="5"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3176147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Classification</a:t>
            </a:r>
          </a:p>
        </p:txBody>
      </p:sp>
      <p:sp>
        <p:nvSpPr>
          <p:cNvPr id="4" name="Oval 3"/>
          <p:cNvSpPr/>
          <p:nvPr/>
        </p:nvSpPr>
        <p:spPr>
          <a:xfrm>
            <a:off x="5295900" y="2841156"/>
            <a:ext cx="1752600" cy="78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Rules</a:t>
            </a:r>
          </a:p>
        </p:txBody>
      </p:sp>
      <p:sp>
        <p:nvSpPr>
          <p:cNvPr id="5" name="Oval 4"/>
          <p:cNvSpPr/>
          <p:nvPr/>
        </p:nvSpPr>
        <p:spPr>
          <a:xfrm>
            <a:off x="3937000" y="4281668"/>
            <a:ext cx="1752600" cy="78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Pair Rules</a:t>
            </a:r>
          </a:p>
        </p:txBody>
      </p:sp>
      <p:sp>
        <p:nvSpPr>
          <p:cNvPr id="6" name="Oval 5"/>
          <p:cNvSpPr/>
          <p:nvPr/>
        </p:nvSpPr>
        <p:spPr>
          <a:xfrm>
            <a:off x="6615905" y="4281668"/>
            <a:ext cx="1752600" cy="78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Rules</a:t>
            </a:r>
          </a:p>
        </p:txBody>
      </p:sp>
      <p:cxnSp>
        <p:nvCxnSpPr>
          <p:cNvPr id="7" name="Straight Arrow Connector 6"/>
          <p:cNvCxnSpPr>
            <a:stCxn id="4" idx="4"/>
            <a:endCxn id="5" idx="0"/>
          </p:cNvCxnSpPr>
          <p:nvPr/>
        </p:nvCxnSpPr>
        <p:spPr>
          <a:xfrm flipH="1">
            <a:off x="4813300" y="3628556"/>
            <a:ext cx="1358900" cy="6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4"/>
            <a:endCxn id="6" idx="0"/>
          </p:cNvCxnSpPr>
          <p:nvPr/>
        </p:nvCxnSpPr>
        <p:spPr>
          <a:xfrm>
            <a:off x="6172200" y="3628556"/>
            <a:ext cx="1320005" cy="6531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2483333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Pair Rule</a:t>
            </a:r>
          </a:p>
        </p:txBody>
      </p:sp>
      <p:sp>
        <p:nvSpPr>
          <p:cNvPr id="63" name="8c963a61-6f9c-4d8d-9507-1bdfc5b3d809"/>
          <p:cNvSpPr/>
          <p:nvPr/>
        </p:nvSpPr>
        <p:spPr>
          <a:xfrm>
            <a:off x="6284497" y="1616913"/>
            <a:ext cx="3574473" cy="820882"/>
          </a:xfrm>
          <a:prstGeom prst="wedgeRectCallout">
            <a:avLst>
              <a:gd name="adj1" fmla="val 2116"/>
              <a:gd name="adj2" fmla="val 801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t>
            </a:r>
            <a:r>
              <a:rPr lang="en-US" b="1" dirty="0" err="1"/>
              <a:t>ip_src</a:t>
            </a:r>
            <a:r>
              <a:rPr lang="en-US" b="1" dirty="0"/>
              <a:t> = 01,ip_dst=10, </a:t>
            </a:r>
            <a:r>
              <a:rPr lang="en-US" b="1" dirty="0" err="1"/>
              <a:t>tcp_port</a:t>
            </a:r>
            <a:r>
              <a:rPr lang="en-US" b="1" dirty="0"/>
              <a:t>=xx, Accept)</a:t>
            </a:r>
          </a:p>
        </p:txBody>
      </p:sp>
      <p:sp>
        <p:nvSpPr>
          <p:cNvPr id="65" name="TextBox 56"/>
          <p:cNvSpPr txBox="1"/>
          <p:nvPr/>
        </p:nvSpPr>
        <p:spPr>
          <a:xfrm>
            <a:off x="7304338" y="1314028"/>
            <a:ext cx="1630836" cy="369332"/>
          </a:xfrm>
          <a:prstGeom prst="rect">
            <a:avLst/>
          </a:prstGeom>
          <a:noFill/>
        </p:spPr>
        <p:txBody>
          <a:bodyPr wrap="square" rtlCol="0">
            <a:spAutoFit/>
          </a:bodyPr>
          <a:lstStyle/>
          <a:p>
            <a:r>
              <a:rPr lang="en-US" b="1" dirty="0"/>
              <a:t>Edge Pair Rule</a:t>
            </a:r>
          </a:p>
        </p:txBody>
      </p:sp>
      <p:grpSp>
        <p:nvGrpSpPr>
          <p:cNvPr id="71" name="Group 70"/>
          <p:cNvGrpSpPr/>
          <p:nvPr/>
        </p:nvGrpSpPr>
        <p:grpSpPr>
          <a:xfrm>
            <a:off x="1987689" y="2710785"/>
            <a:ext cx="7871281" cy="3537971"/>
            <a:chOff x="1738711" y="2699602"/>
            <a:chExt cx="8120259" cy="3775000"/>
          </a:xfrm>
        </p:grpSpPr>
        <p:grpSp>
          <p:nvGrpSpPr>
            <p:cNvPr id="40" name="7d327c6f-b400-4946-b756-4e2bc5b1b45d"/>
            <p:cNvGrpSpPr/>
            <p:nvPr/>
          </p:nvGrpSpPr>
          <p:grpSpPr>
            <a:xfrm>
              <a:off x="4261362" y="2699602"/>
              <a:ext cx="3333635" cy="2490930"/>
              <a:chOff x="3460504" y="2538342"/>
              <a:chExt cx="4146511" cy="3169327"/>
            </a:xfrm>
          </p:grpSpPr>
          <p:cxnSp>
            <p:nvCxnSpPr>
              <p:cNvPr id="41" name="Straight Arrow Connector 23"/>
              <p:cNvCxnSpPr>
                <a:cxnSpLocks/>
              </p:cNvCxnSpPr>
              <p:nvPr/>
            </p:nvCxnSpPr>
            <p:spPr>
              <a:xfrm>
                <a:off x="6307318" y="3013232"/>
                <a:ext cx="1299697" cy="10883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20"/>
              <p:cNvCxnSpPr>
                <a:cxnSpLocks/>
              </p:cNvCxnSpPr>
              <p:nvPr/>
            </p:nvCxnSpPr>
            <p:spPr>
              <a:xfrm flipV="1">
                <a:off x="3460504" y="2883697"/>
                <a:ext cx="1449632" cy="10258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89278" y="2538342"/>
                <a:ext cx="1391825" cy="10771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910135" y="4630566"/>
                <a:ext cx="1391825" cy="10771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25"/>
              <p:cNvCxnSpPr>
                <a:cxnSpLocks/>
              </p:cNvCxnSpPr>
              <p:nvPr/>
            </p:nvCxnSpPr>
            <p:spPr>
              <a:xfrm>
                <a:off x="3468215" y="3961441"/>
                <a:ext cx="1466945" cy="122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9"/>
              <p:cNvCxnSpPr>
                <a:cxnSpLocks/>
              </p:cNvCxnSpPr>
              <p:nvPr/>
            </p:nvCxnSpPr>
            <p:spPr>
              <a:xfrm flipV="1">
                <a:off x="6272855" y="4055191"/>
                <a:ext cx="1282385" cy="10733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ffcc70c2-3c38-4b10-88ec-74660acff1a0"/>
            <p:cNvCxnSpPr>
              <a:stCxn id="51" idx="1"/>
              <a:endCxn id="44" idx="3"/>
            </p:cNvCxnSpPr>
            <p:nvPr/>
          </p:nvCxnSpPr>
          <p:spPr>
            <a:xfrm flipV="1">
              <a:off x="4320508" y="4767258"/>
              <a:ext cx="1106301" cy="758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00e7b2be-d207-4d2f-abd4-1988515a954a"/>
            <p:cNvCxnSpPr>
              <a:stCxn id="51" idx="1"/>
              <a:endCxn id="43" idx="3"/>
            </p:cNvCxnSpPr>
            <p:nvPr/>
          </p:nvCxnSpPr>
          <p:spPr>
            <a:xfrm flipV="1">
              <a:off x="4320508" y="3122876"/>
              <a:ext cx="1089533" cy="24029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e0678ede-1276-4f01-be45-c041529b985e"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184766" y="3458190"/>
              <a:ext cx="1118974" cy="846548"/>
            </a:xfrm>
            <a:prstGeom prst="rect">
              <a:avLst/>
            </a:prstGeom>
            <a:noFill/>
            <a:extLst>
              <a:ext uri="{909E8E84-426E-40DD-AFC4-6F175D3DCCD1}">
                <a14:hiddenFill xmlns:a14="http://schemas.microsoft.com/office/drawing/2010/main">
                  <a:solidFill>
                    <a:srgbClr val="FFFFFF"/>
                  </a:solidFill>
                </a14:hiddenFill>
              </a:ext>
            </a:extLst>
          </p:spPr>
        </p:pic>
        <p:pic>
          <p:nvPicPr>
            <p:cNvPr id="51" name="ef1f510b-4566-45cd-9e86-75b0fc97ba55"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01534" y="5102572"/>
              <a:ext cx="1118974" cy="846548"/>
            </a:xfrm>
            <a:prstGeom prst="rect">
              <a:avLst/>
            </a:prstGeom>
            <a:noFill/>
            <a:extLst>
              <a:ext uri="{909E8E84-426E-40DD-AFC4-6F175D3DCCD1}">
                <a14:hiddenFill xmlns:a14="http://schemas.microsoft.com/office/drawing/2010/main">
                  <a:solidFill>
                    <a:srgbClr val="FFFFFF"/>
                  </a:solidFill>
                </a14:hiddenFill>
              </a:ext>
            </a:extLst>
          </p:spPr>
        </p:pic>
        <p:pic>
          <p:nvPicPr>
            <p:cNvPr id="52" name="6d20729c-4fbc-493e-93d0-8f14f9711958"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44480" y="3487941"/>
              <a:ext cx="1118974" cy="84654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1d6d8074-1ec5-4cb0-b444-8ac2ea437ce4"/>
            <p:cNvCxnSpPr>
              <a:cxnSpLocks/>
              <a:endCxn id="69" idx="3"/>
            </p:cNvCxnSpPr>
            <p:nvPr/>
          </p:nvCxnSpPr>
          <p:spPr>
            <a:xfrm>
              <a:off x="6484654" y="3105095"/>
              <a:ext cx="1068718" cy="24412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213ca7bf-dfca-441e-a810-85ae16c09212"/>
            <p:cNvCxnSpPr/>
            <p:nvPr/>
          </p:nvCxnSpPr>
          <p:spPr>
            <a:xfrm>
              <a:off x="6518966" y="4749686"/>
              <a:ext cx="1144056" cy="873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c803f3f5-93a3-4558-91d5-696a2e1b90de"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946" y="3374184"/>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bd19c07a-b422-47a4-8a7c-08a9f5e48454"/>
            <p:cNvCxnSpPr>
              <a:stCxn id="55" idx="3"/>
            </p:cNvCxnSpPr>
            <p:nvPr/>
          </p:nvCxnSpPr>
          <p:spPr>
            <a:xfrm>
              <a:off x="2544667" y="3839461"/>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7" name="44c10e3e-0454-460d-8510-6e96114be3fd"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576" y="5026367"/>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be3ced6d-f30a-47f0-8e70-d36239004742"/>
            <p:cNvCxnSpPr>
              <a:stCxn id="57" idx="3"/>
            </p:cNvCxnSpPr>
            <p:nvPr/>
          </p:nvCxnSpPr>
          <p:spPr>
            <a:xfrm>
              <a:off x="2533297" y="5491644"/>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9" name="6a988b46-59f1-4126-aa51-2b6fa7884060"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249" y="3374184"/>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47198af7-fa8d-443f-9881-8e6f79f3b952"/>
            <p:cNvCxnSpPr/>
            <p:nvPr/>
          </p:nvCxnSpPr>
          <p:spPr>
            <a:xfrm>
              <a:off x="8634013" y="3870740"/>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 name="d4da600b-bd8f-49f7-b446-6c28a44a59bb"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249" y="5033523"/>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b2452449-51d1-410a-ba87-68b6b1af89fa"/>
            <p:cNvCxnSpPr/>
            <p:nvPr/>
          </p:nvCxnSpPr>
          <p:spPr>
            <a:xfrm>
              <a:off x="8634013" y="5530079"/>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738711" y="3218130"/>
              <a:ext cx="1104900" cy="1256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r>
                <a:rPr lang="en-US" dirty="0">
                  <a:solidFill>
                    <a:schemeClr val="tx1"/>
                  </a:solidFill>
                </a:rPr>
                <a:t>01</a:t>
              </a:r>
            </a:p>
          </p:txBody>
        </p:sp>
        <p:grpSp>
          <p:nvGrpSpPr>
            <p:cNvPr id="66" name="Group 6"/>
            <p:cNvGrpSpPr/>
            <p:nvPr/>
          </p:nvGrpSpPr>
          <p:grpSpPr>
            <a:xfrm>
              <a:off x="5005744" y="5704421"/>
              <a:ext cx="1603196" cy="770181"/>
              <a:chOff x="7161770" y="5707669"/>
              <a:chExt cx="1603196" cy="770181"/>
            </a:xfrm>
          </p:grpSpPr>
          <p:pic>
            <p:nvPicPr>
              <p:cNvPr id="67" name="Picture 4"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976" y="5707669"/>
                <a:ext cx="1395097" cy="48248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7161770" y="6108518"/>
                <a:ext cx="1603196" cy="369332"/>
              </a:xfrm>
              <a:prstGeom prst="rect">
                <a:avLst/>
              </a:prstGeom>
            </p:spPr>
            <p:txBody>
              <a:bodyPr wrap="none">
                <a:spAutoFit/>
              </a:bodyPr>
              <a:lstStyle/>
              <a:p>
                <a:r>
                  <a:rPr lang="en-SG" b="1" dirty="0">
                    <a:solidFill>
                      <a:sysClr val="windowText" lastClr="000000"/>
                    </a:solidFill>
                  </a:rPr>
                  <a:t>SDN Controller</a:t>
                </a:r>
                <a:endParaRPr lang="en-US" dirty="0"/>
              </a:p>
            </p:txBody>
          </p:sp>
        </p:grpSp>
        <p:pic>
          <p:nvPicPr>
            <p:cNvPr id="69" name="6d20729c-4fbc-493e-93d0-8f14f9711958"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53372" y="5123097"/>
              <a:ext cx="1118974" cy="846548"/>
            </a:xfrm>
            <a:prstGeom prst="rect">
              <a:avLst/>
            </a:prstGeom>
            <a:noFill/>
            <a:extLst>
              <a:ext uri="{909E8E84-426E-40DD-AFC4-6F175D3DCCD1}">
                <a14:hiddenFill xmlns:a14="http://schemas.microsoft.com/office/drawing/2010/main">
                  <a:solidFill>
                    <a:srgbClr val="FFFFFF"/>
                  </a:solidFill>
                </a14:hiddenFill>
              </a:ext>
            </a:extLst>
          </p:spPr>
        </p:pic>
      </p:grpSp>
      <p:sp>
        <p:nvSpPr>
          <p:cNvPr id="72" name="Oval 71"/>
          <p:cNvSpPr/>
          <p:nvPr/>
        </p:nvSpPr>
        <p:spPr>
          <a:xfrm>
            <a:off x="9082932" y="4768434"/>
            <a:ext cx="1071022" cy="1178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9376434" y="5673719"/>
            <a:ext cx="418704" cy="369332"/>
          </a:xfrm>
          <a:prstGeom prst="rect">
            <a:avLst/>
          </a:prstGeom>
          <a:noFill/>
        </p:spPr>
        <p:txBody>
          <a:bodyPr wrap="none" rtlCol="0">
            <a:spAutoFit/>
          </a:bodyPr>
          <a:lstStyle/>
          <a:p>
            <a:r>
              <a:rPr lang="en-US" dirty="0"/>
              <a:t>10</a:t>
            </a:r>
          </a:p>
        </p:txBody>
      </p:sp>
      <p:sp>
        <p:nvSpPr>
          <p:cNvPr id="35"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40166235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Rule</a:t>
            </a:r>
          </a:p>
        </p:txBody>
      </p:sp>
      <p:grpSp>
        <p:nvGrpSpPr>
          <p:cNvPr id="71" name="Group 70"/>
          <p:cNvGrpSpPr/>
          <p:nvPr/>
        </p:nvGrpSpPr>
        <p:grpSpPr>
          <a:xfrm>
            <a:off x="2006739" y="2710785"/>
            <a:ext cx="7852231" cy="3537971"/>
            <a:chOff x="1758363" y="2699602"/>
            <a:chExt cx="8100607" cy="3775000"/>
          </a:xfrm>
        </p:grpSpPr>
        <p:grpSp>
          <p:nvGrpSpPr>
            <p:cNvPr id="40" name="7d327c6f-b400-4946-b756-4e2bc5b1b45d"/>
            <p:cNvGrpSpPr/>
            <p:nvPr/>
          </p:nvGrpSpPr>
          <p:grpSpPr>
            <a:xfrm>
              <a:off x="4261362" y="2699602"/>
              <a:ext cx="3333635" cy="2490930"/>
              <a:chOff x="3460504" y="2538342"/>
              <a:chExt cx="4146511" cy="3169327"/>
            </a:xfrm>
          </p:grpSpPr>
          <p:cxnSp>
            <p:nvCxnSpPr>
              <p:cNvPr id="41" name="Straight Arrow Connector 23"/>
              <p:cNvCxnSpPr>
                <a:cxnSpLocks/>
              </p:cNvCxnSpPr>
              <p:nvPr/>
            </p:nvCxnSpPr>
            <p:spPr>
              <a:xfrm>
                <a:off x="6307318" y="3013232"/>
                <a:ext cx="1299697" cy="10883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20"/>
              <p:cNvCxnSpPr>
                <a:cxnSpLocks/>
              </p:cNvCxnSpPr>
              <p:nvPr/>
            </p:nvCxnSpPr>
            <p:spPr>
              <a:xfrm flipV="1">
                <a:off x="3460504" y="2883697"/>
                <a:ext cx="1449632" cy="102589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889278" y="2538342"/>
                <a:ext cx="1391825" cy="107710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910135" y="4630566"/>
                <a:ext cx="1391825" cy="1077103"/>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25"/>
              <p:cNvCxnSpPr>
                <a:cxnSpLocks/>
              </p:cNvCxnSpPr>
              <p:nvPr/>
            </p:nvCxnSpPr>
            <p:spPr>
              <a:xfrm>
                <a:off x="3468215" y="3961441"/>
                <a:ext cx="1466945" cy="12222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9"/>
              <p:cNvCxnSpPr>
                <a:cxnSpLocks/>
              </p:cNvCxnSpPr>
              <p:nvPr/>
            </p:nvCxnSpPr>
            <p:spPr>
              <a:xfrm flipV="1">
                <a:off x="6272855" y="4055191"/>
                <a:ext cx="1282385" cy="10733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ffcc70c2-3c38-4b10-88ec-74660acff1a0"/>
            <p:cNvCxnSpPr>
              <a:stCxn id="51" idx="1"/>
              <a:endCxn id="44" idx="3"/>
            </p:cNvCxnSpPr>
            <p:nvPr/>
          </p:nvCxnSpPr>
          <p:spPr>
            <a:xfrm flipV="1">
              <a:off x="4320508" y="4767258"/>
              <a:ext cx="1106301" cy="758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00e7b2be-d207-4d2f-abd4-1988515a954a"/>
            <p:cNvCxnSpPr>
              <a:stCxn id="51" idx="1"/>
              <a:endCxn id="43" idx="3"/>
            </p:cNvCxnSpPr>
            <p:nvPr/>
          </p:nvCxnSpPr>
          <p:spPr>
            <a:xfrm flipV="1">
              <a:off x="4320508" y="3122876"/>
              <a:ext cx="1089533" cy="24029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e0678ede-1276-4f01-be45-c041529b985e"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184766" y="3458190"/>
              <a:ext cx="1118974" cy="846548"/>
            </a:xfrm>
            <a:prstGeom prst="rect">
              <a:avLst/>
            </a:prstGeom>
            <a:noFill/>
            <a:extLst>
              <a:ext uri="{909E8E84-426E-40DD-AFC4-6F175D3DCCD1}">
                <a14:hiddenFill xmlns:a14="http://schemas.microsoft.com/office/drawing/2010/main">
                  <a:solidFill>
                    <a:srgbClr val="FFFFFF"/>
                  </a:solidFill>
                </a14:hiddenFill>
              </a:ext>
            </a:extLst>
          </p:spPr>
        </p:pic>
        <p:pic>
          <p:nvPicPr>
            <p:cNvPr id="51" name="ef1f510b-4566-45cd-9e86-75b0fc97ba55"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201534" y="5102572"/>
              <a:ext cx="1118974" cy="846548"/>
            </a:xfrm>
            <a:prstGeom prst="rect">
              <a:avLst/>
            </a:prstGeom>
            <a:noFill/>
            <a:extLst>
              <a:ext uri="{909E8E84-426E-40DD-AFC4-6F175D3DCCD1}">
                <a14:hiddenFill xmlns:a14="http://schemas.microsoft.com/office/drawing/2010/main">
                  <a:solidFill>
                    <a:srgbClr val="FFFFFF"/>
                  </a:solidFill>
                </a14:hiddenFill>
              </a:ext>
            </a:extLst>
          </p:spPr>
        </p:pic>
        <p:pic>
          <p:nvPicPr>
            <p:cNvPr id="52" name="6d20729c-4fbc-493e-93d0-8f14f9711958"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44480" y="3487941"/>
              <a:ext cx="1118974" cy="84654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1d6d8074-1ec5-4cb0-b444-8ac2ea437ce4"/>
            <p:cNvCxnSpPr>
              <a:cxnSpLocks/>
              <a:endCxn id="69" idx="3"/>
            </p:cNvCxnSpPr>
            <p:nvPr/>
          </p:nvCxnSpPr>
          <p:spPr>
            <a:xfrm>
              <a:off x="6484654" y="3105095"/>
              <a:ext cx="1068718" cy="24412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213ca7bf-dfca-441e-a810-85ae16c09212"/>
            <p:cNvCxnSpPr/>
            <p:nvPr/>
          </p:nvCxnSpPr>
          <p:spPr>
            <a:xfrm>
              <a:off x="6518966" y="4749686"/>
              <a:ext cx="1144056" cy="8736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 name="c803f3f5-93a3-4558-91d5-696a2e1b90de"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946" y="3374184"/>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bd19c07a-b422-47a4-8a7c-08a9f5e48454"/>
            <p:cNvCxnSpPr>
              <a:stCxn id="55" idx="3"/>
            </p:cNvCxnSpPr>
            <p:nvPr/>
          </p:nvCxnSpPr>
          <p:spPr>
            <a:xfrm>
              <a:off x="2544667" y="3839461"/>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7" name="44c10e3e-0454-460d-8510-6e96114be3fd"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576" y="5026367"/>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be3ced6d-f30a-47f0-8e70-d36239004742"/>
            <p:cNvCxnSpPr>
              <a:stCxn id="57" idx="3"/>
            </p:cNvCxnSpPr>
            <p:nvPr/>
          </p:nvCxnSpPr>
          <p:spPr>
            <a:xfrm>
              <a:off x="2533297" y="5491644"/>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9" name="6a988b46-59f1-4126-aa51-2b6fa7884060"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249" y="3374184"/>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47198af7-fa8d-443f-9881-8e6f79f3b952"/>
            <p:cNvCxnSpPr/>
            <p:nvPr/>
          </p:nvCxnSpPr>
          <p:spPr>
            <a:xfrm>
              <a:off x="8634013" y="3870740"/>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 name="d4da600b-bd8f-49f7-b446-6c28a44a59bb"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9249" y="5033523"/>
              <a:ext cx="539721" cy="930554"/>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b2452449-51d1-410a-ba87-68b6b1af89fa"/>
            <p:cNvCxnSpPr/>
            <p:nvPr/>
          </p:nvCxnSpPr>
          <p:spPr>
            <a:xfrm>
              <a:off x="8634013" y="5530079"/>
              <a:ext cx="728687" cy="715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758363" y="3218130"/>
              <a:ext cx="1104900" cy="12569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grpSp>
          <p:nvGrpSpPr>
            <p:cNvPr id="66" name="Group 6"/>
            <p:cNvGrpSpPr/>
            <p:nvPr/>
          </p:nvGrpSpPr>
          <p:grpSpPr>
            <a:xfrm>
              <a:off x="5005744" y="5704421"/>
              <a:ext cx="1603196" cy="770181"/>
              <a:chOff x="7161770" y="5707669"/>
              <a:chExt cx="1603196" cy="770181"/>
            </a:xfrm>
          </p:grpSpPr>
          <p:pic>
            <p:nvPicPr>
              <p:cNvPr id="67" name="Picture 4" descr="http://cliparts.co/cliparts/di4/5LA/di45LAr4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976" y="5707669"/>
                <a:ext cx="1395097" cy="48248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7161770" y="6108518"/>
                <a:ext cx="1603196" cy="369332"/>
              </a:xfrm>
              <a:prstGeom prst="rect">
                <a:avLst/>
              </a:prstGeom>
            </p:spPr>
            <p:txBody>
              <a:bodyPr wrap="none">
                <a:spAutoFit/>
              </a:bodyPr>
              <a:lstStyle/>
              <a:p>
                <a:r>
                  <a:rPr lang="en-SG" b="1" dirty="0">
                    <a:solidFill>
                      <a:sysClr val="windowText" lastClr="000000"/>
                    </a:solidFill>
                  </a:rPr>
                  <a:t>SDN Controller</a:t>
                </a:r>
                <a:endParaRPr lang="en-US" dirty="0"/>
              </a:p>
            </p:txBody>
          </p:sp>
        </p:grpSp>
        <p:pic>
          <p:nvPicPr>
            <p:cNvPr id="69" name="6d20729c-4fbc-493e-93d0-8f14f9711958" descr="https://openclipart.org/image/2400px/svg_to_png/215022/blue-swi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53372" y="5123097"/>
              <a:ext cx="1118974" cy="846548"/>
            </a:xfrm>
            <a:prstGeom prst="rect">
              <a:avLst/>
            </a:prstGeom>
            <a:noFill/>
            <a:extLst>
              <a:ext uri="{909E8E84-426E-40DD-AFC4-6F175D3DCCD1}">
                <a14:hiddenFill xmlns:a14="http://schemas.microsoft.com/office/drawing/2010/main">
                  <a:solidFill>
                    <a:srgbClr val="FFFFFF"/>
                  </a:solidFill>
                </a14:hiddenFill>
              </a:ext>
            </a:extLst>
          </p:spPr>
        </p:pic>
      </p:grpSp>
      <p:sp>
        <p:nvSpPr>
          <p:cNvPr id="72" name="Oval 71"/>
          <p:cNvSpPr/>
          <p:nvPr/>
        </p:nvSpPr>
        <p:spPr>
          <a:xfrm>
            <a:off x="9082932" y="4768434"/>
            <a:ext cx="1071022" cy="1178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8c963a61-6f9c-4d8d-9507-1bdfc5b3d809"/>
          <p:cNvSpPr/>
          <p:nvPr/>
        </p:nvSpPr>
        <p:spPr>
          <a:xfrm>
            <a:off x="1113651" y="1644538"/>
            <a:ext cx="3574473" cy="820882"/>
          </a:xfrm>
          <a:prstGeom prst="wedgeRectCallout">
            <a:avLst>
              <a:gd name="adj1" fmla="val 2116"/>
              <a:gd name="adj2" fmla="val 801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tcp_port</a:t>
            </a:r>
            <a:r>
              <a:rPr lang="en-US" b="1" dirty="0"/>
              <a:t> = 22, Deny</a:t>
            </a:r>
          </a:p>
        </p:txBody>
      </p:sp>
      <p:sp>
        <p:nvSpPr>
          <p:cNvPr id="36" name="TextBox 4"/>
          <p:cNvSpPr txBox="1"/>
          <p:nvPr/>
        </p:nvSpPr>
        <p:spPr>
          <a:xfrm>
            <a:off x="2173513" y="1352222"/>
            <a:ext cx="1323952" cy="369332"/>
          </a:xfrm>
          <a:prstGeom prst="rect">
            <a:avLst/>
          </a:prstGeom>
          <a:noFill/>
        </p:spPr>
        <p:txBody>
          <a:bodyPr wrap="none" rtlCol="0">
            <a:spAutoFit/>
          </a:bodyPr>
          <a:lstStyle/>
          <a:p>
            <a:r>
              <a:rPr lang="en-US" b="1" dirty="0"/>
              <a:t>Shared Rule</a:t>
            </a:r>
          </a:p>
        </p:txBody>
      </p:sp>
      <p:sp>
        <p:nvSpPr>
          <p:cNvPr id="37" name="Oval 36"/>
          <p:cNvSpPr/>
          <p:nvPr/>
        </p:nvSpPr>
        <p:spPr>
          <a:xfrm>
            <a:off x="1927417" y="4768433"/>
            <a:ext cx="1071022" cy="1178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sp>
        <p:nvSpPr>
          <p:cNvPr id="38" name="Oval 37"/>
          <p:cNvSpPr/>
          <p:nvPr/>
        </p:nvSpPr>
        <p:spPr>
          <a:xfrm>
            <a:off x="9050275" y="3170015"/>
            <a:ext cx="1071022" cy="1178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solidFill>
                <a:schemeClr val="tx1"/>
              </a:solidFill>
            </a:endParaRPr>
          </a:p>
        </p:txBody>
      </p:sp>
      <p:sp>
        <p:nvSpPr>
          <p:cNvPr id="39"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4268590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dirty="0"/>
          </a:p>
        </p:txBody>
      </p:sp>
      <p:pic>
        <p:nvPicPr>
          <p:cNvPr id="5" name="Picture 4"/>
          <p:cNvPicPr>
            <a:picLocks noChangeAspect="1"/>
          </p:cNvPicPr>
          <p:nvPr/>
        </p:nvPicPr>
        <p:blipFill>
          <a:blip r:embed="rId2"/>
          <a:stretch>
            <a:fillRect/>
          </a:stretch>
        </p:blipFill>
        <p:spPr>
          <a:xfrm>
            <a:off x="2697700" y="1865698"/>
            <a:ext cx="7030916" cy="420013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itle 1">
            <a:extLst>
              <a:ext uri="{FF2B5EF4-FFF2-40B4-BE49-F238E27FC236}">
                <a16:creationId xmlns:a16="http://schemas.microsoft.com/office/drawing/2014/main" id="{3B091710-1FF6-4401-AF23-2E3BC09BADDC}"/>
              </a:ext>
            </a:extLst>
          </p:cNvPr>
          <p:cNvSpPr>
            <a:spLocks noGrp="1"/>
          </p:cNvSpPr>
          <p:nvPr>
            <p:ph type="title"/>
          </p:nvPr>
        </p:nvSpPr>
        <p:spPr>
          <a:xfrm>
            <a:off x="1097280" y="286603"/>
            <a:ext cx="10058400" cy="1027425"/>
          </a:xfrm>
        </p:spPr>
        <p:txBody>
          <a:bodyPr/>
          <a:lstStyle/>
          <a:p>
            <a:r>
              <a:rPr lang="en-US" dirty="0"/>
              <a:t>ILP vs Raptor</a:t>
            </a:r>
            <a:endParaRPr lang="en-SG" cap="none" dirty="0"/>
          </a:p>
        </p:txBody>
      </p:sp>
    </p:spTree>
    <p:extLst>
      <p:ext uri="{BB962C8B-B14F-4D97-AF65-F5344CB8AC3E}">
        <p14:creationId xmlns:p14="http://schemas.microsoft.com/office/powerpoint/2010/main" val="3943398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Big Switch Abstraction</a:t>
            </a:r>
            <a:endParaRPr lang="en-SG" cap="none" dirty="0"/>
          </a:p>
        </p:txBody>
      </p:sp>
      <p:sp>
        <p:nvSpPr>
          <p:cNvPr id="4" name="Content Placeholder 3"/>
          <p:cNvSpPr txBox="1">
            <a:spLocks noGrp="1"/>
          </p:cNvSpPr>
          <p:nvPr>
            <p:ph idx="1"/>
          </p:nvPr>
        </p:nvSpPr>
        <p:spPr>
          <a:xfrm>
            <a:off x="1141412" y="1598324"/>
            <a:ext cx="9905999" cy="503728"/>
          </a:xfrm>
          <a:prstGeom prst="rect">
            <a:avLst/>
          </a:prstGeom>
          <a:noFill/>
        </p:spPr>
        <p:txBody>
          <a:bodyPr wrap="square" rtlCol="0">
            <a:spAutoFit/>
          </a:bodyPr>
          <a:lstStyle/>
          <a:p>
            <a:pPr marL="0" indent="0">
              <a:buNone/>
            </a:pPr>
            <a:r>
              <a:rPr lang="en-US" b="1" dirty="0"/>
              <a:t>Priority of Rules : Requires Ordering</a:t>
            </a:r>
          </a:p>
        </p:txBody>
      </p:sp>
      <p:grpSp>
        <p:nvGrpSpPr>
          <p:cNvPr id="12" name="Group 11"/>
          <p:cNvGrpSpPr/>
          <p:nvPr/>
        </p:nvGrpSpPr>
        <p:grpSpPr>
          <a:xfrm>
            <a:off x="8020470" y="2457492"/>
            <a:ext cx="2893350" cy="626400"/>
            <a:chOff x="4086225" y="4600575"/>
            <a:chExt cx="2893350" cy="626400"/>
          </a:xfrm>
        </p:grpSpPr>
        <p:sp>
          <p:nvSpPr>
            <p:cNvPr id="9" name="Oval 8"/>
            <p:cNvSpPr/>
            <p:nvPr/>
          </p:nvSpPr>
          <p:spPr>
            <a:xfrm>
              <a:off x="4086225" y="4600575"/>
              <a:ext cx="626400" cy="626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R1</a:t>
              </a:r>
            </a:p>
          </p:txBody>
        </p:sp>
        <p:sp>
          <p:nvSpPr>
            <p:cNvPr id="62" name="Oval 61"/>
            <p:cNvSpPr/>
            <p:nvPr/>
          </p:nvSpPr>
          <p:spPr>
            <a:xfrm>
              <a:off x="5219700" y="4600575"/>
              <a:ext cx="626400" cy="626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R2</a:t>
              </a:r>
            </a:p>
          </p:txBody>
        </p:sp>
        <p:sp>
          <p:nvSpPr>
            <p:cNvPr id="63" name="Oval 62"/>
            <p:cNvSpPr/>
            <p:nvPr/>
          </p:nvSpPr>
          <p:spPr>
            <a:xfrm>
              <a:off x="6353175" y="4600575"/>
              <a:ext cx="626400" cy="626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R3</a:t>
              </a:r>
            </a:p>
          </p:txBody>
        </p:sp>
        <p:cxnSp>
          <p:nvCxnSpPr>
            <p:cNvPr id="11" name="Straight Arrow Connector 10"/>
            <p:cNvCxnSpPr>
              <a:stCxn id="9" idx="6"/>
              <a:endCxn id="62" idx="2"/>
            </p:cNvCxnSpPr>
            <p:nvPr/>
          </p:nvCxnSpPr>
          <p:spPr>
            <a:xfrm>
              <a:off x="4712625" y="4913775"/>
              <a:ext cx="5070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63" idx="2"/>
            </p:cNvCxnSpPr>
            <p:nvPr/>
          </p:nvCxnSpPr>
          <p:spPr>
            <a:xfrm>
              <a:off x="5846100" y="4913775"/>
              <a:ext cx="5070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a:off x="4038990" y="4205078"/>
            <a:ext cx="626400" cy="626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R1</a:t>
            </a:r>
          </a:p>
        </p:txBody>
      </p:sp>
      <p:sp>
        <p:nvSpPr>
          <p:cNvPr id="27" name="Oval 26"/>
          <p:cNvSpPr/>
          <p:nvPr/>
        </p:nvSpPr>
        <p:spPr>
          <a:xfrm>
            <a:off x="5693844" y="3578678"/>
            <a:ext cx="626400" cy="626400"/>
          </a:xfrm>
          <a:prstGeom prst="ellipse">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R2</a:t>
            </a:r>
          </a:p>
        </p:txBody>
      </p:sp>
      <p:sp>
        <p:nvSpPr>
          <p:cNvPr id="3" name="Slide Number Placeholder 2"/>
          <p:cNvSpPr>
            <a:spLocks noGrp="1"/>
          </p:cNvSpPr>
          <p:nvPr>
            <p:ph type="sldNum" sz="quarter" idx="12"/>
          </p:nvPr>
        </p:nvSpPr>
        <p:spPr/>
        <p:txBody>
          <a:bodyPr/>
          <a:lstStyle/>
          <a:p>
            <a:endParaRPr lang="en-US" dirty="0"/>
          </a:p>
        </p:txBody>
      </p:sp>
      <p:grpSp>
        <p:nvGrpSpPr>
          <p:cNvPr id="28" name="Group 2"/>
          <p:cNvGrpSpPr/>
          <p:nvPr/>
        </p:nvGrpSpPr>
        <p:grpSpPr>
          <a:xfrm>
            <a:off x="2937899" y="4121614"/>
            <a:ext cx="6080961" cy="2088742"/>
            <a:chOff x="1237064" y="2538342"/>
            <a:chExt cx="8651392" cy="3169327"/>
          </a:xfrm>
        </p:grpSpPr>
        <p:cxnSp>
          <p:nvCxnSpPr>
            <p:cNvPr id="29" name="Straight Arrow Connector 28"/>
            <p:cNvCxnSpPr/>
            <p:nvPr/>
          </p:nvCxnSpPr>
          <p:spPr>
            <a:xfrm>
              <a:off x="6187009" y="3003675"/>
              <a:ext cx="1079967" cy="1037378"/>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3840881" y="2960501"/>
              <a:ext cx="1171007" cy="1080552"/>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57408" y="3546016"/>
              <a:ext cx="1391825" cy="107710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89278" y="2538342"/>
              <a:ext cx="1391825" cy="107710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910135" y="4630566"/>
              <a:ext cx="1391825" cy="107710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148727" y="3546016"/>
              <a:ext cx="1391825" cy="1077103"/>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p:cNvCxnSpPr/>
            <p:nvPr/>
          </p:nvCxnSpPr>
          <p:spPr>
            <a:xfrm>
              <a:off x="3886471" y="4055558"/>
              <a:ext cx="1142729" cy="1153076"/>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6185360" y="4029436"/>
              <a:ext cx="1081614" cy="1002604"/>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7" name="Picture 4" descr="http://cliparts.co/cliparts/di4/5LA/di45LAr4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7064" y="3423847"/>
              <a:ext cx="732784" cy="126342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5672" y="3423847"/>
              <a:ext cx="732784" cy="1263421"/>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Arrow Connector 38"/>
            <p:cNvCxnSpPr>
              <a:stCxn id="37" idx="3"/>
            </p:cNvCxnSpPr>
            <p:nvPr/>
          </p:nvCxnSpPr>
          <p:spPr>
            <a:xfrm flipV="1">
              <a:off x="1969848" y="4041053"/>
              <a:ext cx="687627"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468045" y="4029435"/>
              <a:ext cx="687627" cy="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3884633" y="4354338"/>
            <a:ext cx="995563" cy="323806"/>
            <a:chOff x="3884633" y="4354338"/>
            <a:chExt cx="995563" cy="323806"/>
          </a:xfrm>
        </p:grpSpPr>
        <p:sp>
          <p:nvSpPr>
            <p:cNvPr id="5" name="Rectangle 4"/>
            <p:cNvSpPr/>
            <p:nvPr/>
          </p:nvSpPr>
          <p:spPr>
            <a:xfrm>
              <a:off x="3884633" y="4360051"/>
              <a:ext cx="855784" cy="318093"/>
            </a:xfrm>
            <a:prstGeom prst="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001</a:t>
              </a:r>
            </a:p>
          </p:txBody>
        </p:sp>
        <p:sp>
          <p:nvSpPr>
            <p:cNvPr id="8" name="Rectangle 7"/>
            <p:cNvSpPr/>
            <p:nvPr/>
          </p:nvSpPr>
          <p:spPr>
            <a:xfrm>
              <a:off x="4746918" y="4354338"/>
              <a:ext cx="133278" cy="3180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5"/>
          <p:cNvSpPr txBox="1"/>
          <p:nvPr/>
        </p:nvSpPr>
        <p:spPr>
          <a:xfrm>
            <a:off x="2914722" y="5302189"/>
            <a:ext cx="2559422" cy="1200329"/>
          </a:xfrm>
          <a:prstGeom prst="rect">
            <a:avLst/>
          </a:prstGeom>
          <a:noFill/>
        </p:spPr>
        <p:txBody>
          <a:bodyPr wrap="square" rtlCol="0">
            <a:spAutoFit/>
          </a:bodyPr>
          <a:lstStyle/>
          <a:p>
            <a:pPr algn="ctr"/>
            <a:r>
              <a:rPr lang="en-US" b="1" dirty="0"/>
              <a:t>Apply :</a:t>
            </a:r>
          </a:p>
          <a:p>
            <a:pPr algn="ctr"/>
            <a:r>
              <a:rPr lang="en-US" dirty="0"/>
              <a:t>Policy Table : Accept and attach Tag T, </a:t>
            </a:r>
          </a:p>
          <a:p>
            <a:pPr algn="ctr"/>
            <a:r>
              <a:rPr lang="en-US" dirty="0"/>
              <a:t>Forwarding </a:t>
            </a:r>
          </a:p>
        </p:txBody>
      </p:sp>
      <p:sp>
        <p:nvSpPr>
          <p:cNvPr id="44" name="TextBox 5"/>
          <p:cNvSpPr txBox="1"/>
          <p:nvPr/>
        </p:nvSpPr>
        <p:spPr>
          <a:xfrm>
            <a:off x="6376282" y="3558716"/>
            <a:ext cx="3178026" cy="923330"/>
          </a:xfrm>
          <a:prstGeom prst="rect">
            <a:avLst/>
          </a:prstGeom>
          <a:noFill/>
        </p:spPr>
        <p:txBody>
          <a:bodyPr wrap="square" rtlCol="0">
            <a:spAutoFit/>
          </a:bodyPr>
          <a:lstStyle/>
          <a:p>
            <a:pPr algn="ctr"/>
            <a:r>
              <a:rPr lang="en-US" b="1" dirty="0"/>
              <a:t>Apply :</a:t>
            </a:r>
          </a:p>
          <a:p>
            <a:pPr algn="ctr"/>
            <a:r>
              <a:rPr lang="en-US" dirty="0"/>
              <a:t>Policy Table : </a:t>
            </a:r>
            <a:r>
              <a:rPr lang="en-US" dirty="0" err="1"/>
              <a:t>Goto</a:t>
            </a:r>
            <a:r>
              <a:rPr lang="en-US" dirty="0"/>
              <a:t> Next table, </a:t>
            </a:r>
          </a:p>
          <a:p>
            <a:pPr algn="ctr"/>
            <a:r>
              <a:rPr lang="en-US" dirty="0"/>
              <a:t>Forwarding </a:t>
            </a:r>
          </a:p>
        </p:txBody>
      </p:sp>
      <p:sp>
        <p:nvSpPr>
          <p:cNvPr id="41" name="TextBox 40"/>
          <p:cNvSpPr txBox="1"/>
          <p:nvPr/>
        </p:nvSpPr>
        <p:spPr>
          <a:xfrm>
            <a:off x="94530" y="6460958"/>
            <a:ext cx="817788" cy="369332"/>
          </a:xfrm>
          <a:prstGeom prst="rect">
            <a:avLst/>
          </a:prstGeom>
          <a:noFill/>
        </p:spPr>
        <p:txBody>
          <a:bodyPr wrap="none" rtlCol="0">
            <a:spAutoFit/>
          </a:bodyPr>
          <a:lstStyle/>
          <a:p>
            <a:r>
              <a:rPr lang="en-US" dirty="0"/>
              <a:t>Raptor</a:t>
            </a:r>
          </a:p>
        </p:txBody>
      </p:sp>
      <p:graphicFrame>
        <p:nvGraphicFramePr>
          <p:cNvPr id="45" name="Table 6">
            <a:extLst>
              <a:ext uri="{FF2B5EF4-FFF2-40B4-BE49-F238E27FC236}">
                <a16:creationId xmlns:a16="http://schemas.microsoft.com/office/drawing/2014/main" id="{66F0881A-8301-43F4-B628-5B2628C14C43}"/>
              </a:ext>
            </a:extLst>
          </p:cNvPr>
          <p:cNvGraphicFramePr>
            <a:graphicFrameLocks noGrp="1"/>
          </p:cNvGraphicFramePr>
          <p:nvPr>
            <p:extLst>
              <p:ext uri="{D42A27DB-BD31-4B8C-83A1-F6EECF244321}">
                <p14:modId xmlns:p14="http://schemas.microsoft.com/office/powerpoint/2010/main" val="3314270060"/>
              </p:ext>
            </p:extLst>
          </p:nvPr>
        </p:nvGraphicFramePr>
        <p:xfrm>
          <a:off x="1097280" y="2000616"/>
          <a:ext cx="5338844" cy="1512251"/>
        </p:xfrm>
        <a:graphic>
          <a:graphicData uri="http://schemas.openxmlformats.org/drawingml/2006/table">
            <a:tbl>
              <a:tblPr firstRow="1" bandRow="1">
                <a:tableStyleId>{85BE263C-DBD7-4A20-BB59-AAB30ACAA65A}</a:tableStyleId>
              </a:tblPr>
              <a:tblGrid>
                <a:gridCol w="2669422">
                  <a:extLst>
                    <a:ext uri="{9D8B030D-6E8A-4147-A177-3AD203B41FA5}">
                      <a16:colId xmlns:a16="http://schemas.microsoft.com/office/drawing/2014/main" val="20000"/>
                    </a:ext>
                  </a:extLst>
                </a:gridCol>
                <a:gridCol w="2669422">
                  <a:extLst>
                    <a:ext uri="{9D8B030D-6E8A-4147-A177-3AD203B41FA5}">
                      <a16:colId xmlns:a16="http://schemas.microsoft.com/office/drawing/2014/main" val="20001"/>
                    </a:ext>
                  </a:extLst>
                </a:gridCol>
              </a:tblGrid>
              <a:tr h="345597">
                <a:tc>
                  <a:txBody>
                    <a:bodyPr/>
                    <a:lstStyle/>
                    <a:p>
                      <a:r>
                        <a:rPr lang="en-SG" dirty="0"/>
                        <a:t>Rules</a:t>
                      </a:r>
                    </a:p>
                  </a:txBody>
                  <a:tcPr/>
                </a:tc>
                <a:tc>
                  <a:txBody>
                    <a:bodyPr/>
                    <a:lstStyle/>
                    <a:p>
                      <a:r>
                        <a:rPr lang="en-SG" dirty="0"/>
                        <a:t>Priority</a:t>
                      </a:r>
                    </a:p>
                  </a:txBody>
                  <a:tcPr/>
                </a:tc>
                <a:extLst>
                  <a:ext uri="{0D108BD9-81ED-4DB2-BD59-A6C34878D82A}">
                    <a16:rowId xmlns:a16="http://schemas.microsoft.com/office/drawing/2014/main" val="10000"/>
                  </a:ext>
                </a:extLst>
              </a:tr>
              <a:tr h="345597">
                <a:tc>
                  <a:txBody>
                    <a:bodyPr/>
                    <a:lstStyle/>
                    <a:p>
                      <a:r>
                        <a:rPr lang="en-SG" dirty="0"/>
                        <a:t>R1 &lt;</a:t>
                      </a:r>
                      <a:r>
                        <a:rPr lang="en-SG" dirty="0" err="1"/>
                        <a:t>src</a:t>
                      </a:r>
                      <a:r>
                        <a:rPr lang="en-SG" dirty="0"/>
                        <a:t>:*, dest:001, A1&gt;</a:t>
                      </a:r>
                    </a:p>
                  </a:txBody>
                  <a:tcPr/>
                </a:tc>
                <a:tc>
                  <a:txBody>
                    <a:bodyPr/>
                    <a:lstStyle/>
                    <a:p>
                      <a:r>
                        <a:rPr lang="en-SG" dirty="0"/>
                        <a:t>High</a:t>
                      </a:r>
                    </a:p>
                  </a:txBody>
                  <a:tcPr/>
                </a:tc>
                <a:extLst>
                  <a:ext uri="{0D108BD9-81ED-4DB2-BD59-A6C34878D82A}">
                    <a16:rowId xmlns:a16="http://schemas.microsoft.com/office/drawing/2014/main" val="10001"/>
                  </a:ext>
                </a:extLst>
              </a:tr>
              <a:tr h="345597">
                <a:tc>
                  <a:txBody>
                    <a:bodyPr/>
                    <a:lstStyle/>
                    <a:p>
                      <a:r>
                        <a:rPr lang="en-SG" dirty="0"/>
                        <a:t>R2 &lt;src:00*, </a:t>
                      </a:r>
                      <a:r>
                        <a:rPr lang="en-SG" dirty="0" err="1"/>
                        <a:t>dest</a:t>
                      </a:r>
                      <a:r>
                        <a:rPr lang="en-SG" dirty="0"/>
                        <a:t>:*, A2&gt;</a:t>
                      </a:r>
                    </a:p>
                  </a:txBody>
                  <a:tcPr/>
                </a:tc>
                <a:tc>
                  <a:txBody>
                    <a:bodyPr/>
                    <a:lstStyle/>
                    <a:p>
                      <a:endParaRPr lang="en-SG" dirty="0"/>
                    </a:p>
                  </a:txBody>
                  <a:tcPr/>
                </a:tc>
                <a:extLst>
                  <a:ext uri="{0D108BD9-81ED-4DB2-BD59-A6C34878D82A}">
                    <a16:rowId xmlns:a16="http://schemas.microsoft.com/office/drawing/2014/main" val="10002"/>
                  </a:ext>
                </a:extLst>
              </a:tr>
              <a:tr h="414971">
                <a:tc>
                  <a:txBody>
                    <a:bodyPr/>
                    <a:lstStyle/>
                    <a:p>
                      <a:r>
                        <a:rPr lang="en-SG" dirty="0"/>
                        <a:t>R3  &lt;</a:t>
                      </a:r>
                      <a:r>
                        <a:rPr lang="en-SG" dirty="0" err="1"/>
                        <a:t>src</a:t>
                      </a:r>
                      <a:r>
                        <a:rPr lang="en-SG" dirty="0"/>
                        <a:t>:*, </a:t>
                      </a:r>
                      <a:r>
                        <a:rPr lang="en-SG" dirty="0" err="1"/>
                        <a:t>dest</a:t>
                      </a:r>
                      <a:r>
                        <a:rPr lang="en-SG" dirty="0"/>
                        <a:t>:*, A3&gt;</a:t>
                      </a:r>
                    </a:p>
                  </a:txBody>
                  <a:tcPr/>
                </a:tc>
                <a:tc>
                  <a:txBody>
                    <a:bodyPr/>
                    <a:lstStyle/>
                    <a:p>
                      <a:r>
                        <a:rPr lang="en-SG" dirty="0"/>
                        <a:t>Low</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428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169 0.00116 L 0.13386 -0.09282 " pathEditMode="relative" rAng="0" ptsTypes="AA">
                                      <p:cBhvr>
                                        <p:cTn id="6" dur="2000" fill="hold"/>
                                        <p:tgtEl>
                                          <p:spTgt spid="10"/>
                                        </p:tgtEl>
                                        <p:attrNameLst>
                                          <p:attrName>ppt_x</p:attrName>
                                          <p:attrName>ppt_y</p:attrName>
                                        </p:attrNameLst>
                                      </p:cBhvr>
                                      <p:rCtr x="6771" y="-4699"/>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0.13438 -0.09375 L 0.26407 0.07431 L 0.36251 0.0757 " pathEditMode="relative" rAng="0" ptsTypes="AAA">
                                      <p:cBhvr>
                                        <p:cTn id="13" dur="2000" fill="hold"/>
                                        <p:tgtEl>
                                          <p:spTgt spid="10"/>
                                        </p:tgtEl>
                                        <p:attrNameLst>
                                          <p:attrName>ppt_x</p:attrName>
                                          <p:attrName>ppt_y</p:attrName>
                                        </p:attrNameLst>
                                      </p:cBhvr>
                                      <p:rCtr x="11406" y="8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Priority Constraint?</a:t>
            </a:r>
          </a:p>
        </p:txBody>
      </p:sp>
      <p:sp>
        <p:nvSpPr>
          <p:cNvPr id="3" name="Content Placeholder 2"/>
          <p:cNvSpPr>
            <a:spLocks noGrp="1"/>
          </p:cNvSpPr>
          <p:nvPr>
            <p:ph idx="1"/>
          </p:nvPr>
        </p:nvSpPr>
        <p:spPr/>
        <p:txBody>
          <a:bodyPr/>
          <a:lstStyle/>
          <a:p>
            <a:r>
              <a:rPr lang="en-US" dirty="0"/>
              <a:t> Maintaining the One Big Switch abstraction</a:t>
            </a:r>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 name="TextBox 11"/>
              <p:cNvSpPr txBox="1"/>
              <p:nvPr/>
            </p:nvSpPr>
            <p:spPr>
              <a:xfrm>
                <a:off x="3156660" y="1743241"/>
                <a:ext cx="5358390"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SG" sz="2000" b="0" i="1" smtClean="0">
                          <a:latin typeface="Cambria Math" panose="02040503050406030204" pitchFamily="18" charset="0"/>
                          <a:ea typeface="Cambria Math" panose="02040503050406030204" pitchFamily="18" charset="0"/>
                        </a:rPr>
                        <m:t>𝑃</m:t>
                      </m:r>
                      <m:r>
                        <a:rPr lang="en-SG" sz="2000" b="0" i="1" smtClean="0">
                          <a:latin typeface="Cambria Math" panose="02040503050406030204" pitchFamily="18" charset="0"/>
                          <a:ea typeface="Cambria Math" panose="02040503050406030204" pitchFamily="18" charset="0"/>
                        </a:rPr>
                        <m:t>,∀</m:t>
                      </m:r>
                      <m:r>
                        <a:rPr lang="en-SG" sz="2000" i="1">
                          <a:latin typeface="Cambria Math" panose="02040503050406030204" pitchFamily="18" charset="0"/>
                          <a:ea typeface="Cambria Math" panose="02040503050406030204" pitchFamily="18" charset="0"/>
                        </a:rPr>
                        <m:t>𝑒</m:t>
                      </m:r>
                      <m:r>
                        <a:rPr lang="en-SG" sz="2000" i="1">
                          <a:latin typeface="Cambria Math" panose="02040503050406030204" pitchFamily="18" charset="0"/>
                          <a:ea typeface="Cambria Math" panose="02040503050406030204" pitchFamily="18" charset="0"/>
                        </a:rPr>
                        <m:t>∈</m:t>
                      </m:r>
                      <m:sSub>
                        <m:sSubPr>
                          <m:ctrlPr>
                            <a:rPr lang="en-SG" sz="2000" i="1">
                              <a:latin typeface="Cambria Math" panose="02040503050406030204" pitchFamily="18" charset="0"/>
                              <a:ea typeface="Cambria Math" panose="02040503050406030204" pitchFamily="18" charset="0"/>
                            </a:rPr>
                          </m:ctrlPr>
                        </m:sSubPr>
                        <m:e>
                          <m:r>
                            <a:rPr lang="en-SG" sz="2000" i="1">
                              <a:latin typeface="Cambria Math" panose="02040503050406030204" pitchFamily="18" charset="0"/>
                              <a:ea typeface="Cambria Math" panose="02040503050406030204" pitchFamily="18" charset="0"/>
                            </a:rPr>
                            <m:t>𝐸</m:t>
                          </m:r>
                        </m:e>
                        <m:sub>
                          <m:r>
                            <a:rPr lang="en-SG" sz="2000" i="1">
                              <a:latin typeface="Cambria Math" panose="02040503050406030204" pitchFamily="18" charset="0"/>
                              <a:ea typeface="Cambria Math" panose="02040503050406030204" pitchFamily="18" charset="0"/>
                            </a:rPr>
                            <m:t>𝜌</m:t>
                          </m:r>
                        </m:sub>
                      </m:sSub>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𝑖</m:t>
                      </m:r>
                      <m:r>
                        <a:rPr lang="en-SG"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m:t>
                      </m:r>
                      <m:r>
                        <a:rPr lang="en-US" sz="2000" i="1" baseline="-25000">
                          <a:latin typeface="Cambria Math" panose="02040503050406030204" pitchFamily="18" charset="0"/>
                          <a:ea typeface="Cambria Math" panose="02040503050406030204" pitchFamily="18" charset="0"/>
                        </a:rPr>
                        <m:t>𝑒</m:t>
                      </m:r>
                      <m:r>
                        <a:rPr lang="en-US" sz="2000" b="0" i="1" baseline="-2500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nary>
                        <m:naryPr>
                          <m:chr m:val="∑"/>
                          <m:subHide m:val="on"/>
                          <m:supHide m:val="on"/>
                          <m:ctrlPr>
                            <a:rPr lang="en-SG" sz="2000" b="0" i="1" smtClean="0">
                              <a:latin typeface="Cambria Math" panose="02040503050406030204" pitchFamily="18" charset="0"/>
                              <a:ea typeface="Cambria Math" panose="02040503050406030204" pitchFamily="18" charset="0"/>
                            </a:rPr>
                          </m:ctrlPr>
                        </m:naryPr>
                        <m:sub/>
                        <m:sup/>
                        <m:e>
                          <m:sSub>
                            <m:sSubPr>
                              <m:ctrlPr>
                                <a:rPr lang="en-SG" sz="2000" b="0" i="1" smtClean="0">
                                  <a:latin typeface="Cambria Math" panose="02040503050406030204" pitchFamily="18" charset="0"/>
                                  <a:ea typeface="Cambria Math" panose="02040503050406030204" pitchFamily="18" charset="0"/>
                                </a:rPr>
                              </m:ctrlPr>
                            </m:sSubPr>
                            <m:e>
                              <m:r>
                                <a:rPr lang="en-SG" sz="2000" b="0" i="1" smtClean="0">
                                  <a:latin typeface="Cambria Math" panose="02040503050406030204" pitchFamily="18" charset="0"/>
                                  <a:ea typeface="Cambria Math" panose="02040503050406030204" pitchFamily="18" charset="0"/>
                                </a:rPr>
                                <m:t>𝑥</m:t>
                              </m:r>
                            </m:e>
                            <m:sub>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𝑢</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𝑥𝑞</m:t>
                          </m:r>
                          <m:r>
                            <a:rPr lang="en-US" sz="2000" b="0" i="1" baseline="-25000" smtClean="0">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𝑣</m:t>
                          </m:r>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𝑂𝑖𝑝</m:t>
                      </m:r>
                      <m:r>
                        <a:rPr lang="en-US" sz="2000" b="0" i="1" baseline="-25000" smtClean="0">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&gt;0</m:t>
                      </m:r>
                    </m:oMath>
                  </m:oMathPara>
                </a14:m>
                <a:endParaRPr lang="en-SG" sz="2000" dirty="0"/>
              </a:p>
            </p:txBody>
          </p:sp>
        </mc:Choice>
        <mc:Fallback xmlns="">
          <p:sp>
            <p:nvSpPr>
              <p:cNvPr id="4" name="TextBox 11"/>
              <p:cNvSpPr txBox="1">
                <a:spLocks noRot="1" noChangeAspect="1" noMove="1" noResize="1" noEditPoints="1" noAdjustHandles="1" noChangeArrowheads="1" noChangeShapeType="1" noTextEdit="1"/>
              </p:cNvSpPr>
              <p:nvPr/>
            </p:nvSpPr>
            <p:spPr>
              <a:xfrm>
                <a:off x="3156660" y="1743241"/>
                <a:ext cx="5358390" cy="745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28"/>
              <p:cNvSpPr txBox="1"/>
              <p:nvPr/>
            </p:nvSpPr>
            <p:spPr>
              <a:xfrm>
                <a:off x="4432414" y="2784761"/>
                <a:ext cx="4607608" cy="68653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SG" sz="2000" b="0" i="1" smtClean="0">
                              <a:latin typeface="Cambria Math" panose="02040503050406030204" pitchFamily="18" charset="0"/>
                            </a:rPr>
                          </m:ctrlPr>
                        </m:sSubPr>
                        <m:e>
                          <m:r>
                            <a:rPr lang="en-US" sz="2000" b="0" i="1" smtClean="0">
                              <a:latin typeface="Cambria Math" panose="02040503050406030204" pitchFamily="18" charset="0"/>
                            </a:rPr>
                            <m:t>𝑂</m:t>
                          </m:r>
                          <m:r>
                            <a:rPr lang="en-SG" sz="2000" b="0" i="1" baseline="30000" smtClean="0">
                              <a:latin typeface="Cambria Math" panose="02040503050406030204" pitchFamily="18" charset="0"/>
                            </a:rPr>
                            <m:t>𝑖</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𝑞</m:t>
                          </m:r>
                        </m:sub>
                      </m:sSub>
                      <m:r>
                        <a:rPr lang="en-SG" sz="2000" i="1" smtClean="0">
                          <a:latin typeface="Cambria Math" panose="02040503050406030204" pitchFamily="18" charset="0"/>
                        </a:rPr>
                        <m:t>=</m:t>
                      </m:r>
                      <m:d>
                        <m:dPr>
                          <m:begChr m:val="{"/>
                          <m:endChr m:val=""/>
                          <m:ctrlPr>
                            <a:rPr lang="en-SG" sz="2000" i="1" smtClean="0">
                              <a:latin typeface="Cambria Math" panose="02040503050406030204" pitchFamily="18" charset="0"/>
                            </a:rPr>
                          </m:ctrlPr>
                        </m:dPr>
                        <m:e>
                          <m:eqArr>
                            <m:eqArrPr>
                              <m:ctrlPr>
                                <a:rPr lang="en-SG" sz="2000" i="1" smtClean="0">
                                  <a:latin typeface="Cambria Math" panose="02040503050406030204" pitchFamily="18" charset="0"/>
                                </a:rPr>
                              </m:ctrlPr>
                            </m:eqArrPr>
                            <m:e>
                              <m:r>
                                <a:rPr lang="en-SG" sz="2000" b="0" i="1" smtClean="0">
                                  <a:latin typeface="Cambria Math" panose="02040503050406030204" pitchFamily="18" charset="0"/>
                                </a:rPr>
                                <m:t>1 ;</m:t>
                              </m:r>
                              <m:r>
                                <a:rPr lang="en-SG" sz="2000" b="0" i="1" smtClean="0">
                                  <a:latin typeface="Cambria Math" panose="02040503050406030204" pitchFamily="18" charset="0"/>
                                </a:rPr>
                                <m:t>𝑖𝑓</m:t>
                              </m:r>
                              <m:r>
                                <a:rPr lang="en-SG" sz="2000" b="0" i="1" smtClean="0">
                                  <a:latin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𝜌</m:t>
                              </m:r>
                              <m:r>
                                <a:rPr lang="en-SG"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𝑝𝑟𝑒𝑐𝑒𝑑𝑒𝑠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𝑞</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𝑖𝑛</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𝑝𝑎𝑡h</m:t>
                              </m:r>
                              <m:r>
                                <a:rPr lang="en-SG" sz="2000" b="0" i="1" smtClean="0">
                                  <a:latin typeface="Cambria Math" panose="02040503050406030204" pitchFamily="18" charset="0"/>
                                  <a:ea typeface="Cambria Math" panose="02040503050406030204" pitchFamily="18" charset="0"/>
                                </a:rPr>
                                <m:t> </m:t>
                              </m:r>
                              <m:r>
                                <a:rPr lang="en-SG" sz="2000" b="0" i="1" smtClean="0">
                                  <a:latin typeface="Cambria Math" panose="02040503050406030204" pitchFamily="18" charset="0"/>
                                  <a:ea typeface="Cambria Math" panose="02040503050406030204" pitchFamily="18" charset="0"/>
                                </a:rPr>
                                <m:t>𝑖</m:t>
                              </m:r>
                            </m:e>
                            <m:e>
                              <m:r>
                                <a:rPr lang="en-US" sz="2000" b="0" i="1" smtClean="0">
                                  <a:latin typeface="Cambria Math" panose="02040503050406030204" pitchFamily="18" charset="0"/>
                                  <a:ea typeface="Cambria Math" panose="02040503050406030204" pitchFamily="18" charset="0"/>
                                </a:rPr>
                                <m:t>−1</m:t>
                              </m:r>
                              <m:r>
                                <a:rPr lang="en-SG" sz="2000" b="0" i="1" smtClean="0">
                                  <a:latin typeface="Cambria Math" panose="02040503050406030204" pitchFamily="18" charset="0"/>
                                </a:rPr>
                                <m:t> ;</m:t>
                              </m:r>
                              <m:r>
                                <a:rPr lang="en-SG" sz="2000" b="0" i="1" smtClean="0">
                                  <a:latin typeface="Cambria Math" panose="02040503050406030204" pitchFamily="18" charset="0"/>
                                </a:rPr>
                                <m:t>𝑜𝑡h𝑒𝑟𝑤𝑖𝑠𝑒</m:t>
                              </m:r>
                              <m:r>
                                <a:rPr lang="en-SG" sz="2000" b="0" i="1" smtClean="0">
                                  <a:latin typeface="Cambria Math" panose="02040503050406030204" pitchFamily="18" charset="0"/>
                                </a:rPr>
                                <m:t>                                </m:t>
                              </m:r>
                            </m:e>
                          </m:eqArr>
                        </m:e>
                      </m:d>
                      <m:r>
                        <a:rPr lang="en-SG" sz="2000" b="0" i="1" smtClean="0">
                          <a:latin typeface="Cambria Math" panose="02040503050406030204" pitchFamily="18" charset="0"/>
                        </a:rPr>
                        <m:t> </m:t>
                      </m:r>
                    </m:oMath>
                  </m:oMathPara>
                </a14:m>
                <a:endParaRPr lang="en-SG" dirty="0"/>
              </a:p>
            </p:txBody>
          </p:sp>
        </mc:Choice>
        <mc:Fallback xmlns="">
          <p:sp>
            <p:nvSpPr>
              <p:cNvPr id="5" name="TextBox 28"/>
              <p:cNvSpPr txBox="1">
                <a:spLocks noRot="1" noChangeAspect="1" noMove="1" noResize="1" noEditPoints="1" noAdjustHandles="1" noChangeArrowheads="1" noChangeShapeType="1" noTextEdit="1"/>
              </p:cNvSpPr>
              <p:nvPr/>
            </p:nvSpPr>
            <p:spPr>
              <a:xfrm>
                <a:off x="4432414" y="2784761"/>
                <a:ext cx="4607608" cy="686535"/>
              </a:xfrm>
              <a:prstGeom prst="rect">
                <a:avLst/>
              </a:prstGeom>
              <a:blipFill>
                <a:blip r:embed="rId3"/>
                <a:stretch>
                  <a:fillRect/>
                </a:stretch>
              </a:blipFill>
            </p:spPr>
            <p:txBody>
              <a:bodyPr/>
              <a:lstStyle/>
              <a:p>
                <a:r>
                  <a:rPr lang="en-US">
                    <a:noFill/>
                  </a:rPr>
                  <a:t> </a:t>
                </a:r>
              </a:p>
            </p:txBody>
          </p:sp>
        </mc:Fallback>
      </mc:AlternateContent>
      <p:sp>
        <p:nvSpPr>
          <p:cNvPr id="6" name="Rectangle 5"/>
          <p:cNvSpPr/>
          <p:nvPr/>
        </p:nvSpPr>
        <p:spPr>
          <a:xfrm>
            <a:off x="3301998" y="3622739"/>
            <a:ext cx="5854700" cy="925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Constraint to make sure, for each Edge in Rule Graph, Ordering is maintained.</a:t>
            </a:r>
          </a:p>
        </p:txBody>
      </p:sp>
      <p:sp>
        <p:nvSpPr>
          <p:cNvPr id="8" name="Rectangle 7"/>
          <p:cNvSpPr/>
          <p:nvPr/>
        </p:nvSpPr>
        <p:spPr>
          <a:xfrm>
            <a:off x="4196073" y="5024191"/>
            <a:ext cx="3514104" cy="584775"/>
          </a:xfrm>
          <a:prstGeom prst="rect">
            <a:avLst/>
          </a:prstGeom>
        </p:spPr>
        <p:txBody>
          <a:bodyPr wrap="none">
            <a:spAutoFit/>
          </a:bodyPr>
          <a:lstStyle/>
          <a:p>
            <a:pPr algn="ctr"/>
            <a:r>
              <a:rPr lang="en-US" sz="3200" b="1" dirty="0"/>
              <a:t>Complexity : I</a:t>
            </a:r>
            <a:r>
              <a:rPr lang="en-US" sz="3200" b="1" baseline="-25000" dirty="0"/>
              <a:t>e</a:t>
            </a:r>
            <a:r>
              <a:rPr lang="en-US" sz="3200" b="1" dirty="0"/>
              <a:t>P</a:t>
            </a:r>
            <a:r>
              <a:rPr lang="en-US" sz="3200" b="1" baseline="30000" dirty="0"/>
              <a:t>2</a:t>
            </a:r>
            <a:r>
              <a:rPr lang="en-US" sz="3200" b="1" dirty="0"/>
              <a:t>.S</a:t>
            </a:r>
            <a:r>
              <a:rPr lang="en-US" sz="3200" b="1" baseline="30000" dirty="0"/>
              <a:t>2 </a:t>
            </a:r>
          </a:p>
        </p:txBody>
      </p:sp>
      <p:sp>
        <p:nvSpPr>
          <p:cNvPr id="9" name="TextBox 8"/>
          <p:cNvSpPr txBox="1"/>
          <p:nvPr/>
        </p:nvSpPr>
        <p:spPr>
          <a:xfrm>
            <a:off x="3361684" y="5572668"/>
            <a:ext cx="5610510" cy="369332"/>
          </a:xfrm>
          <a:prstGeom prst="rect">
            <a:avLst/>
          </a:prstGeom>
          <a:noFill/>
        </p:spPr>
        <p:txBody>
          <a:bodyPr wrap="none" rtlCol="0">
            <a:spAutoFit/>
          </a:bodyPr>
          <a:lstStyle/>
          <a:p>
            <a:r>
              <a:rPr lang="en-US" b="1" dirty="0"/>
              <a:t>Hence, need efficient heuristic to solve ordering problem </a:t>
            </a:r>
          </a:p>
        </p:txBody>
      </p:sp>
      <p:sp>
        <p:nvSpPr>
          <p:cNvPr id="10"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223203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Placement of Rules at Ingress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3729586422"/>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rgbClr val="FFFF00"/>
                    </a:solidFill>
                  </a:tcPr>
                </a:tc>
                <a:tc>
                  <a:txBody>
                    <a:bodyPr/>
                    <a:lstStyle/>
                    <a:p>
                      <a:r>
                        <a:rPr lang="en-US" dirty="0"/>
                        <a:t>H2(01)</a:t>
                      </a:r>
                    </a:p>
                  </a:txBody>
                  <a:tcPr>
                    <a:solidFill>
                      <a:srgbClr val="FFFF00"/>
                    </a:solidFill>
                  </a:tcPr>
                </a:tc>
                <a:tc>
                  <a:txBody>
                    <a:bodyPr/>
                    <a:lstStyle/>
                    <a:p>
                      <a:r>
                        <a:rPr lang="en-US" dirty="0"/>
                        <a:t>H3,H4(1*) and tcp-port:443</a:t>
                      </a:r>
                    </a:p>
                  </a:txBody>
                  <a:tcPr>
                    <a:solidFill>
                      <a:srgbClr val="FFFF00"/>
                    </a:solidFill>
                  </a:tcPr>
                </a:tc>
                <a:tc>
                  <a:txBody>
                    <a:bodyPr/>
                    <a:lstStyle/>
                    <a:p>
                      <a:r>
                        <a:rPr lang="en-US" dirty="0"/>
                        <a:t>Drop</a:t>
                      </a:r>
                    </a:p>
                  </a:txBody>
                  <a:tcPr>
                    <a:solidFill>
                      <a:srgbClr val="FFFF00"/>
                    </a:solidFill>
                  </a:tcPr>
                </a:tc>
                <a:extLst>
                  <a:ext uri="{0D108BD9-81ED-4DB2-BD59-A6C34878D82A}">
                    <a16:rowId xmlns:a16="http://schemas.microsoft.com/office/drawing/2014/main" val="3117709454"/>
                  </a:ext>
                </a:extLst>
              </a:tr>
              <a:tr h="461808">
                <a:tc>
                  <a:txBody>
                    <a:bodyPr/>
                    <a:lstStyle/>
                    <a:p>
                      <a:r>
                        <a:rPr lang="en-US" dirty="0"/>
                        <a:t>3</a:t>
                      </a:r>
                    </a:p>
                  </a:txBody>
                  <a:tcPr/>
                </a:tc>
                <a:tc>
                  <a:txBody>
                    <a:bodyPr/>
                    <a:lstStyle/>
                    <a:p>
                      <a:r>
                        <a:rPr lang="en-US" dirty="0"/>
                        <a:t>All(*)</a:t>
                      </a:r>
                    </a:p>
                  </a:txBody>
                  <a:tcPr/>
                </a:tc>
                <a:tc>
                  <a:txBody>
                    <a:bodyPr/>
                    <a:lstStyle/>
                    <a:p>
                      <a:r>
                        <a:rPr lang="en-US" dirty="0"/>
                        <a:t>H4(11)</a:t>
                      </a:r>
                    </a:p>
                  </a:txBody>
                  <a:tcPr/>
                </a:tc>
                <a:tc>
                  <a:txBody>
                    <a:bodyPr/>
                    <a:lstStyle/>
                    <a:p>
                      <a:r>
                        <a:rPr lang="en-US" dirty="0"/>
                        <a:t>Counter</a:t>
                      </a:r>
                    </a:p>
                  </a:txBody>
                  <a:tcPr/>
                </a:tc>
                <a:extLst>
                  <a:ext uri="{0D108BD9-81ED-4DB2-BD59-A6C34878D82A}">
                    <a16:rowId xmlns:a16="http://schemas.microsoft.com/office/drawing/2014/main" val="4180184616"/>
                  </a:ext>
                </a:extLst>
              </a:tr>
              <a:tr h="419961">
                <a:tc>
                  <a:txBody>
                    <a:bodyPr/>
                    <a:lstStyle/>
                    <a:p>
                      <a:r>
                        <a:rPr lang="en-US" dirty="0"/>
                        <a:t>4</a:t>
                      </a:r>
                    </a:p>
                  </a:txBody>
                  <a:tcPr/>
                </a:tc>
                <a:tc>
                  <a:txBody>
                    <a:bodyPr/>
                    <a:lstStyle/>
                    <a:p>
                      <a:r>
                        <a:rPr lang="en-US" dirty="0"/>
                        <a:t>All(*)</a:t>
                      </a:r>
                    </a:p>
                  </a:txBody>
                  <a:tcPr/>
                </a:tc>
                <a:tc>
                  <a:txBody>
                    <a:bodyPr/>
                    <a:lstStyle/>
                    <a:p>
                      <a:r>
                        <a:rPr lang="en-US" dirty="0"/>
                        <a:t>All(*) and </a:t>
                      </a:r>
                      <a:r>
                        <a:rPr lang="en-US" dirty="0" err="1"/>
                        <a:t>tcp</a:t>
                      </a:r>
                      <a:r>
                        <a:rPr lang="en-US" dirty="0"/>
                        <a:t>-port :22</a:t>
                      </a:r>
                    </a:p>
                  </a:txBody>
                  <a:tcPr/>
                </a:tc>
                <a:tc>
                  <a:txBody>
                    <a:bodyPr/>
                    <a:lstStyle/>
                    <a:p>
                      <a:r>
                        <a:rPr lang="en-US" dirty="0"/>
                        <a:t>Drop</a:t>
                      </a:r>
                    </a:p>
                  </a:txBody>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9" y="3870875"/>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Tree>
    <p:extLst>
      <p:ext uri="{BB962C8B-B14F-4D97-AF65-F5344CB8AC3E}">
        <p14:creationId xmlns:p14="http://schemas.microsoft.com/office/powerpoint/2010/main" val="7952193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1219199" y="1343520"/>
            <a:ext cx="9922625" cy="4525574"/>
          </a:xfrm>
        </p:spPr>
        <p:txBody>
          <a:bodyPr/>
          <a:lstStyle/>
          <a:p>
            <a:pPr marL="0" indent="0">
              <a:buNone/>
            </a:pPr>
            <a:endParaRPr lang="en-US" sz="2400" dirty="0"/>
          </a:p>
          <a:p>
            <a:pPr marL="0" indent="0">
              <a:buNone/>
            </a:pPr>
            <a:r>
              <a:rPr lang="en-US" sz="2400" dirty="0"/>
              <a:t>Step 2 : Identify Independent Rule-sets</a:t>
            </a:r>
          </a:p>
          <a:p>
            <a:pPr marL="0" indent="0">
              <a:buNone/>
            </a:pPr>
            <a:endParaRPr lang="en-US" dirty="0"/>
          </a:p>
          <a:p>
            <a:endParaRPr lang="en-US" dirty="0"/>
          </a:p>
        </p:txBody>
      </p:sp>
      <p:sp>
        <p:nvSpPr>
          <p:cNvPr id="9" name="Oval 8"/>
          <p:cNvSpPr/>
          <p:nvPr/>
        </p:nvSpPr>
        <p:spPr>
          <a:xfrm>
            <a:off x="2725688" y="2633304"/>
            <a:ext cx="3723064" cy="2880320"/>
          </a:xfrm>
          <a:prstGeom prst="ellipse">
            <a:avLst/>
          </a:prstGeom>
          <a:solidFill>
            <a:srgbClr val="2DA2BF">
              <a:alpha val="7059"/>
            </a:srgb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0" name="Group 9"/>
          <p:cNvGrpSpPr/>
          <p:nvPr/>
        </p:nvGrpSpPr>
        <p:grpSpPr>
          <a:xfrm>
            <a:off x="3111056" y="3191822"/>
            <a:ext cx="2952328" cy="1763284"/>
            <a:chOff x="1052736" y="2139702"/>
            <a:chExt cx="2952328" cy="1763284"/>
          </a:xfrm>
        </p:grpSpPr>
        <p:cxnSp>
          <p:nvCxnSpPr>
            <p:cNvPr id="11" name="Straight Arrow Connector 10"/>
            <p:cNvCxnSpPr/>
            <p:nvPr/>
          </p:nvCxnSpPr>
          <p:spPr>
            <a:xfrm>
              <a:off x="2636912" y="2355726"/>
              <a:ext cx="93610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17" idx="4"/>
            </p:cNvCxnSpPr>
            <p:nvPr/>
          </p:nvCxnSpPr>
          <p:spPr>
            <a:xfrm flipV="1">
              <a:off x="1268760" y="2901702"/>
              <a:ext cx="141287" cy="56923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1052736" y="2139702"/>
              <a:ext cx="2952328" cy="1763284"/>
              <a:chOff x="1052736" y="2139702"/>
              <a:chExt cx="2952328" cy="1763284"/>
            </a:xfrm>
          </p:grpSpPr>
          <p:sp>
            <p:nvSpPr>
              <p:cNvPr id="14" name="Oval 13"/>
              <p:cNvSpPr/>
              <p:nvPr/>
            </p:nvSpPr>
            <p:spPr>
              <a:xfrm>
                <a:off x="2204864"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latin typeface="Cambria" panose="02040503050406030204" pitchFamily="18" charset="0"/>
                  </a:rPr>
                  <a:t>4</a:t>
                </a:r>
              </a:p>
            </p:txBody>
          </p:sp>
          <p:sp>
            <p:nvSpPr>
              <p:cNvPr id="15" name="Oval 14"/>
              <p:cNvSpPr/>
              <p:nvPr/>
            </p:nvSpPr>
            <p:spPr>
              <a:xfrm>
                <a:off x="3573016"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5</a:t>
                </a:r>
              </a:p>
            </p:txBody>
          </p:sp>
          <p:sp>
            <p:nvSpPr>
              <p:cNvPr id="16" name="Oval 15"/>
              <p:cNvSpPr/>
              <p:nvPr/>
            </p:nvSpPr>
            <p:spPr>
              <a:xfrm>
                <a:off x="1930871" y="306167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17" name="Oval 16"/>
              <p:cNvSpPr/>
              <p:nvPr/>
            </p:nvSpPr>
            <p:spPr>
              <a:xfrm>
                <a:off x="1194023" y="2469654"/>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sp>
            <p:nvSpPr>
              <p:cNvPr id="18" name="Oval 17"/>
              <p:cNvSpPr/>
              <p:nvPr/>
            </p:nvSpPr>
            <p:spPr>
              <a:xfrm>
                <a:off x="1052736" y="347093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cxnSp>
            <p:nvCxnSpPr>
              <p:cNvPr id="19" name="Straight Arrow Connector 18"/>
              <p:cNvCxnSpPr/>
              <p:nvPr/>
            </p:nvCxnSpPr>
            <p:spPr>
              <a:xfrm flipV="1">
                <a:off x="1618472" y="2355726"/>
                <a:ext cx="586392" cy="32954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7" idx="4"/>
              </p:cNvCxnSpPr>
              <p:nvPr/>
            </p:nvCxnSpPr>
            <p:spPr>
              <a:xfrm flipH="1" flipV="1">
                <a:off x="1410047" y="2901702"/>
                <a:ext cx="542789" cy="28461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sp>
        <p:nvSpPr>
          <p:cNvPr id="21" name="Oval 20"/>
          <p:cNvSpPr/>
          <p:nvPr/>
        </p:nvSpPr>
        <p:spPr>
          <a:xfrm>
            <a:off x="6635132" y="2745590"/>
            <a:ext cx="1634933" cy="1222010"/>
          </a:xfrm>
          <a:prstGeom prst="ellipse">
            <a:avLst/>
          </a:prstGeom>
          <a:solidFill>
            <a:srgbClr val="2DA2BF">
              <a:alpha val="7059"/>
            </a:srgb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2" name="Group 21"/>
          <p:cNvGrpSpPr/>
          <p:nvPr/>
        </p:nvGrpSpPr>
        <p:grpSpPr>
          <a:xfrm>
            <a:off x="6787118" y="3179393"/>
            <a:ext cx="1329878" cy="444477"/>
            <a:chOff x="4546321" y="2139702"/>
            <a:chExt cx="1329878" cy="444477"/>
          </a:xfrm>
        </p:grpSpPr>
        <p:sp>
          <p:nvSpPr>
            <p:cNvPr id="23" name="Oval 22"/>
            <p:cNvSpPr/>
            <p:nvPr/>
          </p:nvSpPr>
          <p:spPr>
            <a:xfrm>
              <a:off x="4546321" y="2152131"/>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6</a:t>
              </a:r>
            </a:p>
          </p:txBody>
        </p:sp>
        <p:sp>
          <p:nvSpPr>
            <p:cNvPr id="24" name="Oval 23"/>
            <p:cNvSpPr/>
            <p:nvPr/>
          </p:nvSpPr>
          <p:spPr>
            <a:xfrm>
              <a:off x="5444151"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7</a:t>
              </a:r>
            </a:p>
          </p:txBody>
        </p:sp>
        <p:cxnSp>
          <p:nvCxnSpPr>
            <p:cNvPr id="25" name="Straight Arrow Connector 24"/>
            <p:cNvCxnSpPr>
              <a:stCxn id="23" idx="6"/>
              <a:endCxn id="24" idx="2"/>
            </p:cNvCxnSpPr>
            <p:nvPr/>
          </p:nvCxnSpPr>
          <p:spPr>
            <a:xfrm flipV="1">
              <a:off x="4978369" y="2355726"/>
              <a:ext cx="465782" cy="1242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27" name="Rectangular Callout 26"/>
          <p:cNvSpPr/>
          <p:nvPr/>
        </p:nvSpPr>
        <p:spPr>
          <a:xfrm>
            <a:off x="6499071" y="5114866"/>
            <a:ext cx="3828243" cy="1192894"/>
          </a:xfrm>
          <a:prstGeom prst="wedgeRectCallout">
            <a:avLst>
              <a:gd name="adj1" fmla="val -46709"/>
              <a:gd name="adj2" fmla="val -822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000" b="1" dirty="0"/>
              <a:t>Independent rule-sets can be allocated independently.</a:t>
            </a:r>
          </a:p>
        </p:txBody>
      </p:sp>
      <p:sp>
        <p:nvSpPr>
          <p:cNvPr id="4" name="Slide Number Placeholder 3"/>
          <p:cNvSpPr>
            <a:spLocks noGrp="1"/>
          </p:cNvSpPr>
          <p:nvPr>
            <p:ph type="sldNum" sz="quarter" idx="12"/>
          </p:nvPr>
        </p:nvSpPr>
        <p:spPr/>
        <p:txBody>
          <a:bodyPr/>
          <a:lstStyle/>
          <a:p>
            <a:endParaRPr lang="en-US" dirty="0"/>
          </a:p>
        </p:txBody>
      </p:sp>
      <p:sp>
        <p:nvSpPr>
          <p:cNvPr id="2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234717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 name="Oval 8"/>
          <p:cNvSpPr/>
          <p:nvPr/>
        </p:nvSpPr>
        <p:spPr>
          <a:xfrm>
            <a:off x="8189195" y="2071711"/>
            <a:ext cx="2792520" cy="2250126"/>
          </a:xfrm>
          <a:prstGeom prst="ellipse">
            <a:avLst/>
          </a:prstGeom>
          <a:solidFill>
            <a:srgbClr val="2DA2BF">
              <a:alpha val="7059"/>
            </a:srgb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1141412" y="1598325"/>
            <a:ext cx="9905999" cy="1524886"/>
          </a:xfrm>
        </p:spPr>
        <p:txBody>
          <a:bodyPr>
            <a:noAutofit/>
          </a:bodyPr>
          <a:lstStyle/>
          <a:p>
            <a:pPr marL="0" indent="0">
              <a:buNone/>
            </a:pPr>
            <a:r>
              <a:rPr lang="en-US" dirty="0"/>
              <a:t>Step 3 : Identify “pivot” position</a:t>
            </a:r>
          </a:p>
          <a:p>
            <a:pPr marL="0" indent="0">
              <a:buNone/>
            </a:pPr>
            <a:r>
              <a:rPr lang="en-US" dirty="0"/>
              <a:t>	    pivot             Switch hosting the max shared rules.</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p:txBody>
      </p:sp>
      <p:cxnSp>
        <p:nvCxnSpPr>
          <p:cNvPr id="5" name="Straight Arrow Connector 4"/>
          <p:cNvCxnSpPr/>
          <p:nvPr/>
        </p:nvCxnSpPr>
        <p:spPr>
          <a:xfrm flipV="1">
            <a:off x="2845839" y="2237252"/>
            <a:ext cx="660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3" name="Group 9"/>
          <p:cNvGrpSpPr/>
          <p:nvPr/>
        </p:nvGrpSpPr>
        <p:grpSpPr>
          <a:xfrm>
            <a:off x="8411130" y="2625529"/>
            <a:ext cx="2090336" cy="1071420"/>
            <a:chOff x="1052736" y="2139702"/>
            <a:chExt cx="2952328" cy="1763284"/>
          </a:xfrm>
        </p:grpSpPr>
        <p:cxnSp>
          <p:nvCxnSpPr>
            <p:cNvPr id="14" name="Straight Arrow Connector 13"/>
            <p:cNvCxnSpPr/>
            <p:nvPr/>
          </p:nvCxnSpPr>
          <p:spPr>
            <a:xfrm>
              <a:off x="2636912" y="2355726"/>
              <a:ext cx="936104"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20" idx="4"/>
            </p:cNvCxnSpPr>
            <p:nvPr/>
          </p:nvCxnSpPr>
          <p:spPr>
            <a:xfrm flipV="1">
              <a:off x="1268760" y="2901702"/>
              <a:ext cx="141287" cy="569236"/>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nvGrpSpPr>
            <p:cNvPr id="16" name="Group 15"/>
            <p:cNvGrpSpPr/>
            <p:nvPr/>
          </p:nvGrpSpPr>
          <p:grpSpPr>
            <a:xfrm>
              <a:off x="1052736" y="2139702"/>
              <a:ext cx="2952328" cy="1763284"/>
              <a:chOff x="1052736" y="2139702"/>
              <a:chExt cx="2952328" cy="1763284"/>
            </a:xfrm>
          </p:grpSpPr>
          <p:sp>
            <p:nvSpPr>
              <p:cNvPr id="17" name="Oval 16"/>
              <p:cNvSpPr/>
              <p:nvPr/>
            </p:nvSpPr>
            <p:spPr>
              <a:xfrm>
                <a:off x="2204864"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latin typeface="Cambria" panose="02040503050406030204" pitchFamily="18" charset="0"/>
                  </a:rPr>
                  <a:t>4</a:t>
                </a:r>
              </a:p>
            </p:txBody>
          </p:sp>
          <p:sp>
            <p:nvSpPr>
              <p:cNvPr id="18" name="Oval 17"/>
              <p:cNvSpPr/>
              <p:nvPr/>
            </p:nvSpPr>
            <p:spPr>
              <a:xfrm>
                <a:off x="3573016" y="2139702"/>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5</a:t>
                </a:r>
              </a:p>
            </p:txBody>
          </p:sp>
          <p:sp>
            <p:nvSpPr>
              <p:cNvPr id="19" name="Oval 18"/>
              <p:cNvSpPr/>
              <p:nvPr/>
            </p:nvSpPr>
            <p:spPr>
              <a:xfrm>
                <a:off x="1930871" y="306167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20" name="Oval 19"/>
              <p:cNvSpPr/>
              <p:nvPr/>
            </p:nvSpPr>
            <p:spPr>
              <a:xfrm>
                <a:off x="1194023" y="2469654"/>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sp>
            <p:nvSpPr>
              <p:cNvPr id="21" name="Oval 20"/>
              <p:cNvSpPr/>
              <p:nvPr/>
            </p:nvSpPr>
            <p:spPr>
              <a:xfrm>
                <a:off x="1052736" y="3470938"/>
                <a:ext cx="432048" cy="432048"/>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cxnSp>
            <p:nvCxnSpPr>
              <p:cNvPr id="22" name="Straight Arrow Connector 21"/>
              <p:cNvCxnSpPr/>
              <p:nvPr/>
            </p:nvCxnSpPr>
            <p:spPr>
              <a:xfrm flipV="1">
                <a:off x="1618472" y="2355726"/>
                <a:ext cx="586392" cy="32954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20" idx="4"/>
              </p:cNvCxnSpPr>
              <p:nvPr/>
            </p:nvCxnSpPr>
            <p:spPr>
              <a:xfrm flipH="1" flipV="1">
                <a:off x="1410047" y="2901702"/>
                <a:ext cx="542789" cy="28461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grpSp>
        <p:nvGrpSpPr>
          <p:cNvPr id="43" name="Group 273"/>
          <p:cNvGrpSpPr/>
          <p:nvPr/>
        </p:nvGrpSpPr>
        <p:grpSpPr>
          <a:xfrm>
            <a:off x="3373179" y="4078898"/>
            <a:ext cx="4851842" cy="2386407"/>
            <a:chOff x="4386424" y="3311319"/>
            <a:chExt cx="3676489" cy="1842688"/>
          </a:xfrm>
        </p:grpSpPr>
        <p:grpSp>
          <p:nvGrpSpPr>
            <p:cNvPr id="44" name="Group 43"/>
            <p:cNvGrpSpPr/>
            <p:nvPr/>
          </p:nvGrpSpPr>
          <p:grpSpPr>
            <a:xfrm>
              <a:off x="4479285" y="3311319"/>
              <a:ext cx="3525933" cy="1576058"/>
              <a:chOff x="6887378" y="-39372"/>
              <a:chExt cx="3525933" cy="1576058"/>
            </a:xfrm>
          </p:grpSpPr>
          <p:grpSp>
            <p:nvGrpSpPr>
              <p:cNvPr id="51" name="Group 50"/>
              <p:cNvGrpSpPr/>
              <p:nvPr/>
            </p:nvGrpSpPr>
            <p:grpSpPr>
              <a:xfrm>
                <a:off x="6887378" y="430561"/>
                <a:ext cx="3525933" cy="1106125"/>
                <a:chOff x="1437372" y="3687318"/>
                <a:chExt cx="9395272" cy="2339450"/>
              </a:xfrm>
            </p:grpSpPr>
            <p:cxnSp>
              <p:nvCxnSpPr>
                <p:cNvPr id="58" name="Straight Arrow Connector 57"/>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68" name="TextBox 67"/>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grpSp>
          <p:sp>
            <p:nvSpPr>
              <p:cNvPr id="52" name="TextBox 51"/>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53" name="TextBox 52"/>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54" name="TextBox 53"/>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55" name="TextBox 54"/>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grpSp>
        <p:pic>
          <p:nvPicPr>
            <p:cNvPr id="45"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https://openclipart.org/image/2400px/svg_to_png/215022/blue-swit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ight Arrow 6"/>
          <p:cNvSpPr/>
          <p:nvPr/>
        </p:nvSpPr>
        <p:spPr>
          <a:xfrm rot="7842842">
            <a:off x="7911353" y="4500915"/>
            <a:ext cx="1291953" cy="362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3435026" y="2709547"/>
            <a:ext cx="4287475" cy="1477328"/>
            <a:chOff x="3559288" y="2756791"/>
            <a:chExt cx="4287475" cy="1477328"/>
          </a:xfrm>
        </p:grpSpPr>
        <p:sp>
          <p:nvSpPr>
            <p:cNvPr id="8" name="TextBox 7"/>
            <p:cNvSpPr txBox="1"/>
            <p:nvPr/>
          </p:nvSpPr>
          <p:spPr>
            <a:xfrm>
              <a:off x="3559288" y="2756791"/>
              <a:ext cx="4287475" cy="1477328"/>
            </a:xfrm>
            <a:prstGeom prst="rect">
              <a:avLst/>
            </a:prstGeom>
            <a:noFill/>
          </p:spPr>
          <p:txBody>
            <a:bodyPr wrap="square" rtlCol="0">
              <a:spAutoFit/>
            </a:bodyPr>
            <a:lstStyle/>
            <a:p>
              <a:r>
                <a:rPr lang="en-US" dirty="0"/>
                <a:t>Assume       ,          and        are shared rules.</a:t>
              </a:r>
            </a:p>
            <a:p>
              <a:endParaRPr lang="en-US" dirty="0"/>
            </a:p>
            <a:p>
              <a:r>
                <a:rPr lang="en-US" dirty="0"/>
                <a:t>              are allocated to S6 by Diffuse</a:t>
              </a:r>
            </a:p>
            <a:p>
              <a:endParaRPr lang="en-US" dirty="0"/>
            </a:p>
            <a:p>
              <a:r>
                <a:rPr lang="en-US" dirty="0"/>
                <a:t>       is allocated to S1 by Diffuse</a:t>
              </a:r>
            </a:p>
          </p:txBody>
        </p:sp>
        <p:sp>
          <p:nvSpPr>
            <p:cNvPr id="71" name="Oval 70"/>
            <p:cNvSpPr/>
            <p:nvPr/>
          </p:nvSpPr>
          <p:spPr>
            <a:xfrm>
              <a:off x="4410153" y="2798561"/>
              <a:ext cx="305903" cy="2625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latin typeface="Cambria" panose="02040503050406030204" pitchFamily="18" charset="0"/>
                </a:rPr>
                <a:t>4</a:t>
              </a:r>
            </a:p>
          </p:txBody>
        </p:sp>
        <p:sp>
          <p:nvSpPr>
            <p:cNvPr id="72" name="Oval 71"/>
            <p:cNvSpPr/>
            <p:nvPr/>
          </p:nvSpPr>
          <p:spPr>
            <a:xfrm>
              <a:off x="4900289" y="2799518"/>
              <a:ext cx="305903" cy="2625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latin typeface="Cambria" panose="02040503050406030204" pitchFamily="18" charset="0"/>
                </a:rPr>
                <a:t>5</a:t>
              </a:r>
            </a:p>
          </p:txBody>
        </p:sp>
        <p:sp>
          <p:nvSpPr>
            <p:cNvPr id="73" name="Oval 72"/>
            <p:cNvSpPr/>
            <p:nvPr/>
          </p:nvSpPr>
          <p:spPr>
            <a:xfrm>
              <a:off x="5704755" y="2810437"/>
              <a:ext cx="305903" cy="2625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sp>
          <p:nvSpPr>
            <p:cNvPr id="74" name="Oval 73"/>
            <p:cNvSpPr/>
            <p:nvPr/>
          </p:nvSpPr>
          <p:spPr>
            <a:xfrm>
              <a:off x="3630501" y="3336903"/>
              <a:ext cx="305903" cy="2625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4</a:t>
              </a:r>
            </a:p>
          </p:txBody>
        </p:sp>
        <p:sp>
          <p:nvSpPr>
            <p:cNvPr id="75" name="Oval 74"/>
            <p:cNvSpPr/>
            <p:nvPr/>
          </p:nvSpPr>
          <p:spPr>
            <a:xfrm>
              <a:off x="4005387" y="3336841"/>
              <a:ext cx="305903" cy="26264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5</a:t>
              </a:r>
            </a:p>
          </p:txBody>
        </p:sp>
        <p:sp>
          <p:nvSpPr>
            <p:cNvPr id="76" name="Oval 75"/>
            <p:cNvSpPr/>
            <p:nvPr/>
          </p:nvSpPr>
          <p:spPr>
            <a:xfrm>
              <a:off x="3652058" y="3888015"/>
              <a:ext cx="305903" cy="262524"/>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grpSp>
      <p:sp>
        <p:nvSpPr>
          <p:cNvPr id="4" name="Slide Number Placeholder 3"/>
          <p:cNvSpPr>
            <a:spLocks noGrp="1"/>
          </p:cNvSpPr>
          <p:nvPr>
            <p:ph type="sldNum" sz="quarter" idx="12"/>
          </p:nvPr>
        </p:nvSpPr>
        <p:spPr/>
        <p:txBody>
          <a:bodyPr/>
          <a:lstStyle/>
          <a:p>
            <a:endParaRPr lang="en-US" dirty="0"/>
          </a:p>
        </p:txBody>
      </p:sp>
      <p:sp>
        <p:nvSpPr>
          <p:cNvPr id="56"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399497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a:t>
            </a:r>
          </a:p>
        </p:txBody>
      </p:sp>
      <p:sp>
        <p:nvSpPr>
          <p:cNvPr id="3" name="Content Placeholder 2"/>
          <p:cNvSpPr>
            <a:spLocks noGrp="1"/>
          </p:cNvSpPr>
          <p:nvPr>
            <p:ph idx="1"/>
          </p:nvPr>
        </p:nvSpPr>
        <p:spPr>
          <a:xfrm>
            <a:off x="1097280" y="1343520"/>
            <a:ext cx="10058400" cy="4525574"/>
          </a:xfrm>
        </p:spPr>
        <p:txBody>
          <a:bodyPr/>
          <a:lstStyle/>
          <a:p>
            <a:r>
              <a:rPr lang="en-US" dirty="0"/>
              <a:t> </a:t>
            </a:r>
          </a:p>
          <a:p>
            <a:r>
              <a:rPr lang="en-US" b="1" dirty="0"/>
              <a:t>                                                                Graph Partitioning</a:t>
            </a:r>
          </a:p>
        </p:txBody>
      </p:sp>
      <p:cxnSp>
        <p:nvCxnSpPr>
          <p:cNvPr id="4" name="Straight Arrow Connector 3"/>
          <p:cNvCxnSpPr/>
          <p:nvPr/>
        </p:nvCxnSpPr>
        <p:spPr>
          <a:xfrm>
            <a:off x="7849438" y="4233443"/>
            <a:ext cx="662789"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Oval 4"/>
          <p:cNvSpPr/>
          <p:nvPr/>
        </p:nvSpPr>
        <p:spPr>
          <a:xfrm>
            <a:off x="7543535" y="4102180"/>
            <a:ext cx="305903" cy="302773"/>
          </a:xfrm>
          <a:prstGeom prst="ellipse">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400" i="1" dirty="0">
                <a:solidFill>
                  <a:schemeClr val="tx1"/>
                </a:solidFill>
                <a:latin typeface="Cambria" panose="02040503050406030204" pitchFamily="18" charset="0"/>
              </a:rPr>
              <a:t>4</a:t>
            </a:r>
          </a:p>
        </p:txBody>
      </p:sp>
      <p:sp>
        <p:nvSpPr>
          <p:cNvPr id="6" name="Oval 5"/>
          <p:cNvSpPr/>
          <p:nvPr/>
        </p:nvSpPr>
        <p:spPr>
          <a:xfrm>
            <a:off x="8512227" y="4102180"/>
            <a:ext cx="305903" cy="302773"/>
          </a:xfrm>
          <a:prstGeom prst="ellipse">
            <a:avLst/>
          </a:prstGeom>
          <a:solidFill>
            <a:srgbClr val="FFFFFF"/>
          </a:solidFill>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solidFill>
                  <a:schemeClr val="tx1"/>
                </a:solidFill>
                <a:latin typeface="Cambria" panose="02040503050406030204" pitchFamily="18" charset="0"/>
              </a:rPr>
              <a:t>5</a:t>
            </a:r>
          </a:p>
        </p:txBody>
      </p:sp>
      <p:sp>
        <p:nvSpPr>
          <p:cNvPr id="7" name="Oval 6"/>
          <p:cNvSpPr/>
          <p:nvPr/>
        </p:nvSpPr>
        <p:spPr>
          <a:xfrm>
            <a:off x="3704092" y="4116625"/>
            <a:ext cx="305903" cy="262524"/>
          </a:xfrm>
          <a:prstGeom prst="ellipse">
            <a:avLst/>
          </a:prstGeom>
          <a:solidFill>
            <a:srgbClr val="C0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1</a:t>
            </a:r>
          </a:p>
        </p:txBody>
      </p:sp>
      <p:grpSp>
        <p:nvGrpSpPr>
          <p:cNvPr id="8" name="Group 7"/>
          <p:cNvGrpSpPr/>
          <p:nvPr/>
        </p:nvGrpSpPr>
        <p:grpSpPr>
          <a:xfrm>
            <a:off x="4588359" y="4635262"/>
            <a:ext cx="827614" cy="622254"/>
            <a:chOff x="7561691" y="4291585"/>
            <a:chExt cx="827614" cy="622254"/>
          </a:xfrm>
        </p:grpSpPr>
        <p:sp>
          <p:nvSpPr>
            <p:cNvPr id="9" name="Oval 8"/>
            <p:cNvSpPr/>
            <p:nvPr/>
          </p:nvSpPr>
          <p:spPr>
            <a:xfrm>
              <a:off x="8083402" y="465131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10" name="Oval 9"/>
            <p:cNvSpPr/>
            <p:nvPr/>
          </p:nvSpPr>
          <p:spPr>
            <a:xfrm>
              <a:off x="7561691" y="429158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cxnSp>
          <p:nvCxnSpPr>
            <p:cNvPr id="11" name="Straight Arrow Connector 10"/>
            <p:cNvCxnSpPr>
              <a:endCxn id="10" idx="5"/>
            </p:cNvCxnSpPr>
            <p:nvPr/>
          </p:nvCxnSpPr>
          <p:spPr>
            <a:xfrm flipH="1" flipV="1">
              <a:off x="7822796" y="4515663"/>
              <a:ext cx="276161" cy="2113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6400275" y="2139118"/>
            <a:ext cx="827614" cy="622254"/>
            <a:chOff x="7561691" y="4291585"/>
            <a:chExt cx="827614" cy="622254"/>
          </a:xfrm>
        </p:grpSpPr>
        <p:sp>
          <p:nvSpPr>
            <p:cNvPr id="34" name="Oval 33"/>
            <p:cNvSpPr/>
            <p:nvPr/>
          </p:nvSpPr>
          <p:spPr>
            <a:xfrm>
              <a:off x="8083402" y="465131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2</a:t>
              </a:r>
            </a:p>
          </p:txBody>
        </p:sp>
        <p:sp>
          <p:nvSpPr>
            <p:cNvPr id="35" name="Oval 34"/>
            <p:cNvSpPr/>
            <p:nvPr/>
          </p:nvSpPr>
          <p:spPr>
            <a:xfrm>
              <a:off x="7561691" y="4291585"/>
              <a:ext cx="305903" cy="262524"/>
            </a:xfrm>
            <a:prstGeom prst="ellipse">
              <a:avLst/>
            </a:prstGeom>
            <a:solidFill>
              <a:schemeClr val="accent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SG" sz="1600" i="1" dirty="0">
                  <a:latin typeface="Cambria" panose="02040503050406030204" pitchFamily="18" charset="0"/>
                </a:rPr>
                <a:t>3</a:t>
              </a:r>
            </a:p>
          </p:txBody>
        </p:sp>
        <p:cxnSp>
          <p:nvCxnSpPr>
            <p:cNvPr id="36" name="Straight Arrow Connector 35"/>
            <p:cNvCxnSpPr>
              <a:endCxn id="35" idx="5"/>
            </p:cNvCxnSpPr>
            <p:nvPr/>
          </p:nvCxnSpPr>
          <p:spPr>
            <a:xfrm flipH="1" flipV="1">
              <a:off x="7822796" y="4515663"/>
              <a:ext cx="276161" cy="21138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37" name="TextBox 36"/>
          <p:cNvSpPr txBox="1"/>
          <p:nvPr/>
        </p:nvSpPr>
        <p:spPr>
          <a:xfrm>
            <a:off x="3569947" y="5831159"/>
            <a:ext cx="5113066" cy="369332"/>
          </a:xfrm>
          <a:prstGeom prst="rect">
            <a:avLst/>
          </a:prstGeom>
          <a:noFill/>
        </p:spPr>
        <p:txBody>
          <a:bodyPr wrap="none" rtlCol="0">
            <a:spAutoFit/>
          </a:bodyPr>
          <a:lstStyle/>
          <a:p>
            <a:r>
              <a:rPr lang="en-US" dirty="0"/>
              <a:t>Please refer paper for algorithmic details and proofs.</a:t>
            </a:r>
          </a:p>
        </p:txBody>
      </p:sp>
      <p:sp>
        <p:nvSpPr>
          <p:cNvPr id="38" name="TextBox 10"/>
          <p:cNvSpPr txBox="1"/>
          <p:nvPr/>
        </p:nvSpPr>
        <p:spPr>
          <a:xfrm>
            <a:off x="94530" y="6460958"/>
            <a:ext cx="817788" cy="369332"/>
          </a:xfrm>
          <a:prstGeom prst="rect">
            <a:avLst/>
          </a:prstGeom>
          <a:noFill/>
        </p:spPr>
        <p:txBody>
          <a:bodyPr wrap="none" rtlCol="0">
            <a:spAutoFit/>
          </a:bodyPr>
          <a:lstStyle/>
          <a:p>
            <a:r>
              <a:rPr lang="en-US" dirty="0"/>
              <a:t>Raptor</a:t>
            </a:r>
          </a:p>
        </p:txBody>
      </p:sp>
      <p:grpSp>
        <p:nvGrpSpPr>
          <p:cNvPr id="39" name="Group 273">
            <a:extLst>
              <a:ext uri="{FF2B5EF4-FFF2-40B4-BE49-F238E27FC236}">
                <a16:creationId xmlns:a16="http://schemas.microsoft.com/office/drawing/2014/main" id="{F4832137-B6CB-4B3F-9AF7-E3E530022598}"/>
              </a:ext>
            </a:extLst>
          </p:cNvPr>
          <p:cNvGrpSpPr/>
          <p:nvPr/>
        </p:nvGrpSpPr>
        <p:grpSpPr>
          <a:xfrm>
            <a:off x="3487486" y="2393084"/>
            <a:ext cx="4851842" cy="2386407"/>
            <a:chOff x="4386424" y="3311319"/>
            <a:chExt cx="3676489" cy="1842688"/>
          </a:xfrm>
        </p:grpSpPr>
        <p:grpSp>
          <p:nvGrpSpPr>
            <p:cNvPr id="40" name="Group 39">
              <a:extLst>
                <a:ext uri="{FF2B5EF4-FFF2-40B4-BE49-F238E27FC236}">
                  <a16:creationId xmlns:a16="http://schemas.microsoft.com/office/drawing/2014/main" id="{B2B91218-D975-4C3C-8E2A-D04188F024F4}"/>
                </a:ext>
              </a:extLst>
            </p:cNvPr>
            <p:cNvGrpSpPr/>
            <p:nvPr/>
          </p:nvGrpSpPr>
          <p:grpSpPr>
            <a:xfrm>
              <a:off x="4479285" y="3311319"/>
              <a:ext cx="3525933" cy="1576058"/>
              <a:chOff x="6887378" y="-39372"/>
              <a:chExt cx="3525933" cy="1576058"/>
            </a:xfrm>
          </p:grpSpPr>
          <p:grpSp>
            <p:nvGrpSpPr>
              <p:cNvPr id="47" name="Group 46">
                <a:extLst>
                  <a:ext uri="{FF2B5EF4-FFF2-40B4-BE49-F238E27FC236}">
                    <a16:creationId xmlns:a16="http://schemas.microsoft.com/office/drawing/2014/main" id="{75DD03C8-79F8-4001-B115-503036D9C1F1}"/>
                  </a:ext>
                </a:extLst>
              </p:cNvPr>
              <p:cNvGrpSpPr/>
              <p:nvPr/>
            </p:nvGrpSpPr>
            <p:grpSpPr>
              <a:xfrm>
                <a:off x="6887378" y="430561"/>
                <a:ext cx="3525933" cy="1106125"/>
                <a:chOff x="1437372" y="3687318"/>
                <a:chExt cx="9395272" cy="2339450"/>
              </a:xfrm>
            </p:grpSpPr>
            <p:cxnSp>
              <p:nvCxnSpPr>
                <p:cNvPr id="52" name="Straight Arrow Connector 51">
                  <a:extLst>
                    <a:ext uri="{FF2B5EF4-FFF2-40B4-BE49-F238E27FC236}">
                      <a16:creationId xmlns:a16="http://schemas.microsoft.com/office/drawing/2014/main" id="{E81C9CB6-4846-42C3-8D5A-54421E21326C}"/>
                    </a:ext>
                  </a:extLst>
                </p:cNvPr>
                <p:cNvCxnSpPr/>
                <p:nvPr/>
              </p:nvCxnSpPr>
              <p:spPr>
                <a:xfrm flipV="1">
                  <a:off x="2620698" y="3687318"/>
                  <a:ext cx="1192122" cy="1185863"/>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5CE60FCD-D119-435B-A2EA-47784651E8B6}"/>
                    </a:ext>
                  </a:extLst>
                </p:cNvPr>
                <p:cNvCxnSpPr/>
                <p:nvPr/>
              </p:nvCxnSpPr>
              <p:spPr>
                <a:xfrm>
                  <a:off x="5217642" y="368731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14B70360-DCCB-4A48-A20E-04BE8BEAFEB0}"/>
                    </a:ext>
                  </a:extLst>
                </p:cNvPr>
                <p:cNvCxnSpPr/>
                <p:nvPr/>
              </p:nvCxnSpPr>
              <p:spPr>
                <a:xfrm>
                  <a:off x="2620698" y="4873181"/>
                  <a:ext cx="1192122" cy="1153587"/>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2ED4DFE0-1B1D-41F3-B3AB-5E1A0B183AA4}"/>
                    </a:ext>
                  </a:extLst>
                </p:cNvPr>
                <p:cNvCxnSpPr/>
                <p:nvPr/>
              </p:nvCxnSpPr>
              <p:spPr>
                <a:xfrm>
                  <a:off x="5217642" y="6026768"/>
                  <a:ext cx="1843800" cy="0"/>
                </a:xfrm>
                <a:prstGeom prst="straightConnector1">
                  <a:avLst/>
                </a:prstGeom>
                <a:ln w="28575">
                  <a:solidFill>
                    <a:schemeClr val="tx1"/>
                  </a:solidFill>
                  <a:tailEnd type="arrow"/>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DF49C1EF-9DE6-4918-A54C-135A338E252A}"/>
                    </a:ext>
                  </a:extLst>
                </p:cNvPr>
                <p:cNvCxnSpPr/>
                <p:nvPr/>
              </p:nvCxnSpPr>
              <p:spPr>
                <a:xfrm flipH="1" flipV="1">
                  <a:off x="8466264" y="3687318"/>
                  <a:ext cx="1040375" cy="1185863"/>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67974A4C-17AE-4423-A1A8-CF0F3A138473}"/>
                    </a:ext>
                  </a:extLst>
                </p:cNvPr>
                <p:cNvCxnSpPr/>
                <p:nvPr/>
              </p:nvCxnSpPr>
              <p:spPr>
                <a:xfrm flipH="1">
                  <a:off x="8466264" y="4873181"/>
                  <a:ext cx="1040375" cy="1153587"/>
                </a:xfrm>
                <a:prstGeom prst="straightConnector1">
                  <a:avLst/>
                </a:prstGeom>
                <a:ln w="28575">
                  <a:solidFill>
                    <a:schemeClr val="tx1"/>
                  </a:solidFill>
                  <a:headEnd type="arrow"/>
                  <a:tailEnd type="non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D7F6C45F-8BF0-42AC-BC24-E56304817637}"/>
                    </a:ext>
                  </a:extLst>
                </p:cNvPr>
                <p:cNvSpPr txBox="1"/>
                <p:nvPr/>
              </p:nvSpPr>
              <p:spPr>
                <a:xfrm>
                  <a:off x="1437372" y="3870162"/>
                  <a:ext cx="1137100" cy="650947"/>
                </a:xfrm>
                <a:prstGeom prst="rect">
                  <a:avLst/>
                </a:prstGeom>
                <a:noFill/>
              </p:spPr>
              <p:txBody>
                <a:bodyPr wrap="square" rtlCol="0">
                  <a:spAutoFit/>
                </a:bodyPr>
                <a:lstStyle/>
                <a:p>
                  <a:r>
                    <a:rPr lang="en-SG" sz="1400" b="1" dirty="0">
                      <a:latin typeface="Helvetica" panose="020B0500000000000000" pitchFamily="34" charset="0"/>
                    </a:rPr>
                    <a:t>S1</a:t>
                  </a:r>
                </a:p>
              </p:txBody>
            </p:sp>
            <p:sp>
              <p:nvSpPr>
                <p:cNvPr id="59" name="TextBox 58">
                  <a:extLst>
                    <a:ext uri="{FF2B5EF4-FFF2-40B4-BE49-F238E27FC236}">
                      <a16:creationId xmlns:a16="http://schemas.microsoft.com/office/drawing/2014/main" id="{72040B66-E35E-46AC-88F5-E90CD51C3935}"/>
                    </a:ext>
                  </a:extLst>
                </p:cNvPr>
                <p:cNvSpPr txBox="1"/>
                <p:nvPr/>
              </p:nvSpPr>
              <p:spPr>
                <a:xfrm>
                  <a:off x="9755397" y="3693772"/>
                  <a:ext cx="1077247" cy="650947"/>
                </a:xfrm>
                <a:prstGeom prst="rect">
                  <a:avLst/>
                </a:prstGeom>
                <a:noFill/>
              </p:spPr>
              <p:txBody>
                <a:bodyPr wrap="none" rtlCol="0">
                  <a:spAutoFit/>
                </a:bodyPr>
                <a:lstStyle/>
                <a:p>
                  <a:r>
                    <a:rPr lang="en-SG" sz="1400" b="1" dirty="0">
                      <a:latin typeface="Helvetica" panose="020B0500000000000000" pitchFamily="34" charset="0"/>
                    </a:rPr>
                    <a:t>S6</a:t>
                  </a:r>
                </a:p>
              </p:txBody>
            </p:sp>
          </p:grpSp>
          <p:sp>
            <p:nvSpPr>
              <p:cNvPr id="48" name="TextBox 47">
                <a:extLst>
                  <a:ext uri="{FF2B5EF4-FFF2-40B4-BE49-F238E27FC236}">
                    <a16:creationId xmlns:a16="http://schemas.microsoft.com/office/drawing/2014/main" id="{7E3A7C35-1AE5-491E-ACEC-87E788ABB946}"/>
                  </a:ext>
                </a:extLst>
              </p:cNvPr>
              <p:cNvSpPr txBox="1"/>
              <p:nvPr/>
            </p:nvSpPr>
            <p:spPr>
              <a:xfrm>
                <a:off x="7829091" y="-19340"/>
                <a:ext cx="426740" cy="307777"/>
              </a:xfrm>
              <a:prstGeom prst="rect">
                <a:avLst/>
              </a:prstGeom>
              <a:noFill/>
            </p:spPr>
            <p:txBody>
              <a:bodyPr wrap="square" rtlCol="0">
                <a:spAutoFit/>
              </a:bodyPr>
              <a:lstStyle/>
              <a:p>
                <a:r>
                  <a:rPr lang="en-SG" sz="1400" b="1" dirty="0">
                    <a:latin typeface="Helvetica" panose="020B0500000000000000" pitchFamily="34" charset="0"/>
                  </a:rPr>
                  <a:t>S2</a:t>
                </a:r>
              </a:p>
            </p:txBody>
          </p:sp>
          <p:sp>
            <p:nvSpPr>
              <p:cNvPr id="49" name="TextBox 48">
                <a:extLst>
                  <a:ext uri="{FF2B5EF4-FFF2-40B4-BE49-F238E27FC236}">
                    <a16:creationId xmlns:a16="http://schemas.microsoft.com/office/drawing/2014/main" id="{394C6188-5736-4DD1-9437-1F71ACA4A34B}"/>
                  </a:ext>
                </a:extLst>
              </p:cNvPr>
              <p:cNvSpPr txBox="1"/>
              <p:nvPr/>
            </p:nvSpPr>
            <p:spPr>
              <a:xfrm>
                <a:off x="7829091" y="1077708"/>
                <a:ext cx="426740" cy="307777"/>
              </a:xfrm>
              <a:prstGeom prst="rect">
                <a:avLst/>
              </a:prstGeom>
              <a:noFill/>
            </p:spPr>
            <p:txBody>
              <a:bodyPr wrap="square" rtlCol="0">
                <a:spAutoFit/>
              </a:bodyPr>
              <a:lstStyle/>
              <a:p>
                <a:r>
                  <a:rPr lang="en-SG" sz="1400" b="1" dirty="0">
                    <a:latin typeface="Helvetica" panose="020B0500000000000000" pitchFamily="34" charset="0"/>
                  </a:rPr>
                  <a:t>S4</a:t>
                </a:r>
              </a:p>
            </p:txBody>
          </p:sp>
          <p:sp>
            <p:nvSpPr>
              <p:cNvPr id="50" name="TextBox 49">
                <a:extLst>
                  <a:ext uri="{FF2B5EF4-FFF2-40B4-BE49-F238E27FC236}">
                    <a16:creationId xmlns:a16="http://schemas.microsoft.com/office/drawing/2014/main" id="{1AFE993F-0FB4-4DC8-8E70-66605B85F44D}"/>
                  </a:ext>
                </a:extLst>
              </p:cNvPr>
              <p:cNvSpPr txBox="1"/>
              <p:nvPr/>
            </p:nvSpPr>
            <p:spPr>
              <a:xfrm>
                <a:off x="9048260" y="-39372"/>
                <a:ext cx="426740" cy="307777"/>
              </a:xfrm>
              <a:prstGeom prst="rect">
                <a:avLst/>
              </a:prstGeom>
              <a:noFill/>
            </p:spPr>
            <p:txBody>
              <a:bodyPr wrap="square" rtlCol="0">
                <a:spAutoFit/>
              </a:bodyPr>
              <a:lstStyle/>
              <a:p>
                <a:r>
                  <a:rPr lang="en-SG" sz="1400" b="1" dirty="0">
                    <a:latin typeface="Helvetica" panose="020B0500000000000000" pitchFamily="34" charset="0"/>
                  </a:rPr>
                  <a:t>S3</a:t>
                </a:r>
              </a:p>
            </p:txBody>
          </p:sp>
          <p:sp>
            <p:nvSpPr>
              <p:cNvPr id="51" name="TextBox 50">
                <a:extLst>
                  <a:ext uri="{FF2B5EF4-FFF2-40B4-BE49-F238E27FC236}">
                    <a16:creationId xmlns:a16="http://schemas.microsoft.com/office/drawing/2014/main" id="{EF8FD660-A834-416E-BC52-A01D54EE3946}"/>
                  </a:ext>
                </a:extLst>
              </p:cNvPr>
              <p:cNvSpPr txBox="1"/>
              <p:nvPr/>
            </p:nvSpPr>
            <p:spPr>
              <a:xfrm>
                <a:off x="9048260" y="1065344"/>
                <a:ext cx="426740" cy="307777"/>
              </a:xfrm>
              <a:prstGeom prst="rect">
                <a:avLst/>
              </a:prstGeom>
              <a:noFill/>
            </p:spPr>
            <p:txBody>
              <a:bodyPr wrap="square" rtlCol="0">
                <a:spAutoFit/>
              </a:bodyPr>
              <a:lstStyle/>
              <a:p>
                <a:r>
                  <a:rPr lang="en-SG" sz="1400" b="1" dirty="0">
                    <a:latin typeface="Helvetica" panose="020B0500000000000000" pitchFamily="34" charset="0"/>
                  </a:rPr>
                  <a:t>S5</a:t>
                </a:r>
              </a:p>
            </p:txBody>
          </p:sp>
        </p:grpSp>
        <p:pic>
          <p:nvPicPr>
            <p:cNvPr id="41" name="Picture 2" descr="https://openclipart.org/image/2400px/svg_to_png/215022/blue-switch.png">
              <a:extLst>
                <a:ext uri="{FF2B5EF4-FFF2-40B4-BE49-F238E27FC236}">
                  <a16:creationId xmlns:a16="http://schemas.microsoft.com/office/drawing/2014/main" id="{E5CD8E3B-9BDA-4C80-ABA2-8029495E1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86424" y="412475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https://openclipart.org/image/2400px/svg_to_png/215022/blue-switch.png">
              <a:extLst>
                <a:ext uri="{FF2B5EF4-FFF2-40B4-BE49-F238E27FC236}">
                  <a16:creationId xmlns:a16="http://schemas.microsoft.com/office/drawing/2014/main" id="{3A04659C-58A3-4B67-98FC-1989B8BF9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0155" y="3550540"/>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https://openclipart.org/image/2400px/svg_to_png/215022/blue-switch.png">
              <a:extLst>
                <a:ext uri="{FF2B5EF4-FFF2-40B4-BE49-F238E27FC236}">
                  <a16:creationId xmlns:a16="http://schemas.microsoft.com/office/drawing/2014/main" id="{45F9CB88-D6AB-4340-9B79-E323FA669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361003" y="4679086"/>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openclipart.org/image/2400px/svg_to_png/215022/blue-switch.png">
              <a:extLst>
                <a:ext uri="{FF2B5EF4-FFF2-40B4-BE49-F238E27FC236}">
                  <a16:creationId xmlns:a16="http://schemas.microsoft.com/office/drawing/2014/main" id="{2C11D6AB-0EDB-4D9C-8831-B9F58B3B2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79208" y="4670201"/>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https://openclipart.org/image/2400px/svg_to_png/215022/blue-switch.png">
              <a:extLst>
                <a:ext uri="{FF2B5EF4-FFF2-40B4-BE49-F238E27FC236}">
                  <a16:creationId xmlns:a16="http://schemas.microsoft.com/office/drawing/2014/main" id="{77A966B5-2141-477C-998C-AF1804149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565071" y="3560865"/>
              <a:ext cx="571520" cy="47492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https://openclipart.org/image/2400px/svg_to_png/215022/blue-switch.png">
              <a:extLst>
                <a:ext uri="{FF2B5EF4-FFF2-40B4-BE49-F238E27FC236}">
                  <a16:creationId xmlns:a16="http://schemas.microsoft.com/office/drawing/2014/main" id="{9F1D14C3-DDB5-40D6-93E0-C61AE2B04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491393" y="4121444"/>
              <a:ext cx="571520" cy="4749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608108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Connect</a:t>
            </a:r>
          </a:p>
        </p:txBody>
      </p:sp>
      <p:sp>
        <p:nvSpPr>
          <p:cNvPr id="10" name="TextBox 9"/>
          <p:cNvSpPr txBox="1"/>
          <p:nvPr/>
        </p:nvSpPr>
        <p:spPr>
          <a:xfrm>
            <a:off x="1142851" y="1314028"/>
            <a:ext cx="5860472" cy="369332"/>
          </a:xfrm>
          <a:prstGeom prst="rect">
            <a:avLst/>
          </a:prstGeom>
          <a:noFill/>
        </p:spPr>
        <p:txBody>
          <a:bodyPr wrap="square" rtlCol="0">
            <a:spAutoFit/>
          </a:bodyPr>
          <a:lstStyle/>
          <a:p>
            <a:r>
              <a:rPr lang="en-SG" dirty="0"/>
              <a:t>Overall Algorithm for each Edge Pair, and </a:t>
            </a:r>
            <a:r>
              <a:rPr lang="en-SG" dirty="0" err="1"/>
              <a:t>flowspace</a:t>
            </a:r>
            <a:endParaRPr lang="en-SG" dirty="0"/>
          </a:p>
        </p:txBody>
      </p:sp>
      <p:sp>
        <p:nvSpPr>
          <p:cNvPr id="4" name="Rectangle 3"/>
          <p:cNvSpPr/>
          <p:nvPr/>
        </p:nvSpPr>
        <p:spPr>
          <a:xfrm>
            <a:off x="4857514" y="1898107"/>
            <a:ext cx="2076006" cy="6303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Pick the Pivot Position</a:t>
            </a:r>
          </a:p>
        </p:txBody>
      </p:sp>
      <p:sp>
        <p:nvSpPr>
          <p:cNvPr id="6" name="Rectangle 5"/>
          <p:cNvSpPr/>
          <p:nvPr/>
        </p:nvSpPr>
        <p:spPr>
          <a:xfrm>
            <a:off x="4857515" y="3129505"/>
            <a:ext cx="2105262" cy="7489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Allocate dependent edge pair Rules</a:t>
            </a:r>
          </a:p>
        </p:txBody>
      </p:sp>
      <p:sp>
        <p:nvSpPr>
          <p:cNvPr id="5" name="Flowchart: Decision 4"/>
          <p:cNvSpPr/>
          <p:nvPr/>
        </p:nvSpPr>
        <p:spPr>
          <a:xfrm>
            <a:off x="4787710" y="4487101"/>
            <a:ext cx="2215613" cy="979516"/>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Is Allocation Feasible?</a:t>
            </a:r>
          </a:p>
        </p:txBody>
      </p:sp>
      <p:cxnSp>
        <p:nvCxnSpPr>
          <p:cNvPr id="8" name="Straight Arrow Connector 7"/>
          <p:cNvCxnSpPr/>
          <p:nvPr/>
        </p:nvCxnSpPr>
        <p:spPr>
          <a:xfrm flipH="1">
            <a:off x="5895517" y="5466617"/>
            <a:ext cx="222" cy="45392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5895516" y="5448548"/>
            <a:ext cx="453586" cy="338554"/>
          </a:xfrm>
          <a:prstGeom prst="rect">
            <a:avLst/>
          </a:prstGeom>
          <a:noFill/>
        </p:spPr>
        <p:txBody>
          <a:bodyPr wrap="none" rtlCol="0">
            <a:spAutoFit/>
          </a:bodyPr>
          <a:lstStyle/>
          <a:p>
            <a:r>
              <a:rPr lang="en-US" sz="1600" dirty="0"/>
              <a:t>Yes</a:t>
            </a:r>
            <a:endParaRPr lang="en-US" dirty="0"/>
          </a:p>
        </p:txBody>
      </p:sp>
      <p:cxnSp>
        <p:nvCxnSpPr>
          <p:cNvPr id="12" name="Elbow Connector 11"/>
          <p:cNvCxnSpPr>
            <a:stCxn id="5" idx="3"/>
            <a:endCxn id="4" idx="3"/>
          </p:cNvCxnSpPr>
          <p:nvPr/>
        </p:nvCxnSpPr>
        <p:spPr>
          <a:xfrm flipH="1" flipV="1">
            <a:off x="6933520" y="2213265"/>
            <a:ext cx="69803" cy="2763594"/>
          </a:xfrm>
          <a:prstGeom prst="bentConnector3">
            <a:avLst>
              <a:gd name="adj1" fmla="val -32749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a:off x="5867623" y="2528422"/>
            <a:ext cx="0" cy="601083"/>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a:cxnSpLocks/>
            <a:stCxn id="6" idx="2"/>
            <a:endCxn id="5" idx="0"/>
          </p:cNvCxnSpPr>
          <p:nvPr/>
        </p:nvCxnSpPr>
        <p:spPr>
          <a:xfrm flipH="1">
            <a:off x="5895517" y="3878482"/>
            <a:ext cx="0" cy="60861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6869616" y="4939458"/>
            <a:ext cx="423514" cy="338554"/>
          </a:xfrm>
          <a:prstGeom prst="rect">
            <a:avLst/>
          </a:prstGeom>
          <a:noFill/>
        </p:spPr>
        <p:txBody>
          <a:bodyPr wrap="none" rtlCol="0">
            <a:spAutoFit/>
          </a:bodyPr>
          <a:lstStyle/>
          <a:p>
            <a:r>
              <a:rPr lang="en-US" sz="1600" dirty="0"/>
              <a:t>No</a:t>
            </a:r>
            <a:endParaRPr lang="en-US" dirty="0"/>
          </a:p>
        </p:txBody>
      </p:sp>
      <p:sp>
        <p:nvSpPr>
          <p:cNvPr id="20" name="Oval 19"/>
          <p:cNvSpPr/>
          <p:nvPr/>
        </p:nvSpPr>
        <p:spPr>
          <a:xfrm>
            <a:off x="4857514" y="5938611"/>
            <a:ext cx="2105263"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Place Rules</a:t>
            </a:r>
          </a:p>
        </p:txBody>
      </p:sp>
      <p:sp>
        <p:nvSpPr>
          <p:cNvPr id="3" name="Slide Number Placeholder 2"/>
          <p:cNvSpPr>
            <a:spLocks noGrp="1"/>
          </p:cNvSpPr>
          <p:nvPr>
            <p:ph type="sldNum" sz="quarter" idx="12"/>
          </p:nvPr>
        </p:nvSpPr>
        <p:spPr/>
        <p:txBody>
          <a:bodyPr/>
          <a:lstStyle/>
          <a:p>
            <a:fld id="{6D22F896-40B5-4ADD-8801-0D06FADFA095}" type="slidenum">
              <a:rPr lang="en-US" smtClean="0"/>
              <a:t>83</a:t>
            </a:fld>
            <a:endParaRPr lang="en-US" dirty="0"/>
          </a:p>
        </p:txBody>
      </p:sp>
      <p:sp>
        <p:nvSpPr>
          <p:cNvPr id="15" name="TextBox 10"/>
          <p:cNvSpPr txBox="1"/>
          <p:nvPr/>
        </p:nvSpPr>
        <p:spPr>
          <a:xfrm>
            <a:off x="94530" y="6460958"/>
            <a:ext cx="817788" cy="369332"/>
          </a:xfrm>
          <a:prstGeom prst="rect">
            <a:avLst/>
          </a:prstGeom>
          <a:noFill/>
        </p:spPr>
        <p:txBody>
          <a:bodyPr wrap="none" rtlCol="0">
            <a:spAutoFit/>
          </a:bodyPr>
          <a:lstStyle/>
          <a:p>
            <a:r>
              <a:rPr lang="en-US" dirty="0"/>
              <a:t>Raptor</a:t>
            </a:r>
          </a:p>
        </p:txBody>
      </p:sp>
    </p:spTree>
    <p:extLst>
      <p:ext uri="{BB962C8B-B14F-4D97-AF65-F5344CB8AC3E}">
        <p14:creationId xmlns:p14="http://schemas.microsoft.com/office/powerpoint/2010/main" val="236445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9" grpId="0"/>
      <p:bldP spid="17" grpId="0"/>
      <p:bldP spid="20"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name="PPTLabsAcknowledgement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0C141-1034-423A-B475-81BDCAFCD9F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865632" y="992124"/>
            <a:ext cx="10460736" cy="4873752"/>
          </a:xfrm>
          <a:prstGeom prst="rect">
            <a:avLst/>
          </a:prstGeom>
        </p:spPr>
      </p:pic>
    </p:spTree>
    <p:extLst>
      <p:ext uri="{BB962C8B-B14F-4D97-AF65-F5344CB8AC3E}">
        <p14:creationId xmlns:p14="http://schemas.microsoft.com/office/powerpoint/2010/main" val="220290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EDCF-A74B-478E-B281-73E4DA053E1C}"/>
              </a:ext>
            </a:extLst>
          </p:cNvPr>
          <p:cNvSpPr>
            <a:spLocks noGrp="1"/>
          </p:cNvSpPr>
          <p:nvPr>
            <p:ph type="title"/>
          </p:nvPr>
        </p:nvSpPr>
        <p:spPr/>
        <p:txBody>
          <a:bodyPr/>
          <a:lstStyle/>
          <a:p>
            <a:r>
              <a:rPr lang="en-US" dirty="0"/>
              <a:t>Placement of Rules at Ingress</a:t>
            </a:r>
          </a:p>
        </p:txBody>
      </p:sp>
      <p:grpSp>
        <p:nvGrpSpPr>
          <p:cNvPr id="40" name="Group 39">
            <a:extLst>
              <a:ext uri="{FF2B5EF4-FFF2-40B4-BE49-F238E27FC236}">
                <a16:creationId xmlns:a16="http://schemas.microsoft.com/office/drawing/2014/main" id="{2ACCB646-63DB-4560-8EBD-6D93DE487DA1}"/>
              </a:ext>
            </a:extLst>
          </p:cNvPr>
          <p:cNvGrpSpPr/>
          <p:nvPr/>
        </p:nvGrpSpPr>
        <p:grpSpPr>
          <a:xfrm>
            <a:off x="5244289" y="2098414"/>
            <a:ext cx="6947710" cy="3177048"/>
            <a:chOff x="18009" y="316964"/>
            <a:chExt cx="12604542" cy="5774044"/>
          </a:xfrm>
        </p:grpSpPr>
        <p:sp>
          <p:nvSpPr>
            <p:cNvPr id="4" name="TextBox 3">
              <a:extLst>
                <a:ext uri="{FF2B5EF4-FFF2-40B4-BE49-F238E27FC236}">
                  <a16:creationId xmlns:a16="http://schemas.microsoft.com/office/drawing/2014/main" id="{B614D083-55C5-48A1-BF32-111DCCF0EF73}"/>
                </a:ext>
              </a:extLst>
            </p:cNvPr>
            <p:cNvSpPr txBox="1"/>
            <p:nvPr/>
          </p:nvSpPr>
          <p:spPr>
            <a:xfrm>
              <a:off x="9021609" y="332961"/>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S6</a:t>
              </a:r>
              <a:endParaRPr lang="en-US" sz="1050" b="1" dirty="0">
                <a:latin typeface="Helvetica" panose="020B0500000000000000" pitchFamily="34" charset="0"/>
                <a:cs typeface="Andalus" panose="02020603050405020304" pitchFamily="18" charset="-78"/>
              </a:endParaRPr>
            </a:p>
          </p:txBody>
        </p:sp>
        <p:sp>
          <p:nvSpPr>
            <p:cNvPr id="5" name="TextBox 4">
              <a:extLst>
                <a:ext uri="{FF2B5EF4-FFF2-40B4-BE49-F238E27FC236}">
                  <a16:creationId xmlns:a16="http://schemas.microsoft.com/office/drawing/2014/main" id="{9177A824-0465-48E4-8C93-71A1A7DC0BD6}"/>
                </a:ext>
              </a:extLst>
            </p:cNvPr>
            <p:cNvSpPr txBox="1"/>
            <p:nvPr/>
          </p:nvSpPr>
          <p:spPr>
            <a:xfrm>
              <a:off x="4666825" y="316964"/>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S3</a:t>
              </a:r>
              <a:endParaRPr lang="en-US" sz="1050" b="1" dirty="0">
                <a:latin typeface="Helvetica" panose="020B0500000000000000" pitchFamily="34" charset="0"/>
                <a:cs typeface="Andalus" panose="02020603050405020304" pitchFamily="18" charset="-78"/>
              </a:endParaRPr>
            </a:p>
          </p:txBody>
        </p:sp>
        <p:grpSp>
          <p:nvGrpSpPr>
            <p:cNvPr id="6" name="Group 5">
              <a:extLst>
                <a:ext uri="{FF2B5EF4-FFF2-40B4-BE49-F238E27FC236}">
                  <a16:creationId xmlns:a16="http://schemas.microsoft.com/office/drawing/2014/main" id="{9A84993F-FD38-4499-93B7-3188E16592BE}"/>
                </a:ext>
              </a:extLst>
            </p:cNvPr>
            <p:cNvGrpSpPr/>
            <p:nvPr/>
          </p:nvGrpSpPr>
          <p:grpSpPr>
            <a:xfrm>
              <a:off x="18009" y="798972"/>
              <a:ext cx="12604542" cy="4322912"/>
              <a:chOff x="18007" y="798968"/>
              <a:chExt cx="12604543" cy="4322913"/>
            </a:xfrm>
          </p:grpSpPr>
          <p:cxnSp>
            <p:nvCxnSpPr>
              <p:cNvPr id="7" name="Straight Arrow Connector 6">
                <a:extLst>
                  <a:ext uri="{FF2B5EF4-FFF2-40B4-BE49-F238E27FC236}">
                    <a16:creationId xmlns:a16="http://schemas.microsoft.com/office/drawing/2014/main" id="{49CDF8A7-51DF-47D0-9922-A3913B87EBBE}"/>
                  </a:ext>
                </a:extLst>
              </p:cNvPr>
              <p:cNvCxnSpPr/>
              <p:nvPr/>
            </p:nvCxnSpPr>
            <p:spPr>
              <a:xfrm flipV="1">
                <a:off x="3352800" y="1367764"/>
                <a:ext cx="1069685" cy="11654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44431E8-1336-4C80-8287-F304B4488A89}"/>
                  </a:ext>
                </a:extLst>
              </p:cNvPr>
              <p:cNvCxnSpPr/>
              <p:nvPr/>
            </p:nvCxnSpPr>
            <p:spPr>
              <a:xfrm flipV="1">
                <a:off x="3352800" y="3694566"/>
                <a:ext cx="1069685" cy="132586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BADC74-F337-4A7F-8F0E-FB7B5B43EF23}"/>
                  </a:ext>
                </a:extLst>
              </p:cNvPr>
              <p:cNvCxnSpPr/>
              <p:nvPr/>
            </p:nvCxnSpPr>
            <p:spPr>
              <a:xfrm flipV="1">
                <a:off x="3352800" y="1367764"/>
                <a:ext cx="1069685" cy="352761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93DC49C-47FB-4C8E-A307-58495A54E365}"/>
                  </a:ext>
                </a:extLst>
              </p:cNvPr>
              <p:cNvCxnSpPr/>
              <p:nvPr/>
            </p:nvCxnSpPr>
            <p:spPr>
              <a:xfrm>
                <a:off x="3352800" y="2533175"/>
                <a:ext cx="1069685"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8F1295-332F-4BED-8BEE-819E651AB564}"/>
                  </a:ext>
                </a:extLst>
              </p:cNvPr>
              <p:cNvCxnSpPr/>
              <p:nvPr/>
            </p:nvCxnSpPr>
            <p:spPr>
              <a:xfrm flipV="1">
                <a:off x="7826732" y="1367654"/>
                <a:ext cx="919445" cy="116552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17CBEC4-5B06-4D23-B99E-973101B0CEFA}"/>
                  </a:ext>
                </a:extLst>
              </p:cNvPr>
              <p:cNvCxnSpPr/>
              <p:nvPr/>
            </p:nvCxnSpPr>
            <p:spPr>
              <a:xfrm>
                <a:off x="7826732" y="2533175"/>
                <a:ext cx="919445" cy="11422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6177E6-FF41-4512-9398-9E3BE0372A7E}"/>
                  </a:ext>
                </a:extLst>
              </p:cNvPr>
              <p:cNvCxnSpPr/>
              <p:nvPr/>
            </p:nvCxnSpPr>
            <p:spPr>
              <a:xfrm flipV="1">
                <a:off x="5827307" y="2533175"/>
                <a:ext cx="594603" cy="116139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39E0312-7AC8-4A70-968C-494D439B2EFA}"/>
                  </a:ext>
                </a:extLst>
              </p:cNvPr>
              <p:cNvSpPr txBox="1"/>
              <p:nvPr/>
            </p:nvSpPr>
            <p:spPr>
              <a:xfrm>
                <a:off x="2235613" y="1470201"/>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S1</a:t>
                </a:r>
                <a:endParaRPr lang="en-US" sz="1050" b="1" dirty="0">
                  <a:latin typeface="Helvetica" panose="020B0500000000000000" pitchFamily="34" charset="0"/>
                  <a:cs typeface="Andalus" panose="02020603050405020304" pitchFamily="18" charset="-78"/>
                </a:endParaRPr>
              </a:p>
            </p:txBody>
          </p:sp>
          <p:sp>
            <p:nvSpPr>
              <p:cNvPr id="16" name="TextBox 15">
                <a:extLst>
                  <a:ext uri="{FF2B5EF4-FFF2-40B4-BE49-F238E27FC236}">
                    <a16:creationId xmlns:a16="http://schemas.microsoft.com/office/drawing/2014/main" id="{AA43AECB-E49C-4880-BBEC-5665AC14678B}"/>
                  </a:ext>
                </a:extLst>
              </p:cNvPr>
              <p:cNvSpPr txBox="1"/>
              <p:nvPr/>
            </p:nvSpPr>
            <p:spPr>
              <a:xfrm>
                <a:off x="2271350" y="3885903"/>
                <a:ext cx="101324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S2</a:t>
                </a:r>
                <a:endParaRPr lang="en-US" sz="1050" b="1" dirty="0">
                  <a:latin typeface="Helvetica" panose="020B0500000000000000" pitchFamily="34" charset="0"/>
                  <a:cs typeface="Andalus" panose="02020603050405020304" pitchFamily="18" charset="-78"/>
                </a:endParaRPr>
              </a:p>
            </p:txBody>
          </p:sp>
          <p:sp>
            <p:nvSpPr>
              <p:cNvPr id="17" name="TextBox 16">
                <a:extLst>
                  <a:ext uri="{FF2B5EF4-FFF2-40B4-BE49-F238E27FC236}">
                    <a16:creationId xmlns:a16="http://schemas.microsoft.com/office/drawing/2014/main" id="{05A8EB3E-5535-4138-B1D9-3EC36B76423F}"/>
                  </a:ext>
                </a:extLst>
              </p:cNvPr>
              <p:cNvSpPr txBox="1"/>
              <p:nvPr/>
            </p:nvSpPr>
            <p:spPr>
              <a:xfrm>
                <a:off x="9040178" y="2558339"/>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S7</a:t>
                </a:r>
                <a:endParaRPr lang="en-US" sz="1050" b="1" dirty="0">
                  <a:latin typeface="Helvetica" panose="020B0500000000000000" pitchFamily="34" charset="0"/>
                  <a:cs typeface="Andalus" panose="02020603050405020304" pitchFamily="18" charset="-78"/>
                </a:endParaRPr>
              </a:p>
            </p:txBody>
          </p:sp>
          <p:sp>
            <p:nvSpPr>
              <p:cNvPr id="18" name="TextBox 17">
                <a:extLst>
                  <a:ext uri="{FF2B5EF4-FFF2-40B4-BE49-F238E27FC236}">
                    <a16:creationId xmlns:a16="http://schemas.microsoft.com/office/drawing/2014/main" id="{21663926-2774-478E-83BD-AC4B8997C32B}"/>
                  </a:ext>
                </a:extLst>
              </p:cNvPr>
              <p:cNvSpPr txBox="1"/>
              <p:nvPr/>
            </p:nvSpPr>
            <p:spPr>
              <a:xfrm>
                <a:off x="4702103" y="2626238"/>
                <a:ext cx="84685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S4</a:t>
                </a:r>
                <a:endParaRPr lang="en-US" sz="1050" b="1" dirty="0">
                  <a:latin typeface="Helvetica" panose="020B0500000000000000" pitchFamily="34" charset="0"/>
                  <a:cs typeface="Andalus" panose="02020603050405020304" pitchFamily="18" charset="-78"/>
                </a:endParaRPr>
              </a:p>
            </p:txBody>
          </p:sp>
          <p:cxnSp>
            <p:nvCxnSpPr>
              <p:cNvPr id="19" name="Straight Arrow Connector 18">
                <a:extLst>
                  <a:ext uri="{FF2B5EF4-FFF2-40B4-BE49-F238E27FC236}">
                    <a16:creationId xmlns:a16="http://schemas.microsoft.com/office/drawing/2014/main" id="{48BA6F14-F92E-4677-8A13-92CA5C94ACC8}"/>
                  </a:ext>
                </a:extLst>
              </p:cNvPr>
              <p:cNvCxnSpPr/>
              <p:nvPr/>
            </p:nvCxnSpPr>
            <p:spPr>
              <a:xfrm>
                <a:off x="1344207" y="2224913"/>
                <a:ext cx="603771" cy="30826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4A22AE1-9BC6-4BFE-A00F-AACB6B43727D}"/>
                  </a:ext>
                </a:extLst>
              </p:cNvPr>
              <p:cNvCxnSpPr/>
              <p:nvPr/>
            </p:nvCxnSpPr>
            <p:spPr>
              <a:xfrm flipV="1">
                <a:off x="1344207" y="4895375"/>
                <a:ext cx="603771" cy="226506"/>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48D389F-BB26-4829-B9F7-34517682480B}"/>
                  </a:ext>
                </a:extLst>
              </p:cNvPr>
              <p:cNvCxnSpPr/>
              <p:nvPr/>
            </p:nvCxnSpPr>
            <p:spPr>
              <a:xfrm>
                <a:off x="10150999" y="1367654"/>
                <a:ext cx="761710" cy="857259"/>
              </a:xfrm>
              <a:prstGeom prst="straightConnector1">
                <a:avLst/>
              </a:prstGeom>
              <a:ln w="1905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BFA69E9-ACF0-4AAF-B3F3-B4CDF509FD9F}"/>
                  </a:ext>
                </a:extLst>
              </p:cNvPr>
              <p:cNvCxnSpPr/>
              <p:nvPr/>
            </p:nvCxnSpPr>
            <p:spPr>
              <a:xfrm>
                <a:off x="10150999" y="3675381"/>
                <a:ext cx="693506" cy="1163951"/>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23CAA5C-5F4A-443B-BCF2-7D8A81B00F67}"/>
                  </a:ext>
                </a:extLst>
              </p:cNvPr>
              <p:cNvSpPr txBox="1"/>
              <p:nvPr/>
            </p:nvSpPr>
            <p:spPr>
              <a:xfrm flipH="1">
                <a:off x="32967" y="798968"/>
                <a:ext cx="18843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H1 (00)</a:t>
                </a:r>
                <a:endParaRPr lang="en-US" sz="1050" b="1" dirty="0">
                  <a:latin typeface="Helvetica" panose="020B0500000000000000" pitchFamily="34" charset="0"/>
                  <a:cs typeface="Andalus" panose="02020603050405020304" pitchFamily="18" charset="-78"/>
                </a:endParaRPr>
              </a:p>
            </p:txBody>
          </p:sp>
          <p:sp>
            <p:nvSpPr>
              <p:cNvPr id="24" name="TextBox 23">
                <a:extLst>
                  <a:ext uri="{FF2B5EF4-FFF2-40B4-BE49-F238E27FC236}">
                    <a16:creationId xmlns:a16="http://schemas.microsoft.com/office/drawing/2014/main" id="{85A4E28B-CDBB-46F4-A165-29ABD2F81866}"/>
                  </a:ext>
                </a:extLst>
              </p:cNvPr>
              <p:cNvSpPr txBox="1"/>
              <p:nvPr/>
            </p:nvSpPr>
            <p:spPr>
              <a:xfrm flipH="1">
                <a:off x="18007" y="3629505"/>
                <a:ext cx="1782616"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H2 (01)</a:t>
                </a:r>
                <a:endParaRPr lang="en-US" sz="1050" b="1" dirty="0">
                  <a:latin typeface="Helvetica" panose="020B0500000000000000" pitchFamily="34" charset="0"/>
                  <a:cs typeface="Andalus" panose="02020603050405020304" pitchFamily="18" charset="-78"/>
                </a:endParaRPr>
              </a:p>
            </p:txBody>
          </p:sp>
          <p:sp>
            <p:nvSpPr>
              <p:cNvPr id="25" name="TextBox 24">
                <a:extLst>
                  <a:ext uri="{FF2B5EF4-FFF2-40B4-BE49-F238E27FC236}">
                    <a16:creationId xmlns:a16="http://schemas.microsoft.com/office/drawing/2014/main" id="{5A697D37-8B5B-424F-80A5-C00B509901B9}"/>
                  </a:ext>
                </a:extLst>
              </p:cNvPr>
              <p:cNvSpPr txBox="1"/>
              <p:nvPr/>
            </p:nvSpPr>
            <p:spPr>
              <a:xfrm flipH="1">
                <a:off x="10844502" y="846990"/>
                <a:ext cx="1778048"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H3 (10)</a:t>
                </a:r>
                <a:endParaRPr lang="en-US" sz="1050" b="1" dirty="0">
                  <a:latin typeface="Helvetica" panose="020B0500000000000000" pitchFamily="34" charset="0"/>
                  <a:cs typeface="Andalus" panose="02020603050405020304" pitchFamily="18" charset="-78"/>
                </a:endParaRPr>
              </a:p>
            </p:txBody>
          </p:sp>
          <p:sp>
            <p:nvSpPr>
              <p:cNvPr id="26" name="TextBox 25">
                <a:extLst>
                  <a:ext uri="{FF2B5EF4-FFF2-40B4-BE49-F238E27FC236}">
                    <a16:creationId xmlns:a16="http://schemas.microsoft.com/office/drawing/2014/main" id="{1349469D-D4A9-492D-B7C6-92C8F097CF7B}"/>
                  </a:ext>
                </a:extLst>
              </p:cNvPr>
              <p:cNvSpPr txBox="1"/>
              <p:nvPr/>
            </p:nvSpPr>
            <p:spPr>
              <a:xfrm flipH="1">
                <a:off x="10690116" y="3694565"/>
                <a:ext cx="1778049" cy="671233"/>
              </a:xfrm>
              <a:prstGeom prst="rect">
                <a:avLst/>
              </a:prstGeom>
              <a:noFill/>
            </p:spPr>
            <p:txBody>
              <a:bodyPr wrap="square" rtlCol="0">
                <a:spAutoFit/>
              </a:bodyPr>
              <a:lstStyle/>
              <a:p>
                <a:r>
                  <a:rPr lang="en-US" b="1" dirty="0">
                    <a:latin typeface="Helvetica" panose="020B0500000000000000" pitchFamily="34" charset="0"/>
                    <a:cs typeface="Andalus" panose="02020603050405020304" pitchFamily="18" charset="-78"/>
                  </a:rPr>
                  <a:t>H4 (11)</a:t>
                </a:r>
                <a:endParaRPr lang="en-US" sz="1050" b="1" dirty="0">
                  <a:latin typeface="Helvetica" panose="020B0500000000000000" pitchFamily="34" charset="0"/>
                  <a:cs typeface="Andalus" panose="02020603050405020304" pitchFamily="18" charset="-78"/>
                </a:endParaRPr>
              </a:p>
            </p:txBody>
          </p:sp>
          <p:sp>
            <p:nvSpPr>
              <p:cNvPr id="27" name="TextBox 26">
                <a:extLst>
                  <a:ext uri="{FF2B5EF4-FFF2-40B4-BE49-F238E27FC236}">
                    <a16:creationId xmlns:a16="http://schemas.microsoft.com/office/drawing/2014/main" id="{5262FA25-3246-4BB3-B0C0-BA9ED71C8DDC}"/>
                  </a:ext>
                </a:extLst>
              </p:cNvPr>
              <p:cNvSpPr txBox="1"/>
              <p:nvPr/>
            </p:nvSpPr>
            <p:spPr>
              <a:xfrm>
                <a:off x="6682914" y="1518223"/>
                <a:ext cx="846858" cy="671233"/>
              </a:xfrm>
              <a:prstGeom prst="rect">
                <a:avLst/>
              </a:prstGeom>
              <a:noFill/>
            </p:spPr>
            <p:txBody>
              <a:bodyPr wrap="none" rtlCol="0">
                <a:spAutoFit/>
              </a:bodyPr>
              <a:lstStyle/>
              <a:p>
                <a:r>
                  <a:rPr lang="en-US" b="1" dirty="0">
                    <a:latin typeface="Helvetica" panose="020B0500000000000000" pitchFamily="34" charset="0"/>
                    <a:cs typeface="Andalus" panose="02020603050405020304" pitchFamily="18" charset="-78"/>
                  </a:rPr>
                  <a:t>S5</a:t>
                </a:r>
                <a:endParaRPr lang="en-US" sz="1050" b="1" dirty="0">
                  <a:latin typeface="Helvetica" panose="020B0500000000000000" pitchFamily="34" charset="0"/>
                  <a:cs typeface="Andalus" panose="02020603050405020304" pitchFamily="18" charset="-78"/>
                </a:endParaRPr>
              </a:p>
            </p:txBody>
          </p:sp>
          <p:cxnSp>
            <p:nvCxnSpPr>
              <p:cNvPr id="28" name="Straight Arrow Connector 27">
                <a:extLst>
                  <a:ext uri="{FF2B5EF4-FFF2-40B4-BE49-F238E27FC236}">
                    <a16:creationId xmlns:a16="http://schemas.microsoft.com/office/drawing/2014/main" id="{8EA240EA-A579-412E-AA47-529A2F604C62}"/>
                  </a:ext>
                </a:extLst>
              </p:cNvPr>
              <p:cNvCxnSpPr/>
              <p:nvPr/>
            </p:nvCxnSpPr>
            <p:spPr>
              <a:xfrm>
                <a:off x="5802265" y="1381923"/>
                <a:ext cx="619645" cy="11512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pic>
          <p:nvPicPr>
            <p:cNvPr id="29" name="Picture 2" descr="https://openclipart.org/image/2400px/svg_to_png/215022/blue-switch.png">
              <a:extLst>
                <a:ext uri="{FF2B5EF4-FFF2-40B4-BE49-F238E27FC236}">
                  <a16:creationId xmlns:a16="http://schemas.microsoft.com/office/drawing/2014/main" id="{1DAD8724-A159-486F-9DD2-36BE1CD1C6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901872" y="2035459"/>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s://openclipart.org/image/2400px/svg_to_png/215022/blue-switch.png">
              <a:extLst>
                <a:ext uri="{FF2B5EF4-FFF2-40B4-BE49-F238E27FC236}">
                  <a16:creationId xmlns:a16="http://schemas.microsoft.com/office/drawing/2014/main" id="{C4455C10-D248-4128-B94F-4384DCFF9D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80805" y="4405870"/>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s://openclipart.org/image/2400px/svg_to_png/215022/blue-switch.png">
              <a:extLst>
                <a:ext uri="{FF2B5EF4-FFF2-40B4-BE49-F238E27FC236}">
                  <a16:creationId xmlns:a16="http://schemas.microsoft.com/office/drawing/2014/main" id="{A62C18AC-6D17-4DE3-8A66-41B71D3027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1" y="93075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openclipart.org/image/2400px/svg_to_png/215022/blue-switch.png">
              <a:extLst>
                <a:ext uri="{FF2B5EF4-FFF2-40B4-BE49-F238E27FC236}">
                  <a16:creationId xmlns:a16="http://schemas.microsoft.com/office/drawing/2014/main" id="{E9F57909-CCA4-4E1F-9F1F-A9FB68113A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392450" y="3161597"/>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openclipart.org/image/2400px/svg_to_png/215022/blue-switch.png">
              <a:extLst>
                <a:ext uri="{FF2B5EF4-FFF2-40B4-BE49-F238E27FC236}">
                  <a16:creationId xmlns:a16="http://schemas.microsoft.com/office/drawing/2014/main" id="{FAA5E421-7CF8-4325-BF79-B72F1A0711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396191" y="2068674"/>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ttps://openclipart.org/image/2400px/svg_to_png/215022/blue-switch.png">
              <a:extLst>
                <a:ext uri="{FF2B5EF4-FFF2-40B4-BE49-F238E27FC236}">
                  <a16:creationId xmlns:a16="http://schemas.microsoft.com/office/drawing/2014/main" id="{02B8AD2B-74D1-4C64-BF5A-748B82C77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11217" y="916658"/>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openclipart.org/image/2400px/svg_to_png/215022/blue-switch.png">
              <a:extLst>
                <a:ext uri="{FF2B5EF4-FFF2-40B4-BE49-F238E27FC236}">
                  <a16:creationId xmlns:a16="http://schemas.microsoft.com/office/drawing/2014/main" id="{EB5B13D8-1024-4EA5-A449-AB7DF4D795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709040" y="3148381"/>
              <a:ext cx="1471997" cy="113914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http://cliparts.co/cliparts/di4/5LA/di45LAr4T.png">
              <a:extLst>
                <a:ext uri="{FF2B5EF4-FFF2-40B4-BE49-F238E27FC236}">
                  <a16:creationId xmlns:a16="http://schemas.microsoft.com/office/drawing/2014/main" id="{5BAE346C-CEBC-4E83-A7E9-417A1D0AD7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070" y="1438902"/>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http://cliparts.co/cliparts/di4/5LA/di45LAr4T.png">
              <a:extLst>
                <a:ext uri="{FF2B5EF4-FFF2-40B4-BE49-F238E27FC236}">
                  <a16:creationId xmlns:a16="http://schemas.microsoft.com/office/drawing/2014/main" id="{29992F8E-BA8A-44FB-8824-0BBF714F65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419" y="4185857"/>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cliparts.co/cliparts/di4/5LA/di45LAr4T.png">
              <a:extLst>
                <a:ext uri="{FF2B5EF4-FFF2-40B4-BE49-F238E27FC236}">
                  <a16:creationId xmlns:a16="http://schemas.microsoft.com/office/drawing/2014/main" id="{228FF393-9026-408F-AE83-D6C1B253FB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38414" y="1500324"/>
              <a:ext cx="1085790" cy="187205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cliparts.co/cliparts/di4/5LA/di45LAr4T.png">
              <a:extLst>
                <a:ext uri="{FF2B5EF4-FFF2-40B4-BE49-F238E27FC236}">
                  <a16:creationId xmlns:a16="http://schemas.microsoft.com/office/drawing/2014/main" id="{511D86A1-5AAD-4C79-8F61-7A802D531E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12710" y="4218955"/>
              <a:ext cx="1085790" cy="187205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2" name="Table 41">
            <a:extLst>
              <a:ext uri="{FF2B5EF4-FFF2-40B4-BE49-F238E27FC236}">
                <a16:creationId xmlns:a16="http://schemas.microsoft.com/office/drawing/2014/main" id="{95AEE84A-4909-4207-BD8F-C4E56D5C8983}"/>
              </a:ext>
            </a:extLst>
          </p:cNvPr>
          <p:cNvGraphicFramePr>
            <a:graphicFrameLocks noGrp="1"/>
          </p:cNvGraphicFramePr>
          <p:nvPr>
            <p:extLst>
              <p:ext uri="{D42A27DB-BD31-4B8C-83A1-F6EECF244321}">
                <p14:modId xmlns:p14="http://schemas.microsoft.com/office/powerpoint/2010/main" val="1645971456"/>
              </p:ext>
            </p:extLst>
          </p:nvPr>
        </p:nvGraphicFramePr>
        <p:xfrm>
          <a:off x="66215" y="2390051"/>
          <a:ext cx="4979276" cy="2843856"/>
        </p:xfrm>
        <a:graphic>
          <a:graphicData uri="http://schemas.openxmlformats.org/drawingml/2006/table">
            <a:tbl>
              <a:tblPr firstRow="1" bandRow="1">
                <a:tableStyleId>{69012ECD-51FC-41F1-AA8D-1B2483CD663E}</a:tableStyleId>
              </a:tblPr>
              <a:tblGrid>
                <a:gridCol w="519392">
                  <a:extLst>
                    <a:ext uri="{9D8B030D-6E8A-4147-A177-3AD203B41FA5}">
                      <a16:colId xmlns:a16="http://schemas.microsoft.com/office/drawing/2014/main" val="1753998968"/>
                    </a:ext>
                  </a:extLst>
                </a:gridCol>
                <a:gridCol w="1395205">
                  <a:extLst>
                    <a:ext uri="{9D8B030D-6E8A-4147-A177-3AD203B41FA5}">
                      <a16:colId xmlns:a16="http://schemas.microsoft.com/office/drawing/2014/main" val="1466261918"/>
                    </a:ext>
                  </a:extLst>
                </a:gridCol>
                <a:gridCol w="1967595">
                  <a:extLst>
                    <a:ext uri="{9D8B030D-6E8A-4147-A177-3AD203B41FA5}">
                      <a16:colId xmlns:a16="http://schemas.microsoft.com/office/drawing/2014/main" val="1828307588"/>
                    </a:ext>
                  </a:extLst>
                </a:gridCol>
                <a:gridCol w="1097084">
                  <a:extLst>
                    <a:ext uri="{9D8B030D-6E8A-4147-A177-3AD203B41FA5}">
                      <a16:colId xmlns:a16="http://schemas.microsoft.com/office/drawing/2014/main" val="240922728"/>
                    </a:ext>
                  </a:extLst>
                </a:gridCol>
              </a:tblGrid>
              <a:tr h="461808">
                <a:tc>
                  <a:txBody>
                    <a:bodyPr/>
                    <a:lstStyle/>
                    <a:p>
                      <a:r>
                        <a:rPr lang="en-US" dirty="0"/>
                        <a:t>ID</a:t>
                      </a:r>
                    </a:p>
                  </a:txBody>
                  <a:tcPr/>
                </a:tc>
                <a:tc>
                  <a:txBody>
                    <a:bodyPr/>
                    <a:lstStyle/>
                    <a:p>
                      <a:r>
                        <a:rPr lang="en-US" dirty="0"/>
                        <a:t>Source</a:t>
                      </a:r>
                    </a:p>
                  </a:txBody>
                  <a:tcPr/>
                </a:tc>
                <a:tc>
                  <a:txBody>
                    <a:bodyPr/>
                    <a:lstStyle/>
                    <a:p>
                      <a:r>
                        <a:rPr lang="en-US" dirty="0"/>
                        <a:t>Destination</a:t>
                      </a:r>
                    </a:p>
                  </a:txBody>
                  <a:tcPr/>
                </a:tc>
                <a:tc>
                  <a:txBody>
                    <a:bodyPr/>
                    <a:lstStyle/>
                    <a:p>
                      <a:r>
                        <a:rPr lang="en-US" dirty="0"/>
                        <a:t>Action</a:t>
                      </a:r>
                    </a:p>
                  </a:txBody>
                  <a:tcPr/>
                </a:tc>
                <a:extLst>
                  <a:ext uri="{0D108BD9-81ED-4DB2-BD59-A6C34878D82A}">
                    <a16:rowId xmlns:a16="http://schemas.microsoft.com/office/drawing/2014/main" val="129043110"/>
                  </a:ext>
                </a:extLst>
              </a:tr>
              <a:tr h="461808">
                <a:tc>
                  <a:txBody>
                    <a:bodyPr/>
                    <a:lstStyle/>
                    <a:p>
                      <a:r>
                        <a:rPr lang="en-US" dirty="0"/>
                        <a:t>1</a:t>
                      </a:r>
                    </a:p>
                  </a:txBody>
                  <a:tcPr>
                    <a:solidFill>
                      <a:schemeClr val="bg1"/>
                    </a:solidFill>
                  </a:tcPr>
                </a:tc>
                <a:tc>
                  <a:txBody>
                    <a:bodyPr/>
                    <a:lstStyle/>
                    <a:p>
                      <a:r>
                        <a:rPr lang="en-US" dirty="0"/>
                        <a:t>H1(00) and tcp-port:80</a:t>
                      </a:r>
                    </a:p>
                  </a:txBody>
                  <a:tcPr>
                    <a:solidFill>
                      <a:schemeClr val="bg1"/>
                    </a:solidFill>
                  </a:tcPr>
                </a:tc>
                <a:tc>
                  <a:txBody>
                    <a:bodyPr/>
                    <a:lstStyle/>
                    <a:p>
                      <a:r>
                        <a:rPr lang="en-US" dirty="0"/>
                        <a:t>H3(10) and tcp-port:80</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1315513448"/>
                  </a:ext>
                </a:extLst>
              </a:tr>
              <a:tr h="461808">
                <a:tc>
                  <a:txBody>
                    <a:bodyPr/>
                    <a:lstStyle/>
                    <a:p>
                      <a:r>
                        <a:rPr lang="en-US" dirty="0"/>
                        <a:t>2</a:t>
                      </a:r>
                    </a:p>
                  </a:txBody>
                  <a:tcPr>
                    <a:solidFill>
                      <a:schemeClr val="bg1"/>
                    </a:solidFill>
                  </a:tcPr>
                </a:tc>
                <a:tc>
                  <a:txBody>
                    <a:bodyPr/>
                    <a:lstStyle/>
                    <a:p>
                      <a:r>
                        <a:rPr lang="en-US" dirty="0"/>
                        <a:t>H2(01)</a:t>
                      </a:r>
                    </a:p>
                  </a:txBody>
                  <a:tcPr>
                    <a:solidFill>
                      <a:schemeClr val="bg1"/>
                    </a:solidFill>
                  </a:tcPr>
                </a:tc>
                <a:tc>
                  <a:txBody>
                    <a:bodyPr/>
                    <a:lstStyle/>
                    <a:p>
                      <a:r>
                        <a:rPr lang="en-US" dirty="0"/>
                        <a:t>H3,H4(1*) and tcp-port:443</a:t>
                      </a:r>
                    </a:p>
                  </a:txBody>
                  <a:tcPr>
                    <a:solidFill>
                      <a:schemeClr val="bg1"/>
                    </a:solidFill>
                  </a:tcPr>
                </a:tc>
                <a:tc>
                  <a:txBody>
                    <a:bodyPr/>
                    <a:lstStyle/>
                    <a:p>
                      <a:r>
                        <a:rPr lang="en-US" dirty="0"/>
                        <a:t>Drop</a:t>
                      </a:r>
                    </a:p>
                  </a:txBody>
                  <a:tcPr>
                    <a:solidFill>
                      <a:schemeClr val="bg1"/>
                    </a:solidFill>
                  </a:tcPr>
                </a:tc>
                <a:extLst>
                  <a:ext uri="{0D108BD9-81ED-4DB2-BD59-A6C34878D82A}">
                    <a16:rowId xmlns:a16="http://schemas.microsoft.com/office/drawing/2014/main" val="3117709454"/>
                  </a:ext>
                </a:extLst>
              </a:tr>
              <a:tr h="461808">
                <a:tc>
                  <a:txBody>
                    <a:bodyPr/>
                    <a:lstStyle/>
                    <a:p>
                      <a:r>
                        <a:rPr lang="en-US" dirty="0"/>
                        <a:t>3</a:t>
                      </a:r>
                    </a:p>
                  </a:txBody>
                  <a:tcPr>
                    <a:solidFill>
                      <a:srgbClr val="FFFF00"/>
                    </a:solidFill>
                  </a:tcPr>
                </a:tc>
                <a:tc>
                  <a:txBody>
                    <a:bodyPr/>
                    <a:lstStyle/>
                    <a:p>
                      <a:r>
                        <a:rPr lang="en-US" dirty="0"/>
                        <a:t>All(*)</a:t>
                      </a:r>
                    </a:p>
                  </a:txBody>
                  <a:tcPr>
                    <a:solidFill>
                      <a:srgbClr val="FFFF00"/>
                    </a:solidFill>
                  </a:tcPr>
                </a:tc>
                <a:tc>
                  <a:txBody>
                    <a:bodyPr/>
                    <a:lstStyle/>
                    <a:p>
                      <a:r>
                        <a:rPr lang="en-US" dirty="0"/>
                        <a:t>H4(11)</a:t>
                      </a:r>
                    </a:p>
                  </a:txBody>
                  <a:tcPr>
                    <a:solidFill>
                      <a:srgbClr val="FFFF00"/>
                    </a:solidFill>
                  </a:tcPr>
                </a:tc>
                <a:tc>
                  <a:txBody>
                    <a:bodyPr/>
                    <a:lstStyle/>
                    <a:p>
                      <a:r>
                        <a:rPr lang="en-US" dirty="0"/>
                        <a:t>Counter</a:t>
                      </a:r>
                    </a:p>
                  </a:txBody>
                  <a:tcPr>
                    <a:solidFill>
                      <a:srgbClr val="FFFF00"/>
                    </a:solidFill>
                  </a:tcPr>
                </a:tc>
                <a:extLst>
                  <a:ext uri="{0D108BD9-81ED-4DB2-BD59-A6C34878D82A}">
                    <a16:rowId xmlns:a16="http://schemas.microsoft.com/office/drawing/2014/main" val="4180184616"/>
                  </a:ext>
                </a:extLst>
              </a:tr>
              <a:tr h="419961">
                <a:tc>
                  <a:txBody>
                    <a:bodyPr/>
                    <a:lstStyle/>
                    <a:p>
                      <a:r>
                        <a:rPr lang="en-US" dirty="0"/>
                        <a:t>4</a:t>
                      </a:r>
                    </a:p>
                  </a:txBody>
                  <a:tcPr/>
                </a:tc>
                <a:tc>
                  <a:txBody>
                    <a:bodyPr/>
                    <a:lstStyle/>
                    <a:p>
                      <a:r>
                        <a:rPr lang="en-US" dirty="0"/>
                        <a:t>All(*)</a:t>
                      </a:r>
                    </a:p>
                  </a:txBody>
                  <a:tcPr/>
                </a:tc>
                <a:tc>
                  <a:txBody>
                    <a:bodyPr/>
                    <a:lstStyle/>
                    <a:p>
                      <a:r>
                        <a:rPr lang="en-US" dirty="0"/>
                        <a:t>All(*) and </a:t>
                      </a:r>
                      <a:r>
                        <a:rPr lang="en-US" dirty="0" err="1"/>
                        <a:t>tcp</a:t>
                      </a:r>
                      <a:r>
                        <a:rPr lang="en-US" dirty="0"/>
                        <a:t>-port :22</a:t>
                      </a:r>
                    </a:p>
                  </a:txBody>
                  <a:tcPr/>
                </a:tc>
                <a:tc>
                  <a:txBody>
                    <a:bodyPr/>
                    <a:lstStyle/>
                    <a:p>
                      <a:r>
                        <a:rPr lang="en-US" dirty="0"/>
                        <a:t>Drop</a:t>
                      </a:r>
                    </a:p>
                  </a:txBody>
                  <a:tcPr/>
                </a:tc>
                <a:extLst>
                  <a:ext uri="{0D108BD9-81ED-4DB2-BD59-A6C34878D82A}">
                    <a16:rowId xmlns:a16="http://schemas.microsoft.com/office/drawing/2014/main" val="769345114"/>
                  </a:ext>
                </a:extLst>
              </a:tr>
            </a:tbl>
          </a:graphicData>
        </a:graphic>
      </p:graphicFrame>
      <p:sp>
        <p:nvSpPr>
          <p:cNvPr id="3" name="Rectangle 2">
            <a:extLst>
              <a:ext uri="{FF2B5EF4-FFF2-40B4-BE49-F238E27FC236}">
                <a16:creationId xmlns:a16="http://schemas.microsoft.com/office/drawing/2014/main" id="{3679F9A8-335F-4947-8FB6-96C632F32397}"/>
              </a:ext>
            </a:extLst>
          </p:cNvPr>
          <p:cNvSpPr/>
          <p:nvPr/>
        </p:nvSpPr>
        <p:spPr>
          <a:xfrm>
            <a:off x="6555232" y="2522787"/>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1" name="Rectangle 40">
            <a:extLst>
              <a:ext uri="{FF2B5EF4-FFF2-40B4-BE49-F238E27FC236}">
                <a16:creationId xmlns:a16="http://schemas.microsoft.com/office/drawing/2014/main" id="{63F46C74-B6F9-4E9B-B75C-233830440A11}"/>
              </a:ext>
            </a:extLst>
          </p:cNvPr>
          <p:cNvSpPr/>
          <p:nvPr/>
        </p:nvSpPr>
        <p:spPr>
          <a:xfrm>
            <a:off x="6548739" y="3870875"/>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3" name="Rectangle 42">
            <a:extLst>
              <a:ext uri="{FF2B5EF4-FFF2-40B4-BE49-F238E27FC236}">
                <a16:creationId xmlns:a16="http://schemas.microsoft.com/office/drawing/2014/main" id="{2CA0BD90-0990-45DB-BACD-C3252F5E54AA}"/>
              </a:ext>
            </a:extLst>
          </p:cNvPr>
          <p:cNvSpPr/>
          <p:nvPr/>
        </p:nvSpPr>
        <p:spPr>
          <a:xfrm>
            <a:off x="6751378" y="3871579"/>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4" name="Rectangle 43">
            <a:extLst>
              <a:ext uri="{FF2B5EF4-FFF2-40B4-BE49-F238E27FC236}">
                <a16:creationId xmlns:a16="http://schemas.microsoft.com/office/drawing/2014/main" id="{1944BF23-F22C-4F8A-91FA-8D1749626B0F}"/>
              </a:ext>
            </a:extLst>
          </p:cNvPr>
          <p:cNvSpPr/>
          <p:nvPr/>
        </p:nvSpPr>
        <p:spPr>
          <a:xfrm>
            <a:off x="6763667" y="2515616"/>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5" name="Rectangle 44">
            <a:extLst>
              <a:ext uri="{FF2B5EF4-FFF2-40B4-BE49-F238E27FC236}">
                <a16:creationId xmlns:a16="http://schemas.microsoft.com/office/drawing/2014/main" id="{951FF5C5-E655-4A41-B845-8728AA36FC1C}"/>
              </a:ext>
            </a:extLst>
          </p:cNvPr>
          <p:cNvSpPr/>
          <p:nvPr/>
        </p:nvSpPr>
        <p:spPr>
          <a:xfrm>
            <a:off x="10324292" y="1910658"/>
            <a:ext cx="232480" cy="2422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3553661804"/>
      </p:ext>
    </p:extLst>
  </p:cSld>
  <p:clrMapOvr>
    <a:masterClrMapping/>
  </p:clrMapOvr>
</p:sld>
</file>

<file path=ppt/theme/theme1.xml><?xml version="1.0" encoding="utf-8"?>
<a:theme xmlns:a="http://schemas.openxmlformats.org/drawingml/2006/main" name="Retrospec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24060</TotalTime>
  <Words>6160</Words>
  <Application>Microsoft Office PowerPoint</Application>
  <PresentationFormat>Widescreen</PresentationFormat>
  <Paragraphs>1683</Paragraphs>
  <Slides>84</Slides>
  <Notes>55</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Andalus</vt:lpstr>
      <vt:lpstr>Arial</vt:lpstr>
      <vt:lpstr>Calibri</vt:lpstr>
      <vt:lpstr>Calibri Light</vt:lpstr>
      <vt:lpstr>Cambria</vt:lpstr>
      <vt:lpstr>Cambria Math</vt:lpstr>
      <vt:lpstr>Helvetica</vt:lpstr>
      <vt:lpstr>NimbusRomNo9L-Medi</vt:lpstr>
      <vt:lpstr>Wingdings</vt:lpstr>
      <vt:lpstr>Retrospect</vt:lpstr>
      <vt:lpstr>Raptor : Scalable Rule Placement over Multiple Path in Software Defined Networks</vt:lpstr>
      <vt:lpstr>Software Defined Networking</vt:lpstr>
      <vt:lpstr>Network Policies translation to Switches</vt:lpstr>
      <vt:lpstr>Network Policies to Switches</vt:lpstr>
      <vt:lpstr>Rule Placement Scenarios</vt:lpstr>
      <vt:lpstr>Placement of Rules at Ingress</vt:lpstr>
      <vt:lpstr>Placement of Rules at Ingress</vt:lpstr>
      <vt:lpstr>Placement of Rules at Ingress</vt:lpstr>
      <vt:lpstr>Placement of Rules at Ingress</vt:lpstr>
      <vt:lpstr>Placement of Rules at Ingress</vt:lpstr>
      <vt:lpstr>Existing works on Rule Placement</vt:lpstr>
      <vt:lpstr>Existing works on Rule Placement</vt:lpstr>
      <vt:lpstr>Existing works on Rule Placement</vt:lpstr>
      <vt:lpstr>Existing works on Rule Placement</vt:lpstr>
      <vt:lpstr>Existing works on Rule Placement</vt:lpstr>
      <vt:lpstr>Existing works on Rule Placement</vt:lpstr>
      <vt:lpstr>Raptor</vt:lpstr>
      <vt:lpstr>Raptor</vt:lpstr>
      <vt:lpstr>Raptor</vt:lpstr>
      <vt:lpstr>Raptor: Objective</vt:lpstr>
      <vt:lpstr>Rule Ordering</vt:lpstr>
      <vt:lpstr>Rule Ordering</vt:lpstr>
      <vt:lpstr>Solving the Rule Placement Problem</vt:lpstr>
      <vt:lpstr>Raptor</vt:lpstr>
      <vt:lpstr>Raptor Overview</vt:lpstr>
      <vt:lpstr>PowerPoint Presentation</vt:lpstr>
      <vt:lpstr>Diffuse</vt:lpstr>
      <vt:lpstr>Diffuse</vt:lpstr>
      <vt:lpstr>Raptor Overview</vt:lpstr>
      <vt:lpstr>PowerPoint Presentation</vt:lpstr>
      <vt:lpstr>Connect</vt:lpstr>
      <vt:lpstr>Connect</vt:lpstr>
      <vt:lpstr>Evaluation</vt:lpstr>
      <vt:lpstr>Evaluation</vt:lpstr>
      <vt:lpstr>Evaluation – Overhead of Rules </vt:lpstr>
      <vt:lpstr>Scalability of Raptor</vt:lpstr>
      <vt:lpstr>Scalability of Raptor</vt:lpstr>
      <vt:lpstr>Overhead in various topologies</vt:lpstr>
      <vt:lpstr>Increasing Paths for Rule Placement</vt:lpstr>
      <vt:lpstr>Traffic Overhead (Side-effect of Raptor)</vt:lpstr>
      <vt:lpstr>Tackling Traffic Overhead</vt:lpstr>
      <vt:lpstr>Scalability of Raptor</vt:lpstr>
      <vt:lpstr>Conclusion</vt:lpstr>
      <vt:lpstr>Thank You</vt:lpstr>
      <vt:lpstr>Raptor : Scalable Rule Placement over Multiple Path in Software Defined Networks</vt:lpstr>
      <vt:lpstr>Overhead in various topologies</vt:lpstr>
      <vt:lpstr>Overhead in various topologies</vt:lpstr>
      <vt:lpstr>Backup slides</vt:lpstr>
      <vt:lpstr>Policy Management IN SDN</vt:lpstr>
      <vt:lpstr>Policy Management IN SDN</vt:lpstr>
      <vt:lpstr>Rule Sharing </vt:lpstr>
      <vt:lpstr>COMPRESS</vt:lpstr>
      <vt:lpstr>Dynamic Policy Updates</vt:lpstr>
      <vt:lpstr>Dynamic Policy Updates</vt:lpstr>
      <vt:lpstr>RUNNING TIME</vt:lpstr>
      <vt:lpstr>RUNNING TIME</vt:lpstr>
      <vt:lpstr>Complexity</vt:lpstr>
      <vt:lpstr>Connect</vt:lpstr>
      <vt:lpstr>Limitations of Current Networks</vt:lpstr>
      <vt:lpstr>Limitations of Current Networks</vt:lpstr>
      <vt:lpstr>Existing works</vt:lpstr>
      <vt:lpstr>Connect</vt:lpstr>
      <vt:lpstr>Connect</vt:lpstr>
      <vt:lpstr>Connect</vt:lpstr>
      <vt:lpstr>Connect</vt:lpstr>
      <vt:lpstr>Connect</vt:lpstr>
      <vt:lpstr>Connect</vt:lpstr>
      <vt:lpstr>Connect</vt:lpstr>
      <vt:lpstr>Connect</vt:lpstr>
      <vt:lpstr>Connect</vt:lpstr>
      <vt:lpstr>Connect</vt:lpstr>
      <vt:lpstr>Connect</vt:lpstr>
      <vt:lpstr>PowerPoint Presentation</vt:lpstr>
      <vt:lpstr>Rule Classification</vt:lpstr>
      <vt:lpstr>Edge Pair Rule</vt:lpstr>
      <vt:lpstr>Shared Rule</vt:lpstr>
      <vt:lpstr>ILP vs Raptor</vt:lpstr>
      <vt:lpstr>One Big Switch Abstraction</vt:lpstr>
      <vt:lpstr>No Priority Constraint?</vt:lpstr>
      <vt:lpstr>Connect</vt:lpstr>
      <vt:lpstr>Connect</vt:lpstr>
      <vt:lpstr>Connect</vt:lpstr>
      <vt:lpstr>Connect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Raptor : Scalable Rule Placement over Multiple Path in Software Defined Networks</dc:title>
  <dc:creator>Pravein GK</dc:creator>
  <cp:lastModifiedBy>Pravein GK</cp:lastModifiedBy>
  <cp:revision>166</cp:revision>
  <dcterms:created xsi:type="dcterms:W3CDTF">2017-05-21T00:54:10Z</dcterms:created>
  <dcterms:modified xsi:type="dcterms:W3CDTF">2017-06-11T03:41:18Z</dcterms:modified>
</cp:coreProperties>
</file>