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60" r:id="rId2"/>
    <p:sldId id="261" r:id="rId3"/>
    <p:sldId id="262" r:id="rId4"/>
    <p:sldId id="256" r:id="rId5"/>
    <p:sldId id="258" r:id="rId6"/>
    <p:sldId id="257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2" d="100"/>
          <a:sy n="8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D403-8E6D-470F-9368-65BF869872DD}" type="datetime1">
              <a:rPr smtClean="0"/>
              <a:pPr/>
              <a:t>10/25/2007</a:t>
            </a:fld>
            <a:endParaRPr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CC652-A623-41D2-B0ED-8F1D217186B4}" type="slidenum">
              <a:rPr smtClean="0"/>
              <a:pPr/>
              <a:t>‹#›</a:t>
            </a:fld>
            <a:endParaRPr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956B-C6A6-4998-B6F9-4158C8926225}" type="datetime1">
              <a:rPr smtClean="0"/>
              <a:pPr/>
              <a:t>10/25/2007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19C8-A375-448C-891B-9999C6BE8E64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A671-5254-49D4-B317-082B93EA859A}" type="datetime1">
              <a:rPr smtClean="0"/>
              <a:pPr/>
              <a:t>10/25/2007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19C8-A375-448C-891B-9999C6BE8E64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D73B-607F-4953-87E4-4C3BC6D541E5}" type="datetime1">
              <a:rPr smtClean="0"/>
              <a:pPr/>
              <a:t>10/25/2007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19C8-A375-448C-891B-9999C6BE8E64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26B2-0DCD-4FC8-BB6D-71A89413C313}" type="datetime1">
              <a:rPr smtClean="0"/>
              <a:pPr/>
              <a:t>10/25/2007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81ED-A29D-4740-A68B-F596A2FF137E}" type="datetime1">
              <a:rPr smtClean="0"/>
              <a:pPr/>
              <a:t>10/25/2007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19C8-A375-448C-891B-9999C6BE8E64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25CE-32D5-4C4C-A5D0-8BCDD70F5880}" type="datetime1">
              <a:rPr smtClean="0"/>
              <a:pPr/>
              <a:t>10/25/2007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19C8-A375-448C-891B-9999C6BE8E64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C3FE-52E1-433F-A1A1-742295C2EFEB}" type="datetime1">
              <a:rPr smtClean="0"/>
              <a:pPr/>
              <a:t>10/25/2007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19C8-A375-448C-891B-9999C6BE8E64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9193-A413-4918-A15C-32FE3683F878}" type="datetime1">
              <a:rPr smtClean="0"/>
              <a:pPr/>
              <a:t>10/25/2007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19C8-A375-448C-891B-9999C6BE8E64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771B-174A-41D3-8078-EEED53AE7A49}" type="datetime1">
              <a:rPr smtClean="0"/>
              <a:pPr/>
              <a:t>10/25/2007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19C8-A375-448C-891B-9999C6BE8E64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379E-7B25-4BA9-AA4E-73FE673939C3}" type="datetime1">
              <a:rPr smtClean="0"/>
              <a:pPr/>
              <a:t>10/25/2007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19C8-A375-448C-891B-9999C6BE8E64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Click to edit Master text styles</a:t>
            </a:r>
          </a:p>
          <a:p>
            <a:pPr lvl="1" eaLnBrk="1" latinLnBrk="0" hangingPunct="1"/>
            <a:r>
              <a:rPr kumimoji="0" lang="fr-FR" smtClean="0"/>
              <a:t>Second level</a:t>
            </a:r>
          </a:p>
          <a:p>
            <a:pPr lvl="2" eaLnBrk="1" latinLnBrk="0" hangingPunct="1"/>
            <a:r>
              <a:rPr kumimoji="0" lang="fr-FR" smtClean="0"/>
              <a:t>Third level</a:t>
            </a:r>
          </a:p>
          <a:p>
            <a:pPr lvl="3" eaLnBrk="1" latinLnBrk="0" hangingPunct="1"/>
            <a:r>
              <a:rPr kumimoji="0" lang="fr-FR" smtClean="0"/>
              <a:t>Fourth level</a:t>
            </a:r>
          </a:p>
          <a:p>
            <a:pPr lvl="4" eaLnBrk="1" latinLnBrk="0" hangingPunct="1"/>
            <a:r>
              <a:rPr kumimoji="0" lang="fr-FR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9F78B67-B4C5-45C3-BA2A-CBC3E34415B2}" type="datetime1">
              <a:rPr smtClean="0"/>
              <a:pPr/>
              <a:t>10/25/2007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99619C8-A375-448C-891B-9999C6BE8E64}" type="slidenum">
              <a:rPr smtClean="0"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df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df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Implantation d’un </a:t>
            </a:r>
            <a:r>
              <a:rPr lang="en-US" dirty="0" err="1" smtClean="0"/>
              <a:t>produit</a:t>
            </a:r>
            <a:r>
              <a:rPr lang="en-US" dirty="0" smtClean="0"/>
              <a:t> de matrices </a:t>
            </a:r>
            <a:r>
              <a:rPr lang="en-US" dirty="0" err="1" smtClean="0"/>
              <a:t>tolérant</a:t>
            </a:r>
            <a:r>
              <a:rPr lang="en-US" dirty="0" smtClean="0"/>
              <a:t> aux </a:t>
            </a:r>
            <a:r>
              <a:rPr lang="en-US" dirty="0" err="1" smtClean="0"/>
              <a:t>fautes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Caçote</a:t>
            </a:r>
            <a:r>
              <a:rPr lang="en-US" dirty="0" smtClean="0"/>
              <a:t> </a:t>
            </a:r>
            <a:r>
              <a:rPr lang="en-US" dirty="0" err="1" smtClean="0"/>
              <a:t>Mikael</a:t>
            </a:r>
            <a:r>
              <a:rPr lang="en-US" dirty="0" smtClean="0"/>
              <a:t> </a:t>
            </a:r>
          </a:p>
          <a:p>
            <a:r>
              <a:rPr lang="en-US" dirty="0" smtClean="0"/>
              <a:t>et </a:t>
            </a:r>
          </a:p>
          <a:p>
            <a:r>
              <a:rPr lang="en-US" dirty="0" err="1" smtClean="0"/>
              <a:t>Abou</a:t>
            </a:r>
            <a:r>
              <a:rPr lang="en-US" dirty="0" smtClean="0"/>
              <a:t> </a:t>
            </a:r>
            <a:r>
              <a:rPr lang="en-US" dirty="0" err="1" smtClean="0"/>
              <a:t>Haydar</a:t>
            </a:r>
            <a:r>
              <a:rPr lang="en-US" dirty="0" smtClean="0"/>
              <a:t> Georges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Processeurs et Calculs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Implémentation</a:t>
            </a:r>
            <a:r>
              <a:rPr lang="en-US" dirty="0" smtClean="0"/>
              <a:t> avec </a:t>
            </a:r>
            <a:r>
              <a:rPr lang="en-US" dirty="0" err="1" smtClean="0"/>
              <a:t>différentes</a:t>
            </a:r>
            <a:r>
              <a:rPr lang="en-US" dirty="0" smtClean="0"/>
              <a:t> </a:t>
            </a:r>
            <a:r>
              <a:rPr lang="en-US" dirty="0" err="1" smtClean="0"/>
              <a:t>bibliothèques</a:t>
            </a:r>
            <a:endParaRPr lang="en-US" dirty="0" smtClean="0"/>
          </a:p>
          <a:p>
            <a:pPr lvl="1"/>
            <a:r>
              <a:rPr lang="en-US" dirty="0" smtClean="0"/>
              <a:t>Atlas</a:t>
            </a:r>
          </a:p>
          <a:p>
            <a:pPr lvl="1"/>
            <a:r>
              <a:rPr lang="en-US" dirty="0" err="1" smtClean="0"/>
              <a:t>GotoBlas</a:t>
            </a:r>
            <a:endParaRPr lang="en-US" dirty="0" smtClean="0"/>
          </a:p>
          <a:p>
            <a:pPr lvl="1"/>
            <a:r>
              <a:rPr lang="en-US" dirty="0" err="1" smtClean="0"/>
              <a:t>IntelMkl</a:t>
            </a:r>
            <a:endParaRPr lang="en-US" dirty="0" smtClean="0"/>
          </a:p>
          <a:p>
            <a:r>
              <a:rPr lang="en-US" dirty="0" smtClean="0"/>
              <a:t>Design Pattern : Strategy</a:t>
            </a:r>
          </a:p>
          <a:p>
            <a:pPr lvl="1"/>
            <a:endParaRPr lang="en-US" dirty="0"/>
          </a:p>
        </p:txBody>
      </p:sp>
      <p:pic>
        <p:nvPicPr>
          <p:cNvPr id="9" name="Picture 8" descr="ICalculator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460500" y="3784600"/>
            <a:ext cx="6223000" cy="215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Générations</a:t>
            </a:r>
            <a:r>
              <a:rPr lang="en-US" dirty="0" smtClean="0"/>
              <a:t> </a:t>
            </a:r>
            <a:r>
              <a:rPr lang="en-US" dirty="0" err="1" smtClean="0"/>
              <a:t>d’erreurs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Injection d’un </a:t>
            </a: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 err="1" smtClean="0"/>
              <a:t>d’erreur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défini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calcul</a:t>
            </a:r>
            <a:endParaRPr lang="en-US" dirty="0" smtClean="0"/>
          </a:p>
          <a:p>
            <a:r>
              <a:rPr lang="en-US" dirty="0" smtClean="0"/>
              <a:t>Thread en </a:t>
            </a:r>
            <a:r>
              <a:rPr lang="en-US" dirty="0" err="1" smtClean="0"/>
              <a:t>parallèle</a:t>
            </a:r>
            <a:r>
              <a:rPr lang="en-US" dirty="0" smtClean="0"/>
              <a:t> qui </a:t>
            </a:r>
            <a:r>
              <a:rPr lang="en-US" dirty="0" err="1" smtClean="0"/>
              <a:t>génère</a:t>
            </a:r>
            <a:r>
              <a:rPr lang="en-US" dirty="0" smtClean="0"/>
              <a:t> des </a:t>
            </a:r>
            <a:r>
              <a:rPr lang="en-US" dirty="0" err="1" smtClean="0"/>
              <a:t>erreurs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Detection/Correction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Detection : Checksum </a:t>
            </a:r>
            <a:r>
              <a:rPr lang="en-US" dirty="0" err="1" smtClean="0"/>
              <a:t>calculé</a:t>
            </a:r>
            <a:r>
              <a:rPr lang="en-US" dirty="0" smtClean="0"/>
              <a:t> </a:t>
            </a:r>
            <a:r>
              <a:rPr lang="en-US" dirty="0" err="1" smtClean="0"/>
              <a:t>différent</a:t>
            </a:r>
            <a:r>
              <a:rPr lang="en-US" dirty="0" smtClean="0"/>
              <a:t> du checksum </a:t>
            </a:r>
            <a:r>
              <a:rPr lang="en-US" dirty="0" err="1" smtClean="0"/>
              <a:t>stocké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la </a:t>
            </a:r>
            <a:r>
              <a:rPr lang="en-US" i="1" dirty="0" smtClean="0"/>
              <a:t>Full Checksum Matrix </a:t>
            </a:r>
            <a:r>
              <a:rPr lang="en-US" dirty="0" err="1" smtClean="0"/>
              <a:t>correspondante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Correction : </a:t>
            </a:r>
            <a:r>
              <a:rPr lang="en-US" dirty="0" err="1" smtClean="0"/>
              <a:t>Résolution</a:t>
            </a:r>
            <a:r>
              <a:rPr lang="en-US" dirty="0" smtClean="0"/>
              <a:t> </a:t>
            </a:r>
            <a:r>
              <a:rPr lang="en-US" dirty="0" err="1" smtClean="0"/>
              <a:t>système</a:t>
            </a:r>
            <a:endParaRPr lang="en-US" dirty="0" smtClean="0"/>
          </a:p>
          <a:p>
            <a:pPr lvl="1"/>
            <a:r>
              <a:rPr lang="en-US" dirty="0" smtClean="0"/>
              <a:t>Equations = </a:t>
            </a:r>
            <a:r>
              <a:rPr lang="en-US" dirty="0" err="1" smtClean="0"/>
              <a:t>lignes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colonnes</a:t>
            </a:r>
            <a:r>
              <a:rPr lang="en-US" dirty="0" smtClean="0"/>
              <a:t> </a:t>
            </a:r>
            <a:r>
              <a:rPr lang="en-US" dirty="0" err="1" smtClean="0"/>
              <a:t>contenant</a:t>
            </a:r>
            <a:r>
              <a:rPr lang="en-US" dirty="0" smtClean="0"/>
              <a:t> les </a:t>
            </a:r>
            <a:r>
              <a:rPr lang="en-US" dirty="0" err="1" smtClean="0"/>
              <a:t>erreurs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Correction </a:t>
            </a:r>
            <a:r>
              <a:rPr lang="en-US" dirty="0" err="1" smtClean="0"/>
              <a:t>s</a:t>
            </a:r>
            <a:r>
              <a:rPr lang="en-US" dirty="0" err="1" smtClean="0"/>
              <a:t>ûre</a:t>
            </a:r>
            <a:r>
              <a:rPr lang="en-US" dirty="0" smtClean="0"/>
              <a:t> pour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erreur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pas pour plus </a:t>
            </a:r>
            <a:r>
              <a:rPr lang="en-US" dirty="0" err="1" smtClean="0"/>
              <a:t>d’erreurs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venir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Travaux</a:t>
            </a:r>
            <a:r>
              <a:rPr lang="en-US" dirty="0" smtClean="0"/>
              <a:t> en </a:t>
            </a:r>
            <a:r>
              <a:rPr lang="en-US" dirty="0" err="1" smtClean="0"/>
              <a:t>cours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Résoudre</a:t>
            </a:r>
            <a:r>
              <a:rPr lang="en-US" dirty="0" smtClean="0"/>
              <a:t> le </a:t>
            </a:r>
            <a:r>
              <a:rPr lang="en-US" dirty="0" err="1" smtClean="0"/>
              <a:t>problème</a:t>
            </a:r>
            <a:r>
              <a:rPr lang="en-US" dirty="0" smtClean="0"/>
              <a:t> </a:t>
            </a:r>
            <a:r>
              <a:rPr lang="en-US" dirty="0" err="1" smtClean="0"/>
              <a:t>d’arrondi</a:t>
            </a:r>
            <a:r>
              <a:rPr lang="en-US" dirty="0" smtClean="0"/>
              <a:t> </a:t>
            </a:r>
            <a:r>
              <a:rPr lang="en-US" i="1" dirty="0" smtClean="0"/>
              <a:t>(</a:t>
            </a:r>
            <a:r>
              <a:rPr lang="en-US" i="1" dirty="0" err="1" smtClean="0"/>
              <a:t>roundoff</a:t>
            </a:r>
            <a:r>
              <a:rPr lang="en-US" i="1" dirty="0" smtClean="0"/>
              <a:t> errors)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dirty="0" err="1" smtClean="0"/>
              <a:t>Remplacer</a:t>
            </a:r>
            <a:r>
              <a:rPr lang="en-US" dirty="0" smtClean="0"/>
              <a:t> les </a:t>
            </a:r>
            <a:r>
              <a:rPr lang="en-US" dirty="0" err="1" smtClean="0"/>
              <a:t>calculs</a:t>
            </a:r>
            <a:r>
              <a:rPr lang="en-US" dirty="0" smtClean="0"/>
              <a:t> des checksums par des </a:t>
            </a:r>
            <a:r>
              <a:rPr lang="en-US" dirty="0" err="1" smtClean="0"/>
              <a:t>calculs</a:t>
            </a:r>
            <a:r>
              <a:rPr lang="en-US" dirty="0" smtClean="0"/>
              <a:t> plus </a:t>
            </a:r>
            <a:r>
              <a:rPr lang="en-US" dirty="0" err="1" smtClean="0"/>
              <a:t>é</a:t>
            </a:r>
            <a:r>
              <a:rPr lang="en-US" dirty="0" err="1" smtClean="0"/>
              <a:t>volués</a:t>
            </a:r>
            <a:r>
              <a:rPr lang="en-US" dirty="0" smtClean="0"/>
              <a:t> </a:t>
            </a:r>
            <a:r>
              <a:rPr lang="en-US" dirty="0" err="1" smtClean="0"/>
              <a:t>permettant</a:t>
            </a:r>
            <a:r>
              <a:rPr lang="en-US" dirty="0" smtClean="0"/>
              <a:t> de </a:t>
            </a:r>
            <a:r>
              <a:rPr lang="en-US" dirty="0" err="1" smtClean="0"/>
              <a:t>corriger</a:t>
            </a:r>
            <a:r>
              <a:rPr lang="en-US" dirty="0" smtClean="0"/>
              <a:t> plus </a:t>
            </a:r>
            <a:r>
              <a:rPr lang="en-US" dirty="0" err="1" smtClean="0"/>
              <a:t>d’erreurs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L’effet</a:t>
            </a:r>
            <a:r>
              <a:rPr lang="en-US" dirty="0" smtClean="0"/>
              <a:t> des </a:t>
            </a:r>
            <a:r>
              <a:rPr lang="en-US" dirty="0" err="1" smtClean="0"/>
              <a:t>rayons</a:t>
            </a:r>
            <a:r>
              <a:rPr lang="en-US" dirty="0" smtClean="0"/>
              <a:t> </a:t>
            </a:r>
            <a:r>
              <a:rPr lang="en-US" dirty="0" err="1" smtClean="0"/>
              <a:t>cosmiques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le </a:t>
            </a:r>
            <a:r>
              <a:rPr lang="en-US" dirty="0" err="1" smtClean="0"/>
              <a:t>noyau</a:t>
            </a:r>
            <a:r>
              <a:rPr lang="en-US" dirty="0" smtClean="0"/>
              <a:t> de </a:t>
            </a:r>
            <a:r>
              <a:rPr lang="en-US" dirty="0" err="1" smtClean="0"/>
              <a:t>silicium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Tolérance</a:t>
            </a:r>
            <a:r>
              <a:rPr lang="en-US" dirty="0" smtClean="0"/>
              <a:t> aux </a:t>
            </a:r>
            <a:r>
              <a:rPr lang="en-US" dirty="0" err="1" smtClean="0"/>
              <a:t>pannes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Compensation </a:t>
            </a:r>
            <a:r>
              <a:rPr lang="en-US" i="1" dirty="0" smtClean="0"/>
              <a:t>(error masking)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TMR </a:t>
            </a:r>
            <a:r>
              <a:rPr lang="en-US" i="1" dirty="0" smtClean="0"/>
              <a:t>Triple Modular Redundancy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Recouvrement</a:t>
            </a:r>
            <a:r>
              <a:rPr lang="en-US" dirty="0" smtClean="0"/>
              <a:t> </a:t>
            </a:r>
            <a:r>
              <a:rPr lang="en-US" i="1" dirty="0" smtClean="0"/>
              <a:t>(error recovery)</a:t>
            </a:r>
            <a:endParaRPr lang="en-US" dirty="0" smtClean="0"/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Par reprise : </a:t>
            </a:r>
            <a:r>
              <a:rPr lang="en-US" i="1" dirty="0" err="1" smtClean="0"/>
              <a:t>Checkpointing</a:t>
            </a:r>
            <a:endParaRPr lang="en-US" i="1" dirty="0" smtClean="0"/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Par </a:t>
            </a:r>
            <a:r>
              <a:rPr lang="en-US" dirty="0" err="1" smtClean="0"/>
              <a:t>poursuite</a:t>
            </a:r>
            <a:r>
              <a:rPr lang="en-US" dirty="0" smtClean="0"/>
              <a:t> : </a:t>
            </a:r>
            <a:r>
              <a:rPr lang="en-US" i="1" dirty="0" smtClean="0"/>
              <a:t>Algorithm-Based Fault Tolerance (ABFT)</a:t>
            </a:r>
            <a:endParaRPr lang="en-US" dirty="0" smtClean="0"/>
          </a:p>
          <a:p>
            <a:pPr marL="1314450" lvl="2" indent="-514350">
              <a:buFont typeface="+mj-lt"/>
              <a:buAutoNum type="arabicPeriod"/>
            </a:pPr>
            <a:endParaRPr lang="en-US" dirty="0" smtClean="0"/>
          </a:p>
          <a:p>
            <a:pPr marL="1314450" lvl="2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Encodage</a:t>
            </a:r>
            <a:r>
              <a:rPr lang="en-US" dirty="0" smtClean="0"/>
              <a:t> Des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Encodage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un plus haut </a:t>
            </a:r>
            <a:r>
              <a:rPr lang="en-US" dirty="0" err="1" smtClean="0"/>
              <a:t>niveau</a:t>
            </a:r>
            <a:endParaRPr lang="en-US" dirty="0" smtClean="0"/>
          </a:p>
          <a:p>
            <a:r>
              <a:rPr lang="en-US" i="1" dirty="0" smtClean="0"/>
              <a:t>Row Checksum Matrix</a:t>
            </a:r>
          </a:p>
          <a:p>
            <a:r>
              <a:rPr lang="en-US" i="1" dirty="0" smtClean="0"/>
              <a:t>Column Checksum Matrix</a:t>
            </a:r>
          </a:p>
          <a:p>
            <a:r>
              <a:rPr lang="en-US" i="1" dirty="0" smtClean="0"/>
              <a:t>Full Checksum Matrix</a:t>
            </a:r>
          </a:p>
          <a:p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5334000" y="2209800"/>
            <a:ext cx="2247900" cy="2362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81900" y="2209800"/>
            <a:ext cx="685800" cy="2362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</a:p>
          <a:p>
            <a:pPr algn="ctr"/>
            <a:r>
              <a:rPr lang="en-US" sz="1000" dirty="0" smtClean="0"/>
              <a:t>H</a:t>
            </a:r>
          </a:p>
          <a:p>
            <a:pPr algn="ctr"/>
            <a:r>
              <a:rPr lang="en-US" sz="1000" dirty="0" smtClean="0"/>
              <a:t>E</a:t>
            </a:r>
          </a:p>
          <a:p>
            <a:pPr algn="ctr"/>
            <a:r>
              <a:rPr lang="en-US" sz="1000" dirty="0" smtClean="0"/>
              <a:t>C</a:t>
            </a:r>
          </a:p>
          <a:p>
            <a:pPr algn="ctr"/>
            <a:r>
              <a:rPr lang="en-US" sz="1000" dirty="0" smtClean="0"/>
              <a:t>K</a:t>
            </a:r>
          </a:p>
          <a:p>
            <a:pPr algn="ctr"/>
            <a:r>
              <a:rPr lang="en-US" sz="1000" dirty="0" smtClean="0"/>
              <a:t>S</a:t>
            </a:r>
          </a:p>
          <a:p>
            <a:pPr algn="ctr"/>
            <a:r>
              <a:rPr lang="en-US" sz="1000" dirty="0" smtClean="0"/>
              <a:t>U</a:t>
            </a:r>
          </a:p>
          <a:p>
            <a:pPr algn="ctr"/>
            <a:r>
              <a:rPr lang="en-US" sz="1000" dirty="0" smtClean="0"/>
              <a:t>M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5334000" y="4572000"/>
            <a:ext cx="2247900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CHECKSUM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81900" y="4572000"/>
            <a:ext cx="685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5" grpId="1" animBg="1"/>
      <p:bldP spid="5" grpId="2" animBg="1"/>
      <p:bldP spid="7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/>
          <p:cNvSpPr/>
          <p:nvPr/>
        </p:nvSpPr>
        <p:spPr>
          <a:xfrm>
            <a:off x="457200" y="2590800"/>
            <a:ext cx="1905000" cy="16764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5" name="Process 4"/>
          <p:cNvSpPr/>
          <p:nvPr/>
        </p:nvSpPr>
        <p:spPr>
          <a:xfrm>
            <a:off x="457200" y="4267200"/>
            <a:ext cx="1905000" cy="457200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CHECKSUM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3124200" y="2590800"/>
            <a:ext cx="1905000" cy="16764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7" name="Process 6"/>
          <p:cNvSpPr/>
          <p:nvPr/>
        </p:nvSpPr>
        <p:spPr>
          <a:xfrm>
            <a:off x="5029200" y="2590800"/>
            <a:ext cx="609600" cy="1676400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</a:p>
          <a:p>
            <a:pPr algn="ctr"/>
            <a:r>
              <a:rPr lang="en-US" sz="1200" dirty="0" smtClean="0"/>
              <a:t>H</a:t>
            </a:r>
          </a:p>
          <a:p>
            <a:pPr algn="ctr"/>
            <a:r>
              <a:rPr lang="en-US" sz="1200" dirty="0" smtClean="0"/>
              <a:t>E</a:t>
            </a:r>
          </a:p>
          <a:p>
            <a:pPr algn="ctr"/>
            <a:r>
              <a:rPr lang="en-US" sz="1200" dirty="0" smtClean="0"/>
              <a:t>C</a:t>
            </a:r>
          </a:p>
          <a:p>
            <a:pPr algn="ctr"/>
            <a:r>
              <a:rPr lang="en-US" sz="1200" dirty="0" smtClean="0"/>
              <a:t>K</a:t>
            </a:r>
          </a:p>
          <a:p>
            <a:pPr algn="ctr"/>
            <a:r>
              <a:rPr lang="en-US" sz="1200" dirty="0" smtClean="0"/>
              <a:t>S</a:t>
            </a:r>
          </a:p>
          <a:p>
            <a:pPr algn="ctr"/>
            <a:r>
              <a:rPr lang="en-US" sz="1200" dirty="0" smtClean="0"/>
              <a:t>U</a:t>
            </a:r>
          </a:p>
          <a:p>
            <a:pPr algn="ctr"/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8" name="Multiply 7"/>
          <p:cNvSpPr/>
          <p:nvPr/>
        </p:nvSpPr>
        <p:spPr>
          <a:xfrm>
            <a:off x="2590800" y="3276600"/>
            <a:ext cx="304800" cy="3810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qual 8"/>
          <p:cNvSpPr/>
          <p:nvPr/>
        </p:nvSpPr>
        <p:spPr>
          <a:xfrm>
            <a:off x="5753100" y="3276600"/>
            <a:ext cx="381000" cy="38100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rocess 9"/>
          <p:cNvSpPr/>
          <p:nvPr/>
        </p:nvSpPr>
        <p:spPr>
          <a:xfrm>
            <a:off x="6324600" y="2590800"/>
            <a:ext cx="1905000" cy="16764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11" name="Process 10"/>
          <p:cNvSpPr/>
          <p:nvPr/>
        </p:nvSpPr>
        <p:spPr>
          <a:xfrm>
            <a:off x="8229600" y="2590800"/>
            <a:ext cx="609600" cy="1676400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</a:p>
          <a:p>
            <a:pPr algn="ctr"/>
            <a:r>
              <a:rPr lang="en-US" sz="1200" dirty="0" smtClean="0"/>
              <a:t>H</a:t>
            </a:r>
          </a:p>
          <a:p>
            <a:pPr algn="ctr"/>
            <a:r>
              <a:rPr lang="en-US" sz="1200" dirty="0" smtClean="0"/>
              <a:t>E</a:t>
            </a:r>
          </a:p>
          <a:p>
            <a:pPr algn="ctr"/>
            <a:r>
              <a:rPr lang="en-US" sz="1200" dirty="0" smtClean="0"/>
              <a:t>C</a:t>
            </a:r>
          </a:p>
          <a:p>
            <a:pPr algn="ctr"/>
            <a:r>
              <a:rPr lang="en-US" sz="1200" dirty="0" smtClean="0"/>
              <a:t>K</a:t>
            </a:r>
          </a:p>
          <a:p>
            <a:pPr algn="ctr"/>
            <a:r>
              <a:rPr lang="en-US" sz="1200" dirty="0" smtClean="0"/>
              <a:t>S</a:t>
            </a:r>
          </a:p>
          <a:p>
            <a:pPr algn="ctr"/>
            <a:r>
              <a:rPr lang="en-US" sz="1200" dirty="0" smtClean="0"/>
              <a:t>U</a:t>
            </a:r>
          </a:p>
          <a:p>
            <a:pPr algn="ctr"/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12" name="Process 11"/>
          <p:cNvSpPr/>
          <p:nvPr/>
        </p:nvSpPr>
        <p:spPr>
          <a:xfrm>
            <a:off x="6324600" y="4267200"/>
            <a:ext cx="1905000" cy="457200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CHECKSUM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229600" y="4267200"/>
            <a:ext cx="609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/>
          <p:cNvSpPr/>
          <p:nvPr/>
        </p:nvSpPr>
        <p:spPr>
          <a:xfrm>
            <a:off x="3581400" y="2286000"/>
            <a:ext cx="1905000" cy="16764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</a:t>
            </a:r>
            <a:endParaRPr lang="en-US" sz="3200" dirty="0"/>
          </a:p>
        </p:txBody>
      </p:sp>
      <p:sp>
        <p:nvSpPr>
          <p:cNvPr id="5" name="Process 4"/>
          <p:cNvSpPr/>
          <p:nvPr/>
        </p:nvSpPr>
        <p:spPr>
          <a:xfrm>
            <a:off x="533400" y="3962400"/>
            <a:ext cx="1905000" cy="457200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CHECKSUM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6248400" y="2286000"/>
            <a:ext cx="1905000" cy="16764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U</a:t>
            </a:r>
          </a:p>
        </p:txBody>
      </p:sp>
      <p:sp>
        <p:nvSpPr>
          <p:cNvPr id="7" name="Process 6"/>
          <p:cNvSpPr/>
          <p:nvPr/>
        </p:nvSpPr>
        <p:spPr>
          <a:xfrm>
            <a:off x="8153400" y="2286000"/>
            <a:ext cx="609600" cy="1676400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</a:p>
          <a:p>
            <a:pPr algn="ctr"/>
            <a:r>
              <a:rPr lang="en-US" sz="1200" dirty="0" smtClean="0"/>
              <a:t>H</a:t>
            </a:r>
          </a:p>
          <a:p>
            <a:pPr algn="ctr"/>
            <a:r>
              <a:rPr lang="en-US" sz="1200" dirty="0" smtClean="0"/>
              <a:t>E</a:t>
            </a:r>
          </a:p>
          <a:p>
            <a:pPr algn="ctr"/>
            <a:r>
              <a:rPr lang="en-US" sz="1200" dirty="0" smtClean="0"/>
              <a:t>C</a:t>
            </a:r>
          </a:p>
          <a:p>
            <a:pPr algn="ctr"/>
            <a:r>
              <a:rPr lang="en-US" sz="1200" dirty="0" smtClean="0"/>
              <a:t>K</a:t>
            </a:r>
          </a:p>
          <a:p>
            <a:pPr algn="ctr"/>
            <a:r>
              <a:rPr lang="en-US" sz="1200" dirty="0" smtClean="0"/>
              <a:t>S</a:t>
            </a:r>
          </a:p>
          <a:p>
            <a:pPr algn="ctr"/>
            <a:r>
              <a:rPr lang="en-US" sz="1200" dirty="0" smtClean="0"/>
              <a:t>U</a:t>
            </a:r>
          </a:p>
          <a:p>
            <a:pPr algn="ctr"/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8" name="Multiply 7"/>
          <p:cNvSpPr/>
          <p:nvPr/>
        </p:nvSpPr>
        <p:spPr>
          <a:xfrm>
            <a:off x="5715000" y="2971800"/>
            <a:ext cx="304800" cy="3810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qual 8"/>
          <p:cNvSpPr/>
          <p:nvPr/>
        </p:nvSpPr>
        <p:spPr>
          <a:xfrm>
            <a:off x="3124200" y="2971800"/>
            <a:ext cx="381000" cy="38100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rocess 9"/>
          <p:cNvSpPr/>
          <p:nvPr/>
        </p:nvSpPr>
        <p:spPr>
          <a:xfrm>
            <a:off x="533400" y="2286000"/>
            <a:ext cx="1905000" cy="16764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11" name="Process 10"/>
          <p:cNvSpPr/>
          <p:nvPr/>
        </p:nvSpPr>
        <p:spPr>
          <a:xfrm>
            <a:off x="2438400" y="2286000"/>
            <a:ext cx="609600" cy="1676400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</a:p>
          <a:p>
            <a:pPr algn="ctr"/>
            <a:r>
              <a:rPr lang="en-US" sz="1200" dirty="0" smtClean="0"/>
              <a:t>H</a:t>
            </a:r>
          </a:p>
          <a:p>
            <a:pPr algn="ctr"/>
            <a:r>
              <a:rPr lang="en-US" sz="1200" dirty="0" smtClean="0"/>
              <a:t>E</a:t>
            </a:r>
          </a:p>
          <a:p>
            <a:pPr algn="ctr"/>
            <a:r>
              <a:rPr lang="en-US" sz="1200" dirty="0" smtClean="0"/>
              <a:t>C</a:t>
            </a:r>
          </a:p>
          <a:p>
            <a:pPr algn="ctr"/>
            <a:r>
              <a:rPr lang="en-US" sz="1200" dirty="0" smtClean="0"/>
              <a:t>K</a:t>
            </a:r>
          </a:p>
          <a:p>
            <a:pPr algn="ctr"/>
            <a:r>
              <a:rPr lang="en-US" sz="1200" dirty="0" smtClean="0"/>
              <a:t>S</a:t>
            </a:r>
          </a:p>
          <a:p>
            <a:pPr algn="ctr"/>
            <a:r>
              <a:rPr lang="en-US" sz="1200" dirty="0" smtClean="0"/>
              <a:t>U</a:t>
            </a:r>
          </a:p>
          <a:p>
            <a:pPr algn="ctr"/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12" name="Process 11"/>
          <p:cNvSpPr/>
          <p:nvPr/>
        </p:nvSpPr>
        <p:spPr>
          <a:xfrm>
            <a:off x="3581400" y="3962400"/>
            <a:ext cx="1905000" cy="457200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CHECKSUM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438400" y="3962400"/>
            <a:ext cx="609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Décomposition</a:t>
            </a:r>
            <a:r>
              <a:rPr lang="en-US" dirty="0" smtClean="0"/>
              <a:t> LU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/>
          <p:cNvSpPr/>
          <p:nvPr/>
        </p:nvSpPr>
        <p:spPr>
          <a:xfrm>
            <a:off x="76200" y="2438400"/>
            <a:ext cx="1905000" cy="16764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5" name="Process 4"/>
          <p:cNvSpPr/>
          <p:nvPr/>
        </p:nvSpPr>
        <p:spPr>
          <a:xfrm>
            <a:off x="76200" y="4114800"/>
            <a:ext cx="1905000" cy="457200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CHECKSUM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3200400" y="2438400"/>
            <a:ext cx="1905000" cy="16764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7" name="Process 6"/>
          <p:cNvSpPr/>
          <p:nvPr/>
        </p:nvSpPr>
        <p:spPr>
          <a:xfrm>
            <a:off x="5105400" y="2438400"/>
            <a:ext cx="609600" cy="1676400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</a:p>
          <a:p>
            <a:pPr algn="ctr"/>
            <a:r>
              <a:rPr lang="en-US" sz="1200" dirty="0" smtClean="0"/>
              <a:t>H</a:t>
            </a:r>
          </a:p>
          <a:p>
            <a:pPr algn="ctr"/>
            <a:r>
              <a:rPr lang="en-US" sz="1200" dirty="0" smtClean="0"/>
              <a:t>E</a:t>
            </a:r>
          </a:p>
          <a:p>
            <a:pPr algn="ctr"/>
            <a:r>
              <a:rPr lang="en-US" sz="1200" dirty="0" smtClean="0"/>
              <a:t>C</a:t>
            </a:r>
          </a:p>
          <a:p>
            <a:pPr algn="ctr"/>
            <a:r>
              <a:rPr lang="en-US" sz="1200" dirty="0" smtClean="0"/>
              <a:t>K</a:t>
            </a:r>
          </a:p>
          <a:p>
            <a:pPr algn="ctr"/>
            <a:r>
              <a:rPr lang="en-US" sz="1200" dirty="0" smtClean="0"/>
              <a:t>S</a:t>
            </a:r>
          </a:p>
          <a:p>
            <a:pPr algn="ctr"/>
            <a:r>
              <a:rPr lang="en-US" sz="1200" dirty="0" smtClean="0"/>
              <a:t>U</a:t>
            </a:r>
          </a:p>
          <a:p>
            <a:pPr algn="ctr"/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9" name="Equal 8"/>
          <p:cNvSpPr/>
          <p:nvPr/>
        </p:nvSpPr>
        <p:spPr>
          <a:xfrm>
            <a:off x="5829300" y="3124200"/>
            <a:ext cx="381000" cy="38100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rocess 9"/>
          <p:cNvSpPr/>
          <p:nvPr/>
        </p:nvSpPr>
        <p:spPr>
          <a:xfrm>
            <a:off x="6400800" y="2438400"/>
            <a:ext cx="1905000" cy="16764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11" name="Process 10"/>
          <p:cNvSpPr/>
          <p:nvPr/>
        </p:nvSpPr>
        <p:spPr>
          <a:xfrm>
            <a:off x="8305800" y="2438400"/>
            <a:ext cx="609600" cy="1676400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</a:p>
          <a:p>
            <a:pPr algn="ctr"/>
            <a:r>
              <a:rPr lang="en-US" sz="1200" dirty="0" smtClean="0"/>
              <a:t>H</a:t>
            </a:r>
          </a:p>
          <a:p>
            <a:pPr algn="ctr"/>
            <a:r>
              <a:rPr lang="en-US" sz="1200" dirty="0" smtClean="0"/>
              <a:t>E</a:t>
            </a:r>
          </a:p>
          <a:p>
            <a:pPr algn="ctr"/>
            <a:r>
              <a:rPr lang="en-US" sz="1200" dirty="0" smtClean="0"/>
              <a:t>C</a:t>
            </a:r>
          </a:p>
          <a:p>
            <a:pPr algn="ctr"/>
            <a:r>
              <a:rPr lang="en-US" sz="1200" dirty="0" smtClean="0"/>
              <a:t>K</a:t>
            </a:r>
          </a:p>
          <a:p>
            <a:pPr algn="ctr"/>
            <a:r>
              <a:rPr lang="en-US" sz="1200" dirty="0" smtClean="0"/>
              <a:t>S</a:t>
            </a:r>
          </a:p>
          <a:p>
            <a:pPr algn="ctr"/>
            <a:r>
              <a:rPr lang="en-US" sz="1200" dirty="0" smtClean="0"/>
              <a:t>U</a:t>
            </a:r>
          </a:p>
          <a:p>
            <a:pPr algn="ctr"/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12" name="Process 11"/>
          <p:cNvSpPr/>
          <p:nvPr/>
        </p:nvSpPr>
        <p:spPr>
          <a:xfrm>
            <a:off x="6400800" y="4114800"/>
            <a:ext cx="1905000" cy="457200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CHECKSUM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05800" y="4114800"/>
            <a:ext cx="609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Process 13"/>
          <p:cNvSpPr/>
          <p:nvPr/>
        </p:nvSpPr>
        <p:spPr>
          <a:xfrm>
            <a:off x="3200400" y="4114800"/>
            <a:ext cx="1905000" cy="457200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CHECKSUM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105400" y="4114800"/>
            <a:ext cx="609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6" name="Process 15"/>
          <p:cNvSpPr/>
          <p:nvPr/>
        </p:nvSpPr>
        <p:spPr>
          <a:xfrm>
            <a:off x="1981200" y="2438400"/>
            <a:ext cx="609600" cy="1676400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</a:p>
          <a:p>
            <a:pPr algn="ctr"/>
            <a:r>
              <a:rPr lang="en-US" sz="1200" dirty="0" smtClean="0"/>
              <a:t>H</a:t>
            </a:r>
          </a:p>
          <a:p>
            <a:pPr algn="ctr"/>
            <a:r>
              <a:rPr lang="en-US" sz="1200" dirty="0" smtClean="0"/>
              <a:t>E</a:t>
            </a:r>
          </a:p>
          <a:p>
            <a:pPr algn="ctr"/>
            <a:r>
              <a:rPr lang="en-US" sz="1200" dirty="0" smtClean="0"/>
              <a:t>C</a:t>
            </a:r>
          </a:p>
          <a:p>
            <a:pPr algn="ctr"/>
            <a:r>
              <a:rPr lang="en-US" sz="1200" dirty="0" smtClean="0"/>
              <a:t>K</a:t>
            </a:r>
          </a:p>
          <a:p>
            <a:pPr algn="ctr"/>
            <a:r>
              <a:rPr lang="en-US" sz="1200" dirty="0" smtClean="0"/>
              <a:t>S</a:t>
            </a:r>
          </a:p>
          <a:p>
            <a:pPr algn="ctr"/>
            <a:r>
              <a:rPr lang="en-US" sz="1200" dirty="0" smtClean="0"/>
              <a:t>U</a:t>
            </a:r>
          </a:p>
          <a:p>
            <a:pPr algn="ctr"/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1981200" y="4114800"/>
            <a:ext cx="609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8" name="Plus 17"/>
          <p:cNvSpPr/>
          <p:nvPr/>
        </p:nvSpPr>
        <p:spPr>
          <a:xfrm flipH="1">
            <a:off x="2667000" y="3124200"/>
            <a:ext cx="381001" cy="38100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cess 5"/>
          <p:cNvSpPr/>
          <p:nvPr/>
        </p:nvSpPr>
        <p:spPr>
          <a:xfrm>
            <a:off x="1143000" y="2286000"/>
            <a:ext cx="1905000" cy="16764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</a:p>
        </p:txBody>
      </p:sp>
      <p:sp>
        <p:nvSpPr>
          <p:cNvPr id="7" name="Process 6"/>
          <p:cNvSpPr/>
          <p:nvPr/>
        </p:nvSpPr>
        <p:spPr>
          <a:xfrm>
            <a:off x="3048000" y="2286000"/>
            <a:ext cx="609600" cy="16764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</a:p>
          <a:p>
            <a:pPr algn="ctr"/>
            <a:r>
              <a:rPr lang="en-US" sz="1200" dirty="0" smtClean="0"/>
              <a:t>H</a:t>
            </a:r>
          </a:p>
          <a:p>
            <a:pPr algn="ctr"/>
            <a:r>
              <a:rPr lang="en-US" sz="1200" dirty="0" smtClean="0"/>
              <a:t>E</a:t>
            </a:r>
          </a:p>
          <a:p>
            <a:pPr algn="ctr"/>
            <a:r>
              <a:rPr lang="en-US" sz="1200" dirty="0" smtClean="0"/>
              <a:t>C</a:t>
            </a:r>
          </a:p>
          <a:p>
            <a:pPr algn="ctr"/>
            <a:r>
              <a:rPr lang="en-US" sz="1200" dirty="0" smtClean="0"/>
              <a:t>K</a:t>
            </a:r>
          </a:p>
          <a:p>
            <a:pPr algn="ctr"/>
            <a:r>
              <a:rPr lang="en-US" sz="1200" dirty="0" smtClean="0"/>
              <a:t>S</a:t>
            </a:r>
          </a:p>
          <a:p>
            <a:pPr algn="ctr"/>
            <a:r>
              <a:rPr lang="en-US" sz="1200" dirty="0" smtClean="0"/>
              <a:t>U</a:t>
            </a:r>
          </a:p>
          <a:p>
            <a:pPr algn="ctr"/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10" name="Process 9"/>
          <p:cNvSpPr/>
          <p:nvPr/>
        </p:nvSpPr>
        <p:spPr>
          <a:xfrm>
            <a:off x="5486400" y="2286000"/>
            <a:ext cx="1905000" cy="16764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r>
              <a:rPr lang="en-US" sz="3200" baseline="30000" dirty="0" smtClean="0"/>
              <a:t>t</a:t>
            </a:r>
            <a:endParaRPr lang="en-US" sz="3200" dirty="0"/>
          </a:p>
        </p:txBody>
      </p:sp>
      <p:sp>
        <p:nvSpPr>
          <p:cNvPr id="11" name="Process 10"/>
          <p:cNvSpPr/>
          <p:nvPr/>
        </p:nvSpPr>
        <p:spPr>
          <a:xfrm>
            <a:off x="7391400" y="2286000"/>
            <a:ext cx="609600" cy="1676400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</a:p>
          <a:p>
            <a:pPr algn="ctr"/>
            <a:r>
              <a:rPr lang="en-US" sz="1200" dirty="0" smtClean="0"/>
              <a:t>H</a:t>
            </a:r>
          </a:p>
          <a:p>
            <a:pPr algn="ctr"/>
            <a:r>
              <a:rPr lang="en-US" sz="1200" dirty="0" smtClean="0"/>
              <a:t>E</a:t>
            </a:r>
          </a:p>
          <a:p>
            <a:pPr algn="ctr"/>
            <a:r>
              <a:rPr lang="en-US" sz="1200" dirty="0" smtClean="0"/>
              <a:t>C</a:t>
            </a:r>
          </a:p>
          <a:p>
            <a:pPr algn="ctr"/>
            <a:r>
              <a:rPr lang="en-US" sz="1200" dirty="0" smtClean="0"/>
              <a:t>K</a:t>
            </a:r>
          </a:p>
          <a:p>
            <a:pPr algn="ctr"/>
            <a:r>
              <a:rPr lang="en-US" sz="1200" dirty="0" smtClean="0"/>
              <a:t>S</a:t>
            </a:r>
          </a:p>
          <a:p>
            <a:pPr algn="ctr"/>
            <a:r>
              <a:rPr lang="en-US" sz="1200" dirty="0" smtClean="0"/>
              <a:t>U</a:t>
            </a:r>
          </a:p>
          <a:p>
            <a:pPr algn="ctr"/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12" name="Process 11"/>
          <p:cNvSpPr/>
          <p:nvPr/>
        </p:nvSpPr>
        <p:spPr>
          <a:xfrm>
            <a:off x="5486400" y="3962400"/>
            <a:ext cx="1905000" cy="4572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CHECKSUM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91400" y="3962400"/>
            <a:ext cx="609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Process 13"/>
          <p:cNvSpPr/>
          <p:nvPr/>
        </p:nvSpPr>
        <p:spPr>
          <a:xfrm>
            <a:off x="1143000" y="3962400"/>
            <a:ext cx="1905000" cy="457200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CHECKSUM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48000" y="3962400"/>
            <a:ext cx="609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3810000" y="2971800"/>
            <a:ext cx="1600200" cy="533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Transposée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Vs </a:t>
            </a:r>
            <a:r>
              <a:rPr lang="en-US" dirty="0" err="1" smtClean="0"/>
              <a:t>Opérations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 extensions </a:t>
            </a:r>
            <a:r>
              <a:rPr lang="en-US" dirty="0" err="1" smtClean="0"/>
              <a:t>n’affectent</a:t>
            </a:r>
            <a:r>
              <a:rPr lang="en-US" dirty="0" smtClean="0"/>
              <a:t> pas les 5 </a:t>
            </a:r>
            <a:r>
              <a:rPr lang="en-US" dirty="0" err="1" smtClean="0"/>
              <a:t>opérations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nous </a:t>
            </a:r>
            <a:r>
              <a:rPr lang="en-US" dirty="0" err="1" smtClean="0"/>
              <a:t>effectuons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les matrices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Contrats</a:t>
            </a:r>
            <a:endParaRPr lang="en-US" dirty="0" smtClean="0"/>
          </a:p>
          <a:p>
            <a:r>
              <a:rPr lang="en-US" dirty="0" err="1" smtClean="0"/>
              <a:t>Choix</a:t>
            </a:r>
            <a:r>
              <a:rPr lang="en-US" dirty="0" smtClean="0"/>
              <a:t> du </a:t>
            </a:r>
            <a:r>
              <a:rPr lang="en-US" dirty="0" err="1" smtClean="0"/>
              <a:t>Langage</a:t>
            </a:r>
            <a:r>
              <a:rPr lang="en-US" dirty="0" smtClean="0"/>
              <a:t> : Java </a:t>
            </a:r>
            <a:r>
              <a:rPr lang="en-US" dirty="0" err="1" smtClean="0"/>
              <a:t>ou</a:t>
            </a:r>
            <a:r>
              <a:rPr lang="en-US" dirty="0" smtClean="0"/>
              <a:t> C++</a:t>
            </a:r>
          </a:p>
          <a:p>
            <a:r>
              <a:rPr lang="en-US" dirty="0" smtClean="0"/>
              <a:t>Types </a:t>
            </a:r>
            <a:r>
              <a:rPr lang="en-US" dirty="0" err="1" smtClean="0"/>
              <a:t>Génériques</a:t>
            </a:r>
            <a:endParaRPr lang="en-US" dirty="0" smtClean="0"/>
          </a:p>
          <a:p>
            <a:r>
              <a:rPr lang="en-US" dirty="0" smtClean="0"/>
              <a:t>Structures de </a:t>
            </a:r>
            <a:r>
              <a:rPr lang="en-US" dirty="0" err="1" smtClean="0"/>
              <a:t>données</a:t>
            </a:r>
            <a:r>
              <a:rPr lang="en-US" dirty="0" smtClean="0"/>
              <a:t> : </a:t>
            </a:r>
            <a:r>
              <a:rPr lang="en-US" dirty="0" err="1" smtClean="0"/>
              <a:t>arbres</a:t>
            </a:r>
            <a:r>
              <a:rPr lang="en-US" dirty="0" smtClean="0"/>
              <a:t> des </a:t>
            </a:r>
            <a:r>
              <a:rPr lang="en-US" dirty="0" err="1" smtClean="0"/>
              <a:t>différents</a:t>
            </a:r>
            <a:r>
              <a:rPr lang="en-US" dirty="0" smtClean="0"/>
              <a:t> types de matrices</a:t>
            </a:r>
            <a:endParaRPr lang="en-US" dirty="0"/>
          </a:p>
        </p:txBody>
      </p:sp>
      <p:pic>
        <p:nvPicPr>
          <p:cNvPr id="4" name="Picture 3" descr="MatricesHierarchie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0" y="3743011"/>
            <a:ext cx="9144000" cy="3114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ヒラギノ丸ゴ Pro W4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ＭＳ 明朝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Apex.thmx</Template>
  <TotalTime>475</TotalTime>
  <Words>329</Words>
  <Application>Microsoft Macintosh PowerPoint</Application>
  <PresentationFormat>On-screen Show (4:3)</PresentationFormat>
  <Paragraphs>163</Paragraphs>
  <Slides>14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Apex</vt:lpstr>
      <vt:lpstr>Implantation d’un produit de matrices tolérant aux fautes</vt:lpstr>
      <vt:lpstr>Introduction</vt:lpstr>
      <vt:lpstr>Encodage Des Matrices</vt:lpstr>
      <vt:lpstr>Multiplication</vt:lpstr>
      <vt:lpstr>Décomposition LU</vt:lpstr>
      <vt:lpstr>Addition</vt:lpstr>
      <vt:lpstr>Transposition</vt:lpstr>
      <vt:lpstr>Extensions Vs Opérations</vt:lpstr>
      <vt:lpstr>Conception</vt:lpstr>
      <vt:lpstr>Processeurs et Calculs</vt:lpstr>
      <vt:lpstr>Générations d’erreurs</vt:lpstr>
      <vt:lpstr>Detection/Correction</vt:lpstr>
      <vt:lpstr>Benchmarks</vt:lpstr>
      <vt:lpstr>Travaux en cours</vt:lpstr>
    </vt:vector>
  </TitlesOfParts>
  <Company>Universite Pierre et Marie Curie (Paris 6)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None WTF</dc:creator>
  <cp:lastModifiedBy>None WTF</cp:lastModifiedBy>
  <cp:revision>32</cp:revision>
  <dcterms:created xsi:type="dcterms:W3CDTF">2010-05-17T07:35:43Z</dcterms:created>
  <dcterms:modified xsi:type="dcterms:W3CDTF">2010-05-17T13:08:59Z</dcterms:modified>
</cp:coreProperties>
</file>