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10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38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97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7988" y="158398"/>
            <a:ext cx="2404221" cy="3122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2038" y="64719"/>
            <a:ext cx="2439923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B25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1962" y="462436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>
                <a:solidFill>
                  <a:srgbClr val="CC0000"/>
                </a:solidFill>
                <a:latin typeface="+mn-lt"/>
                <a:ea typeface="Montserrat"/>
                <a:cs typeface="Montserrat"/>
                <a:sym typeface="Montserrat"/>
              </a:rPr>
              <a:t>Capstone Project </a:t>
            </a:r>
            <a:endParaRPr sz="4200" b="1" dirty="0">
              <a:solidFill>
                <a:srgbClr val="CC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2700" marR="5080" algn="ctr">
              <a:lnSpc>
                <a:spcPct val="100000"/>
              </a:lnSpc>
              <a:spcBef>
                <a:spcPts val="1789"/>
              </a:spcBef>
            </a:pPr>
            <a:r>
              <a:rPr lang="en-US" sz="2400" b="1" spc="-14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lang="en-US" sz="2400" b="1" spc="-13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US" sz="2400" b="1" spc="-15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tflix</a:t>
            </a:r>
            <a:r>
              <a:rPr lang="en-US" sz="2400" b="1" spc="-204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1" spc="-13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Movies</a:t>
            </a:r>
            <a:r>
              <a:rPr lang="en-US" sz="2400" b="1" spc="-21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1" spc="-9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and</a:t>
            </a:r>
            <a:r>
              <a:rPr lang="en-US" sz="2400" b="1" spc="-21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1" spc="-14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TV</a:t>
            </a:r>
            <a:r>
              <a:rPr lang="en-US" sz="2400" b="1" spc="-204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b="1" spc="-17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US" sz="2400" b="1" spc="-185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h</a:t>
            </a:r>
            <a:r>
              <a:rPr lang="en-US" sz="2400" b="1" spc="-13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ows  </a:t>
            </a:r>
            <a:r>
              <a:rPr lang="en-US" sz="2400" b="1" spc="-11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Clustering</a:t>
            </a:r>
            <a:br>
              <a:rPr lang="en-US" sz="2400" b="1" spc="-11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b="1" spc="-11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b="1" spc="-110" dirty="0">
                <a:solidFill>
                  <a:srgbClr val="124F5C"/>
                </a:solidFill>
                <a:latin typeface="+mn-lt"/>
                <a:cs typeface="Times New Roman" panose="02020603050405020304" pitchFamily="18" charset="0"/>
              </a:rPr>
              <a:t>By – Sneha Raikar</a:t>
            </a:r>
            <a:br>
              <a:rPr lang="en-US" sz="2000" dirty="0">
                <a:latin typeface="+mn-lt"/>
                <a:cs typeface="Times New Roman" panose="02020603050405020304" pitchFamily="18" charset="0"/>
              </a:rPr>
            </a:br>
            <a:endParaRPr sz="2000" b="1" dirty="0">
              <a:solidFill>
                <a:schemeClr val="lt1"/>
              </a:solidFill>
              <a:latin typeface="+mn-l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809" y="171508"/>
            <a:ext cx="4499983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218" y="-235526"/>
            <a:ext cx="4579955" cy="1095813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pc="10" dirty="0"/>
              <a:t>Explo</a:t>
            </a:r>
            <a:r>
              <a:rPr spc="-10" dirty="0"/>
              <a:t>r</a:t>
            </a:r>
            <a:r>
              <a:rPr spc="-5" dirty="0"/>
              <a:t>ato</a:t>
            </a:r>
            <a:r>
              <a:rPr spc="-20" dirty="0"/>
              <a:t>r</a:t>
            </a:r>
            <a:r>
              <a:rPr spc="-145" dirty="0"/>
              <a:t>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5" dirty="0"/>
              <a:t>Anal</a:t>
            </a:r>
            <a:r>
              <a:rPr spc="-5" dirty="0"/>
              <a:t>y</a:t>
            </a:r>
            <a:r>
              <a:rPr spc="-70" dirty="0"/>
              <a:t>sis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600" spc="10" dirty="0">
                <a:solidFill>
                  <a:srgbClr val="124F5C"/>
                </a:solidFill>
              </a:rPr>
              <a:t>Top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content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genre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-15" dirty="0">
                <a:solidFill>
                  <a:srgbClr val="124F5C"/>
                </a:solidFill>
              </a:rPr>
              <a:t>available</a:t>
            </a:r>
            <a:r>
              <a:rPr sz="1600" spc="-114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in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-5" dirty="0">
                <a:solidFill>
                  <a:srgbClr val="124F5C"/>
                </a:solidFill>
              </a:rPr>
              <a:t>Netflix</a:t>
            </a:r>
            <a:endParaRPr sz="16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650" y="1085614"/>
            <a:ext cx="7896597" cy="3957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61" y="171508"/>
            <a:ext cx="4499983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3644" y="-228600"/>
            <a:ext cx="4546600" cy="92836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pc="10" dirty="0"/>
              <a:t>Explo</a:t>
            </a:r>
            <a:r>
              <a:rPr spc="-10" dirty="0"/>
              <a:t>r</a:t>
            </a:r>
            <a:r>
              <a:rPr spc="-5" dirty="0"/>
              <a:t>ato</a:t>
            </a:r>
            <a:r>
              <a:rPr spc="-20" dirty="0"/>
              <a:t>r</a:t>
            </a:r>
            <a:r>
              <a:rPr spc="-145" dirty="0"/>
              <a:t>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5" dirty="0"/>
              <a:t>Anal</a:t>
            </a:r>
            <a:r>
              <a:rPr spc="-5" dirty="0"/>
              <a:t>y</a:t>
            </a:r>
            <a:r>
              <a:rPr spc="-70" dirty="0"/>
              <a:t>sis</a:t>
            </a:r>
          </a:p>
          <a:p>
            <a:pPr marL="1270" algn="ctr">
              <a:lnSpc>
                <a:spcPct val="100000"/>
              </a:lnSpc>
              <a:spcBef>
                <a:spcPts val="660"/>
              </a:spcBef>
            </a:pPr>
            <a:r>
              <a:rPr sz="1600" spc="-25" dirty="0">
                <a:solidFill>
                  <a:srgbClr val="124F5C"/>
                </a:solidFill>
              </a:rPr>
              <a:t>T</a:t>
            </a:r>
            <a:r>
              <a:rPr sz="1600" spc="-30" dirty="0">
                <a:solidFill>
                  <a:srgbClr val="124F5C"/>
                </a:solidFill>
              </a:rPr>
              <a:t>o</a:t>
            </a:r>
            <a:r>
              <a:rPr sz="1600" spc="85" dirty="0">
                <a:solidFill>
                  <a:srgbClr val="124F5C"/>
                </a:solidFill>
              </a:rPr>
              <a:t>p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p</a:t>
            </a:r>
            <a:r>
              <a:rPr sz="1600" spc="5" dirty="0">
                <a:solidFill>
                  <a:srgbClr val="124F5C"/>
                </a:solidFill>
              </a:rPr>
              <a:t>r</a:t>
            </a:r>
            <a:r>
              <a:rPr sz="1600" spc="55" dirty="0">
                <a:solidFill>
                  <a:srgbClr val="124F5C"/>
                </a:solidFill>
              </a:rPr>
              <a:t>o</a:t>
            </a:r>
            <a:r>
              <a:rPr sz="1600" spc="45" dirty="0">
                <a:solidFill>
                  <a:srgbClr val="124F5C"/>
                </a:solidFill>
              </a:rPr>
              <a:t>d</a:t>
            </a:r>
            <a:r>
              <a:rPr sz="1600" spc="60" dirty="0">
                <a:solidFill>
                  <a:srgbClr val="124F5C"/>
                </a:solidFill>
              </a:rPr>
              <a:t>u</a:t>
            </a:r>
            <a:r>
              <a:rPr sz="1600" spc="55" dirty="0">
                <a:solidFill>
                  <a:srgbClr val="124F5C"/>
                </a:solidFill>
              </a:rPr>
              <a:t>cing</a:t>
            </a:r>
            <a:r>
              <a:rPr sz="1600" spc="-120" dirty="0">
                <a:solidFill>
                  <a:srgbClr val="124F5C"/>
                </a:solidFill>
              </a:rPr>
              <a:t> </a:t>
            </a:r>
            <a:r>
              <a:rPr sz="1600" spc="15" dirty="0">
                <a:solidFill>
                  <a:srgbClr val="124F5C"/>
                </a:solidFill>
              </a:rPr>
              <a:t>countries</a:t>
            </a:r>
            <a:endParaRPr sz="16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1378" y="1146338"/>
            <a:ext cx="6029737" cy="383227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039" y="1381944"/>
            <a:ext cx="2298065" cy="229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2885" indent="-342900">
              <a:lnSpc>
                <a:spcPct val="115100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account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ent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Net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eri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second</a:t>
            </a:r>
            <a:endParaRPr sz="1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355" y="1243025"/>
            <a:ext cx="229171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bot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shows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 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mbe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dras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af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16.</a:t>
            </a:r>
            <a:endParaRPr sz="1400">
              <a:latin typeface="Verdana"/>
              <a:cs typeface="Verdana"/>
            </a:endParaRPr>
          </a:p>
          <a:p>
            <a:pPr marL="355600" marR="165735" indent="-342900">
              <a:lnSpc>
                <a:spcPct val="100000"/>
              </a:lnSpc>
              <a:spcBef>
                <a:spcPts val="1205"/>
              </a:spcBef>
              <a:buClr>
                <a:srgbClr val="124F5C"/>
              </a:buClr>
              <a:buSzPct val="128571"/>
              <a:buFont typeface="Wingdings"/>
              <a:buChar char=""/>
              <a:tabLst>
                <a:tab pos="400685" algn="l"/>
                <a:tab pos="401320" algn="l"/>
              </a:tabLst>
            </a:pPr>
            <a:r>
              <a:rPr dirty="0"/>
              <a:t>	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of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mov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dded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re  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mu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ghe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compa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TV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mbe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r.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945" y="291705"/>
            <a:ext cx="4499983" cy="3639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700" y="-98996"/>
            <a:ext cx="8520600" cy="5727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7487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75510" algn="ctr">
              <a:lnSpc>
                <a:spcPct val="100000"/>
              </a:lnSpc>
              <a:spcBef>
                <a:spcPts val="660"/>
              </a:spcBef>
            </a:pPr>
            <a:r>
              <a:rPr sz="1600" spc="35" dirty="0">
                <a:solidFill>
                  <a:srgbClr val="124F5C"/>
                </a:solidFill>
              </a:rPr>
              <a:t>Conte</a:t>
            </a:r>
            <a:r>
              <a:rPr sz="1600" spc="30" dirty="0">
                <a:solidFill>
                  <a:srgbClr val="124F5C"/>
                </a:solidFill>
              </a:rPr>
              <a:t>n</a:t>
            </a:r>
            <a:r>
              <a:rPr sz="1600" spc="15" dirty="0">
                <a:solidFill>
                  <a:srgbClr val="124F5C"/>
                </a:solidFill>
              </a:rPr>
              <a:t>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p</a:t>
            </a:r>
            <a:r>
              <a:rPr sz="1600" spc="35" dirty="0">
                <a:solidFill>
                  <a:srgbClr val="124F5C"/>
                </a:solidFill>
              </a:rPr>
              <a:t>e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-40" dirty="0">
                <a:solidFill>
                  <a:srgbClr val="124F5C"/>
                </a:solidFill>
              </a:rPr>
              <a:t>y</a:t>
            </a:r>
            <a:r>
              <a:rPr sz="1600" spc="-45" dirty="0">
                <a:solidFill>
                  <a:srgbClr val="124F5C"/>
                </a:solidFill>
              </a:rPr>
              <a:t>e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endParaRPr sz="16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2427" y="1080515"/>
            <a:ext cx="6473952" cy="4062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61" y="172203"/>
            <a:ext cx="4499983" cy="362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5272" y="-221673"/>
            <a:ext cx="6029960" cy="92201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35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solidFill>
                  <a:srgbClr val="124F5C"/>
                </a:solidFill>
              </a:rPr>
              <a:t>Distri</a:t>
            </a:r>
            <a:r>
              <a:rPr sz="1500" spc="50" dirty="0">
                <a:solidFill>
                  <a:srgbClr val="124F5C"/>
                </a:solidFill>
              </a:rPr>
              <a:t>but</a:t>
            </a:r>
            <a:r>
              <a:rPr sz="1500" spc="25" dirty="0">
                <a:solidFill>
                  <a:srgbClr val="124F5C"/>
                </a:solidFill>
              </a:rPr>
              <a:t>ion</a:t>
            </a:r>
            <a:r>
              <a:rPr sz="1500" spc="-165" dirty="0">
                <a:solidFill>
                  <a:srgbClr val="124F5C"/>
                </a:solidFill>
              </a:rPr>
              <a:t> 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-20" dirty="0">
                <a:solidFill>
                  <a:srgbClr val="124F5C"/>
                </a:solidFill>
              </a:rPr>
              <a:t>f</a:t>
            </a:r>
            <a:r>
              <a:rPr sz="1500" spc="254" dirty="0">
                <a:solidFill>
                  <a:srgbClr val="124F5C"/>
                </a:solidFill>
              </a:rPr>
              <a:t> </a:t>
            </a:r>
            <a:r>
              <a:rPr sz="1500" spc="114" dirty="0">
                <a:solidFill>
                  <a:srgbClr val="124F5C"/>
                </a:solidFill>
              </a:rPr>
              <a:t>M</a:t>
            </a:r>
            <a:r>
              <a:rPr sz="1500" spc="70" dirty="0">
                <a:solidFill>
                  <a:srgbClr val="124F5C"/>
                </a:solidFill>
              </a:rPr>
              <a:t>o</a:t>
            </a:r>
            <a:r>
              <a:rPr sz="1500" spc="-60" dirty="0">
                <a:solidFill>
                  <a:srgbClr val="124F5C"/>
                </a:solidFill>
              </a:rPr>
              <a:t>v</a:t>
            </a:r>
            <a:r>
              <a:rPr sz="1500" spc="-25" dirty="0">
                <a:solidFill>
                  <a:srgbClr val="124F5C"/>
                </a:solidFill>
              </a:rPr>
              <a:t>i</a:t>
            </a:r>
            <a:r>
              <a:rPr sz="1500" spc="10" dirty="0">
                <a:solidFill>
                  <a:srgbClr val="124F5C"/>
                </a:solidFill>
              </a:rPr>
              <a:t>e</a:t>
            </a:r>
            <a:r>
              <a:rPr sz="1500" spc="-70" dirty="0">
                <a:solidFill>
                  <a:srgbClr val="124F5C"/>
                </a:solidFill>
              </a:rPr>
              <a:t>s/TV</a:t>
            </a:r>
            <a:r>
              <a:rPr sz="1500" spc="-160" dirty="0">
                <a:solidFill>
                  <a:srgbClr val="124F5C"/>
                </a:solidFill>
              </a:rPr>
              <a:t> </a:t>
            </a:r>
            <a:r>
              <a:rPr sz="1500" spc="-20" dirty="0">
                <a:solidFill>
                  <a:srgbClr val="124F5C"/>
                </a:solidFill>
              </a:rPr>
              <a:t>Sh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20" dirty="0">
                <a:solidFill>
                  <a:srgbClr val="124F5C"/>
                </a:solidFill>
              </a:rPr>
              <a:t>ws</a:t>
            </a:r>
            <a:r>
              <a:rPr sz="1500" spc="-145" dirty="0">
                <a:solidFill>
                  <a:srgbClr val="124F5C"/>
                </a:solidFill>
              </a:rPr>
              <a:t> </a:t>
            </a:r>
            <a:r>
              <a:rPr sz="1500" spc="45" dirty="0">
                <a:solidFill>
                  <a:srgbClr val="124F5C"/>
                </a:solidFill>
              </a:rPr>
              <a:t>produ</a:t>
            </a:r>
            <a:r>
              <a:rPr sz="1500" spc="30" dirty="0">
                <a:solidFill>
                  <a:srgbClr val="124F5C"/>
                </a:solidFill>
              </a:rPr>
              <a:t>c</a:t>
            </a:r>
            <a:r>
              <a:rPr sz="1500" spc="10" dirty="0">
                <a:solidFill>
                  <a:srgbClr val="124F5C"/>
                </a:solidFill>
              </a:rPr>
              <a:t>e</a:t>
            </a:r>
            <a:r>
              <a:rPr sz="1500" spc="80" dirty="0">
                <a:solidFill>
                  <a:srgbClr val="124F5C"/>
                </a:solidFill>
              </a:rPr>
              <a:t>d</a:t>
            </a:r>
            <a:r>
              <a:rPr sz="1500" spc="-155" dirty="0">
                <a:solidFill>
                  <a:srgbClr val="124F5C"/>
                </a:solidFill>
              </a:rPr>
              <a:t> </a:t>
            </a:r>
            <a:r>
              <a:rPr sz="1500" spc="25" dirty="0">
                <a:solidFill>
                  <a:srgbClr val="124F5C"/>
                </a:solidFill>
              </a:rPr>
              <a:t>in</a:t>
            </a:r>
            <a:r>
              <a:rPr sz="1500" spc="-150" dirty="0">
                <a:solidFill>
                  <a:srgbClr val="124F5C"/>
                </a:solidFill>
              </a:rPr>
              <a:t> </a:t>
            </a:r>
            <a:r>
              <a:rPr sz="1500" spc="-50" dirty="0">
                <a:solidFill>
                  <a:srgbClr val="124F5C"/>
                </a:solidFill>
              </a:rPr>
              <a:t>va</a:t>
            </a:r>
            <a:r>
              <a:rPr sz="1500" spc="-5" dirty="0">
                <a:solidFill>
                  <a:srgbClr val="124F5C"/>
                </a:solidFill>
              </a:rPr>
              <a:t>rious</a:t>
            </a:r>
            <a:r>
              <a:rPr sz="1500" spc="-150" dirty="0">
                <a:solidFill>
                  <a:srgbClr val="124F5C"/>
                </a:solidFill>
              </a:rPr>
              <a:t> </a:t>
            </a:r>
            <a:r>
              <a:rPr sz="1500" spc="55" dirty="0">
                <a:solidFill>
                  <a:srgbClr val="124F5C"/>
                </a:solidFill>
              </a:rPr>
              <a:t>c</a:t>
            </a:r>
            <a:r>
              <a:rPr sz="1500" spc="25" dirty="0">
                <a:solidFill>
                  <a:srgbClr val="124F5C"/>
                </a:solidFill>
              </a:rPr>
              <a:t>o</a:t>
            </a:r>
            <a:r>
              <a:rPr sz="1500" spc="45" dirty="0">
                <a:solidFill>
                  <a:srgbClr val="124F5C"/>
                </a:solidFill>
              </a:rPr>
              <a:t>unt</a:t>
            </a:r>
            <a:r>
              <a:rPr sz="1500" spc="-10" dirty="0">
                <a:solidFill>
                  <a:srgbClr val="124F5C"/>
                </a:solidFill>
              </a:rPr>
              <a:t>ri</a:t>
            </a:r>
            <a:r>
              <a:rPr sz="1500" spc="-15" dirty="0">
                <a:solidFill>
                  <a:srgbClr val="124F5C"/>
                </a:solidFill>
              </a:rPr>
              <a:t>e</a:t>
            </a:r>
            <a:r>
              <a:rPr sz="1500" spc="-50" dirty="0">
                <a:solidFill>
                  <a:srgbClr val="124F5C"/>
                </a:solidFill>
              </a:rPr>
              <a:t>s</a:t>
            </a:r>
            <a:endParaRPr sz="15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003" y="1151071"/>
            <a:ext cx="6334460" cy="39081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7619"/>
            <a:ext cx="2662555" cy="5135880"/>
          </a:xfrm>
          <a:custGeom>
            <a:avLst/>
            <a:gdLst/>
            <a:ahLst/>
            <a:cxnLst/>
            <a:rect l="l" t="t" r="r" b="b"/>
            <a:pathLst>
              <a:path w="2662555" h="5135880">
                <a:moveTo>
                  <a:pt x="2662428" y="0"/>
                </a:moveTo>
                <a:lnTo>
                  <a:pt x="0" y="0"/>
                </a:lnTo>
                <a:lnTo>
                  <a:pt x="0" y="5135878"/>
                </a:lnTo>
                <a:lnTo>
                  <a:pt x="2662428" y="5135878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995" y="1047750"/>
            <a:ext cx="23272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marR="5080" indent="-151130">
              <a:lnSpc>
                <a:spcPct val="15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16383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lang="en-US"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400" spc="40" dirty="0">
                <a:solidFill>
                  <a:srgbClr val="124F5C"/>
                </a:solidFill>
                <a:latin typeface="Verdana"/>
                <a:cs typeface="Verdana"/>
              </a:rPr>
              <a:t>accounts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lang="en-US"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ent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lang="en-US"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Net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995" y="2543175"/>
            <a:ext cx="1891664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50000"/>
              </a:lnSpc>
              <a:spcBef>
                <a:spcPts val="100"/>
              </a:spcBef>
              <a:buClr>
                <a:srgbClr val="124F5C"/>
              </a:buClr>
              <a:buSzPct val="128571"/>
              <a:buFont typeface="Wingdings"/>
              <a:buChar char=""/>
              <a:tabLst>
                <a:tab pos="209550" algn="l"/>
              </a:tabLst>
            </a:pPr>
            <a:r>
              <a:rPr dirty="0"/>
              <a:t>	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second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largest.</a:t>
            </a:r>
            <a:endParaRPr sz="1400" dirty="0">
              <a:latin typeface="Verdana"/>
              <a:cs typeface="Verdana"/>
            </a:endParaRPr>
          </a:p>
          <a:p>
            <a:pPr marL="163195" marR="89535" indent="-151130">
              <a:lnSpc>
                <a:spcPct val="150000"/>
              </a:lnSpc>
              <a:spcBef>
                <a:spcPts val="1200"/>
              </a:spcBef>
              <a:buSzPct val="128571"/>
              <a:buFont typeface="Wingdings"/>
              <a:buChar char=""/>
              <a:tabLst>
                <a:tab pos="163830" algn="l"/>
              </a:tabLst>
            </a:pP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both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countr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es,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ws.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8822" y="0"/>
            <a:ext cx="3852545" cy="763270"/>
            <a:chOff x="2788822" y="0"/>
            <a:chExt cx="3852545" cy="76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822" y="185048"/>
              <a:ext cx="1531045" cy="2753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0416" y="0"/>
              <a:ext cx="602741" cy="762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052" y="0"/>
              <a:ext cx="2414778" cy="762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6595" y="61671"/>
            <a:ext cx="367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D</a:t>
            </a:r>
            <a:r>
              <a:rPr spc="35" dirty="0"/>
              <a:t>a</a:t>
            </a:r>
            <a:r>
              <a:rPr dirty="0"/>
              <a:t>ta</a:t>
            </a:r>
            <a:r>
              <a:rPr spc="-235" dirty="0"/>
              <a:t> </a:t>
            </a:r>
            <a:r>
              <a:rPr spc="145" dirty="0"/>
              <a:t>P</a:t>
            </a:r>
            <a:r>
              <a:rPr spc="85" dirty="0"/>
              <a:t>r</a:t>
            </a:r>
            <a:r>
              <a:rPr spc="25" dirty="0"/>
              <a:t>e</a:t>
            </a:r>
            <a:r>
              <a:rPr spc="-210" dirty="0"/>
              <a:t>-</a:t>
            </a:r>
            <a:r>
              <a:rPr spc="40" dirty="0"/>
              <a:t>pr</a:t>
            </a:r>
            <a:r>
              <a:rPr spc="30" dirty="0"/>
              <a:t>ocessing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1367027"/>
            <a:ext cx="9144000" cy="871855"/>
          </a:xfrm>
          <a:custGeom>
            <a:avLst/>
            <a:gdLst/>
            <a:ahLst/>
            <a:cxnLst/>
            <a:rect l="l" t="t" r="r" b="b"/>
            <a:pathLst>
              <a:path w="9144000" h="871855">
                <a:moveTo>
                  <a:pt x="9144000" y="0"/>
                </a:moveTo>
                <a:lnTo>
                  <a:pt x="0" y="0"/>
                </a:lnTo>
                <a:lnTo>
                  <a:pt x="0" y="871728"/>
                </a:lnTo>
                <a:lnTo>
                  <a:pt x="9144000" y="871728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8744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4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1" y="637168"/>
            <a:ext cx="9009380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cannot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straight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raw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fitting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machine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learning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model.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must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clean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first,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means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words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handling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punctuation.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choose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“description”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“Listed_in”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variables.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Before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need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pre-process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data.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filtered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following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steps: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1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Example:</a:t>
            </a:r>
            <a:r>
              <a:rPr sz="11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“</a:t>
            </a:r>
            <a:r>
              <a:rPr sz="1200" spc="-20" dirty="0">
                <a:solidFill>
                  <a:srgbClr val="124F5C"/>
                </a:solidFill>
                <a:latin typeface="Bahnschrift"/>
                <a:cs typeface="Bahnschrift"/>
              </a:rPr>
              <a:t>After</a:t>
            </a:r>
            <a:r>
              <a:rPr sz="12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an</a:t>
            </a:r>
            <a:r>
              <a:rPr sz="1200" spc="13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awful</a:t>
            </a:r>
            <a:r>
              <a:rPr sz="1200" spc="1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accident,</a:t>
            </a:r>
            <a:r>
              <a:rPr sz="1200" spc="114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couple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admitted</a:t>
            </a:r>
            <a:r>
              <a:rPr sz="12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a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grisly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hospital</a:t>
            </a:r>
            <a:r>
              <a:rPr sz="1200" spc="13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are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separated</a:t>
            </a:r>
            <a:r>
              <a:rPr sz="12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and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must</a:t>
            </a:r>
            <a:r>
              <a:rPr sz="1200" spc="11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find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each</a:t>
            </a:r>
            <a:r>
              <a:rPr sz="1200" spc="12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other</a:t>
            </a:r>
            <a:r>
              <a:rPr sz="12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to</a:t>
            </a:r>
            <a:r>
              <a:rPr sz="1200" spc="12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escape</a:t>
            </a:r>
            <a:endParaRPr sz="12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before</a:t>
            </a:r>
            <a:r>
              <a:rPr sz="12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Bahnschrift"/>
                <a:cs typeface="Bahnschrift"/>
              </a:rPr>
              <a:t>death</a:t>
            </a:r>
            <a:r>
              <a:rPr sz="12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finds</a:t>
            </a:r>
            <a:r>
              <a:rPr sz="1200" spc="9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200" dirty="0">
                <a:solidFill>
                  <a:srgbClr val="124F5C"/>
                </a:solidFill>
                <a:latin typeface="Bahnschrift"/>
                <a:cs typeface="Bahnschrift"/>
              </a:rPr>
              <a:t>them.”</a:t>
            </a:r>
            <a:endParaRPr sz="1200" dirty="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957" y="4655616"/>
            <a:ext cx="1914043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Bahnschrift"/>
                <a:cs typeface="Bahnschrift"/>
              </a:rPr>
              <a:t>escape</a:t>
            </a:r>
            <a:r>
              <a:rPr sz="1400" spc="8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Bahnschrift"/>
                <a:cs typeface="Bahnschrift"/>
              </a:rPr>
              <a:t>—</a:t>
            </a:r>
            <a:r>
              <a:rPr sz="1400" spc="9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124F5C"/>
                </a:solidFill>
                <a:latin typeface="Bahnschrift"/>
                <a:cs typeface="Bahnschrift"/>
              </a:rPr>
              <a:t>before</a:t>
            </a:r>
            <a:endParaRPr sz="1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death</a:t>
            </a:r>
            <a:r>
              <a:rPr sz="1400" spc="100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finds</a:t>
            </a:r>
            <a:r>
              <a:rPr sz="1400" spc="85" dirty="0">
                <a:solidFill>
                  <a:srgbClr val="124F5C"/>
                </a:solidFill>
                <a:latin typeface="Bahnschrift"/>
                <a:cs typeface="Bahnschrif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Bahnschrift"/>
                <a:cs typeface="Bahnschrift"/>
              </a:rPr>
              <a:t>them</a:t>
            </a:r>
            <a:endParaRPr sz="1400" dirty="0">
              <a:latin typeface="Bahnschrift"/>
              <a:cs typeface="Bahnschrif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71612"/>
              </p:ext>
            </p:extLst>
          </p:nvPr>
        </p:nvGraphicFramePr>
        <p:xfrm>
          <a:off x="58420" y="2327062"/>
          <a:ext cx="4513580" cy="2816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44">
                <a:tc row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1.</a:t>
                      </a:r>
                      <a:r>
                        <a:rPr sz="1600" b="1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  <a:p>
                      <a:pPr marL="376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4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Punctuation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124F5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600" b="1" spc="-8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7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Stop-words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025">
                <a:tc>
                  <a:txBody>
                    <a:bodyPr/>
                    <a:lstStyle/>
                    <a:p>
                      <a:pPr marL="205740" marR="214629" algn="l">
                        <a:lnSpc>
                          <a:spcPct val="101200"/>
                        </a:lnSpc>
                        <a:spcBef>
                          <a:spcPts val="229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punctuations:</a:t>
                      </a:r>
                      <a:r>
                        <a:rPr sz="1200" spc="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After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an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awful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accident</a:t>
                      </a:r>
                      <a:r>
                        <a:rPr sz="1400" spc="13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</a:t>
                      </a:r>
                      <a:r>
                        <a:rPr sz="1400" spc="11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couple</a:t>
                      </a:r>
                      <a:r>
                        <a:rPr lang="en-US" sz="1400" spc="0" dirty="0">
                          <a:solidFill>
                            <a:schemeClr val="tx1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admitted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to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a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grisly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hospital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are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separated and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 </a:t>
                      </a:r>
                      <a:r>
                        <a:rPr sz="1400" spc="-2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</a:t>
                      </a:r>
                      <a:r>
                        <a:rPr sz="1400" spc="12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each</a:t>
                      </a:r>
                      <a:r>
                        <a:rPr sz="1400" spc="1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other</a:t>
                      </a:r>
                      <a:r>
                        <a:rPr sz="1400" spc="13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to</a:t>
                      </a:r>
                      <a:endParaRPr lang="en-US" sz="1400" spc="-5" dirty="0">
                        <a:solidFill>
                          <a:srgbClr val="124F5C"/>
                        </a:solidFill>
                        <a:latin typeface="Bahnschrift"/>
                        <a:cs typeface="Bahnschrift"/>
                      </a:endParaRPr>
                    </a:p>
                    <a:p>
                      <a:pPr marL="1270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lang="en-US"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   escape</a:t>
                      </a:r>
                      <a:r>
                        <a:rPr lang="en-US" sz="1400" spc="8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—</a:t>
                      </a:r>
                      <a:r>
                        <a:rPr lang="en-US" sz="1400" spc="9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before</a:t>
                      </a:r>
                      <a:endParaRPr lang="en-US" sz="1400" dirty="0">
                        <a:latin typeface="Bahnschrift"/>
                        <a:cs typeface="Bahnschrift"/>
                      </a:endParaRPr>
                    </a:p>
                    <a:p>
                      <a:pPr marL="12700" algn="l">
                        <a:lnSpc>
                          <a:spcPct val="100000"/>
                        </a:lnSpc>
                      </a:pP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   death</a:t>
                      </a:r>
                      <a:r>
                        <a:rPr lang="en-US" sz="1400" spc="1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finds</a:t>
                      </a:r>
                      <a:r>
                        <a:rPr lang="en-US" sz="1400" spc="8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lang="en-US"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them.</a:t>
                      </a:r>
                      <a:endParaRPr lang="en-US" sz="1400" dirty="0">
                        <a:latin typeface="Bahnschrift"/>
                        <a:cs typeface="Bahnschrift"/>
                      </a:endParaRPr>
                    </a:p>
                    <a:p>
                      <a:pPr marL="205740" marR="127635">
                        <a:lnSpc>
                          <a:spcPct val="100000"/>
                        </a:lnSpc>
                      </a:pP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29209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140" marR="2279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</a:t>
                      </a:r>
                      <a:r>
                        <a:rPr sz="1200" spc="-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stopwords: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231140" marR="136525" indent="469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awful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accident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couple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admitted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grisly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hospital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separated</a:t>
                      </a:r>
                      <a:r>
                        <a:rPr sz="1400" spc="1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 </a:t>
                      </a:r>
                      <a:r>
                        <a:rPr sz="1400" spc="-22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escape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—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death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finds</a:t>
                      </a: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31115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47258" y="2368295"/>
          <a:ext cx="4244341" cy="2713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37">
                <a:tc rowSpan="2"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3.</a:t>
                      </a:r>
                      <a:r>
                        <a:rPr sz="1600" b="1" spc="-9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Stemming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124F5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4.</a:t>
                      </a:r>
                      <a:r>
                        <a:rPr sz="1600" b="1" spc="-9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ength</a:t>
                      </a:r>
                      <a:r>
                        <a:rPr sz="1600" b="1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US"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proce</a:t>
                      </a:r>
                      <a:r>
                        <a:rPr sz="1600" b="1" spc="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sed</a:t>
                      </a:r>
                      <a:r>
                        <a:rPr sz="1600" b="1" spc="-7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text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429">
                <a:tc>
                  <a:txBody>
                    <a:bodyPr/>
                    <a:lstStyle/>
                    <a:p>
                      <a:pPr marL="205740" marR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aft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moving  </a:t>
                      </a:r>
                      <a:r>
                        <a:rPr sz="1200" spc="-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stopwords: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205740" marR="2381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aw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accid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coupl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admit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grisli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hospit 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separ</a:t>
                      </a:r>
                      <a:r>
                        <a:rPr sz="1400" spc="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must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escap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—</a:t>
                      </a:r>
                      <a:r>
                        <a:rPr sz="1400" spc="114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death</a:t>
                      </a:r>
                      <a:r>
                        <a:rPr sz="1400" spc="120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400" spc="-5" dirty="0">
                          <a:solidFill>
                            <a:srgbClr val="124F5C"/>
                          </a:solidFill>
                          <a:latin typeface="Bahnschrift"/>
                          <a:cs typeface="Bahnschrift"/>
                        </a:rPr>
                        <a:t>find</a:t>
                      </a:r>
                      <a:endParaRPr sz="1400" dirty="0">
                        <a:latin typeface="Bahnschrift"/>
                        <a:cs typeface="Bahnschrift"/>
                      </a:endParaRPr>
                    </a:p>
                  </a:txBody>
                  <a:tcPr marL="0" marR="0" marT="635" marB="0">
                    <a:solidFill>
                      <a:srgbClr val="FF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53975">
                      <a:solidFill>
                        <a:srgbClr val="124F5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 marR="10731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Calc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late</a:t>
                      </a:r>
                      <a:r>
                        <a:rPr sz="1200" spc="-9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200" spc="-114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ngth  of</a:t>
                      </a:r>
                      <a:r>
                        <a:rPr sz="1200" spc="-1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we</a:t>
                      </a:r>
                      <a:r>
                        <a:rPr sz="1200" spc="-114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got</a:t>
                      </a:r>
                      <a:r>
                        <a:rPr sz="1200" spc="-12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from  first</a:t>
                      </a:r>
                      <a:r>
                        <a:rPr sz="1200" spc="-10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thr</a:t>
                      </a:r>
                      <a:r>
                        <a:rPr sz="1200" spc="-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3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ps</a:t>
                      </a:r>
                      <a:r>
                        <a:rPr sz="1200" spc="-11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12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do  </a:t>
                      </a:r>
                      <a:r>
                        <a:rPr sz="1200" spc="15" dirty="0">
                          <a:solidFill>
                            <a:srgbClr val="124F5C"/>
                          </a:solidFill>
                          <a:latin typeface="Verdana"/>
                          <a:cs typeface="Verdana"/>
                        </a:rPr>
                        <a:t>clustering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solidFill>
                      <a:srgbClr val="F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95" y="0"/>
            <a:ext cx="2438400" cy="5143500"/>
          </a:xfrm>
          <a:custGeom>
            <a:avLst/>
            <a:gdLst/>
            <a:ahLst/>
            <a:cxnLst/>
            <a:rect l="l" t="t" r="r" b="b"/>
            <a:pathLst>
              <a:path w="2438400" h="5143500">
                <a:moveTo>
                  <a:pt x="2438400" y="0"/>
                </a:moveTo>
                <a:lnTo>
                  <a:pt x="0" y="0"/>
                </a:lnTo>
                <a:lnTo>
                  <a:pt x="0" y="5143500"/>
                </a:lnTo>
                <a:lnTo>
                  <a:pt x="2438400" y="5143500"/>
                </a:lnTo>
                <a:lnTo>
                  <a:pt x="24384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299415"/>
            <a:ext cx="21672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457325" algn="l"/>
              </a:tabLst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100" b="1" spc="-3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b="1" spc="-10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100" b="1" spc="-1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100" b="1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b="1" spc="-4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100" b="1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lgo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rit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467613"/>
            <a:ext cx="21653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searches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1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predetermined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1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1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within</a:t>
            </a:r>
            <a:r>
              <a:rPr sz="11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802894"/>
            <a:ext cx="2167890" cy="310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unlabelled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multidimensional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100" dirty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95"/>
              </a:spcBef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b="1" spc="-35" dirty="0">
                <a:solidFill>
                  <a:srgbClr val="124F5C"/>
                </a:solidFill>
                <a:latin typeface="Verdana"/>
                <a:cs typeface="Verdana"/>
              </a:rPr>
              <a:t>Elbow </a:t>
            </a:r>
            <a:r>
              <a:rPr sz="1100" b="1" spc="-20" dirty="0">
                <a:solidFill>
                  <a:srgbClr val="124F5C"/>
                </a:solidFill>
                <a:latin typeface="Verdana"/>
                <a:cs typeface="Verdana"/>
              </a:rPr>
              <a:t>Method </a:t>
            </a:r>
            <a:r>
              <a:rPr sz="1100" spc="-25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one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popular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methods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determine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optimal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value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1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1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1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1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uster</a:t>
            </a:r>
            <a:r>
              <a:rPr sz="11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determine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optimal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-20" dirty="0">
                <a:solidFill>
                  <a:srgbClr val="124F5C"/>
                </a:solidFill>
                <a:latin typeface="Verdana"/>
                <a:cs typeface="Verdana"/>
              </a:rPr>
              <a:t>clusters,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have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select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value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k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“elbow”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124F5C"/>
                </a:solidFill>
                <a:latin typeface="Verdana"/>
                <a:cs typeface="Verdana"/>
              </a:rPr>
              <a:t>i.e.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point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1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distortion/inertia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start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decreasing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in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linear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5" dirty="0">
                <a:solidFill>
                  <a:srgbClr val="124F5C"/>
                </a:solidFill>
                <a:latin typeface="Verdana"/>
                <a:cs typeface="Verdana"/>
              </a:rPr>
              <a:t>fashion.</a:t>
            </a:r>
            <a:endParaRPr sz="1100" dirty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Thus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from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chart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we need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124F5C"/>
                </a:solidFill>
                <a:latin typeface="Verdana"/>
                <a:cs typeface="Verdana"/>
              </a:rPr>
              <a:t>check,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would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124F5C"/>
                </a:solidFill>
                <a:latin typeface="Verdana"/>
                <a:cs typeface="Verdana"/>
              </a:rPr>
              <a:t>best 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number </a:t>
            </a:r>
            <a:r>
              <a:rPr sz="11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from </a:t>
            </a:r>
            <a:r>
              <a:rPr sz="11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1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8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1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100" spc="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1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4202379"/>
            <a:ext cx="21659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7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1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found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124F5C"/>
                </a:solidFill>
                <a:latin typeface="Verdana"/>
                <a:cs typeface="Verdana"/>
              </a:rPr>
              <a:t>elbow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124F5C"/>
                </a:solidFill>
                <a:latin typeface="Verdana"/>
                <a:cs typeface="Verdana"/>
              </a:rPr>
              <a:t>formation</a:t>
            </a:r>
            <a:r>
              <a:rPr sz="11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100" spc="-3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100" spc="-130" dirty="0">
                <a:solidFill>
                  <a:srgbClr val="124F5C"/>
                </a:solidFill>
                <a:latin typeface="Verdana"/>
                <a:cs typeface="Verdana"/>
              </a:rPr>
              <a:t>k=3.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19" y="171508"/>
            <a:ext cx="2806556" cy="3565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71594" y="61671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Applying</a:t>
            </a:r>
            <a:r>
              <a:rPr spc="-235" dirty="0"/>
              <a:t> </a:t>
            </a:r>
            <a:r>
              <a:rPr spc="105" dirty="0"/>
              <a:t>Model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270247" y="510540"/>
            <a:ext cx="3061335" cy="567690"/>
            <a:chOff x="4270247" y="510540"/>
            <a:chExt cx="3061335" cy="567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247" y="510540"/>
              <a:ext cx="733805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963" y="510540"/>
              <a:ext cx="436625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499" y="510540"/>
              <a:ext cx="2568702" cy="56768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17314" y="569721"/>
            <a:ext cx="2746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30" dirty="0">
                <a:solidFill>
                  <a:srgbClr val="124F5C"/>
                </a:solidFill>
                <a:latin typeface="Verdana"/>
                <a:cs typeface="Verdana"/>
              </a:rPr>
              <a:t>1.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2000" spc="-14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2000" spc="50" dirty="0">
                <a:solidFill>
                  <a:srgbClr val="124F5C"/>
                </a:solidFill>
                <a:latin typeface="Verdana"/>
                <a:cs typeface="Verdana"/>
              </a:rPr>
              <a:t>Means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8794" y="914399"/>
            <a:ext cx="6585205" cy="4229100"/>
            <a:chOff x="2438400" y="914399"/>
            <a:chExt cx="6705600" cy="42291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0" y="914399"/>
              <a:ext cx="6705600" cy="42290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3236" y="3337941"/>
              <a:ext cx="230886" cy="250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Applyin</a:t>
            </a:r>
            <a:r>
              <a:rPr spc="150" dirty="0"/>
              <a:t>g</a:t>
            </a:r>
            <a:r>
              <a:rPr spc="-215" dirty="0"/>
              <a:t> </a:t>
            </a:r>
            <a:r>
              <a:rPr spc="9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458736"/>
            <a:ext cx="6697218" cy="511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2836" y="510285"/>
            <a:ext cx="641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check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optimum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99934"/>
            <a:ext cx="9025255" cy="4128770"/>
            <a:chOff x="0" y="999934"/>
            <a:chExt cx="9025255" cy="4128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13460"/>
              <a:ext cx="3008375" cy="2100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376" y="1068375"/>
              <a:ext cx="3003797" cy="1949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0092" y="1070507"/>
              <a:ext cx="2955036" cy="20251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064762"/>
              <a:ext cx="2955035" cy="20634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8376" y="3113530"/>
              <a:ext cx="3008376" cy="20147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6751" y="3167935"/>
              <a:ext cx="3003797" cy="19313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09137" y="1014222"/>
              <a:ext cx="3008630" cy="2014855"/>
            </a:xfrm>
            <a:custGeom>
              <a:avLst/>
              <a:gdLst/>
              <a:ahLst/>
              <a:cxnLst/>
              <a:rect l="l" t="t" r="r" b="b"/>
              <a:pathLst>
                <a:path w="3008629" h="2014855">
                  <a:moveTo>
                    <a:pt x="0" y="2014727"/>
                  </a:moveTo>
                  <a:lnTo>
                    <a:pt x="3008376" y="2014727"/>
                  </a:lnTo>
                  <a:lnTo>
                    <a:pt x="3008376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ln w="28575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5704" y="0"/>
            <a:ext cx="4620260" cy="669925"/>
            <a:chOff x="2375704" y="0"/>
            <a:chExt cx="4620260" cy="669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704" y="153872"/>
              <a:ext cx="3297587" cy="2579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588" y="0"/>
              <a:ext cx="518922" cy="669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412" y="0"/>
              <a:ext cx="1413510" cy="6697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7341" y="64719"/>
            <a:ext cx="444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Silh</a:t>
            </a:r>
            <a:r>
              <a:rPr sz="2400" spc="-20" dirty="0"/>
              <a:t>o</a:t>
            </a:r>
            <a:r>
              <a:rPr sz="2400" spc="40" dirty="0"/>
              <a:t>uette</a:t>
            </a:r>
            <a:r>
              <a:rPr sz="2400" spc="-215" dirty="0"/>
              <a:t> </a:t>
            </a:r>
            <a:r>
              <a:rPr sz="2400" spc="-175" dirty="0"/>
              <a:t>S</a:t>
            </a:r>
            <a:r>
              <a:rPr sz="2400" spc="25" dirty="0"/>
              <a:t>core</a:t>
            </a:r>
            <a:r>
              <a:rPr sz="2400" spc="-225" dirty="0"/>
              <a:t> </a:t>
            </a:r>
            <a:r>
              <a:rPr sz="2400" spc="-15" dirty="0"/>
              <a:t>for</a:t>
            </a:r>
            <a:r>
              <a:rPr sz="2400" spc="-225" dirty="0"/>
              <a:t> </a:t>
            </a:r>
            <a:r>
              <a:rPr sz="2400" spc="35" dirty="0"/>
              <a:t>K</a:t>
            </a:r>
            <a:r>
              <a:rPr sz="2400" spc="-185" dirty="0"/>
              <a:t>-</a:t>
            </a:r>
            <a:r>
              <a:rPr sz="2400" spc="95" dirty="0"/>
              <a:t>Mea</a:t>
            </a:r>
            <a:r>
              <a:rPr sz="2400" spc="75" dirty="0"/>
              <a:t>n</a:t>
            </a:r>
            <a:r>
              <a:rPr sz="2400" spc="-80" dirty="0"/>
              <a:t>s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94488" y="449580"/>
            <a:ext cx="8975725" cy="4693920"/>
            <a:chOff x="94488" y="449580"/>
            <a:chExt cx="8975725" cy="4693920"/>
          </a:xfrm>
          <a:solidFill>
            <a:schemeClr val="bg2"/>
          </a:solidFill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88" y="449580"/>
              <a:ext cx="8975598" cy="567689"/>
            </a:xfrm>
            <a:prstGeom prst="rect">
              <a:avLst/>
            </a:prstGeom>
            <a:grpFill/>
          </p:spPr>
        </p:pic>
        <p:sp>
          <p:nvSpPr>
            <p:cNvPr id="9" name="object 9"/>
            <p:cNvSpPr/>
            <p:nvPr/>
          </p:nvSpPr>
          <p:spPr>
            <a:xfrm>
              <a:off x="146303" y="976884"/>
              <a:ext cx="2630805" cy="4166870"/>
            </a:xfrm>
            <a:custGeom>
              <a:avLst/>
              <a:gdLst/>
              <a:ahLst/>
              <a:cxnLst/>
              <a:rect l="l" t="t" r="r" b="b"/>
              <a:pathLst>
                <a:path w="2630805" h="4166870">
                  <a:moveTo>
                    <a:pt x="2630424" y="0"/>
                  </a:moveTo>
                  <a:lnTo>
                    <a:pt x="0" y="0"/>
                  </a:lnTo>
                  <a:lnTo>
                    <a:pt x="0" y="4166616"/>
                  </a:lnTo>
                  <a:lnTo>
                    <a:pt x="2630424" y="4166616"/>
                  </a:lnTo>
                  <a:lnTo>
                    <a:pt x="26304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0893" y="508762"/>
            <a:ext cx="8658860" cy="103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124F5C"/>
                </a:solidFill>
                <a:latin typeface="Verdana"/>
                <a:cs typeface="Verdana"/>
              </a:rPr>
              <a:t>Let's</a:t>
            </a:r>
            <a:r>
              <a:rPr sz="20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24F5C"/>
                </a:solidFill>
                <a:latin typeface="Verdana"/>
                <a:cs typeface="Verdana"/>
              </a:rPr>
              <a:t>see</a:t>
            </a:r>
            <a:r>
              <a:rPr sz="20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2000" spc="-35" dirty="0">
                <a:solidFill>
                  <a:srgbClr val="124F5C"/>
                </a:solidFill>
                <a:latin typeface="Verdana"/>
                <a:cs typeface="Verdana"/>
              </a:rPr>
              <a:t>res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124F5C"/>
                </a:solidFill>
                <a:latin typeface="Verdana"/>
                <a:cs typeface="Verdana"/>
              </a:rPr>
              <a:t>2,3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2000" spc="-10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5,6,7</a:t>
            </a:r>
            <a:r>
              <a:rPr sz="20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2000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20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2000" spc="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2000" spc="65" dirty="0">
                <a:solidFill>
                  <a:srgbClr val="124F5C"/>
                </a:solidFill>
                <a:latin typeface="Verdana"/>
                <a:cs typeface="Verdana"/>
              </a:rPr>
              <a:t>mber</a:t>
            </a:r>
            <a:r>
              <a:rPr sz="20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20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24F5C"/>
                </a:solidFill>
                <a:latin typeface="Verdana"/>
                <a:cs typeface="Verdana"/>
              </a:rPr>
              <a:t>clusters</a:t>
            </a:r>
            <a:endParaRPr sz="2000" dirty="0">
              <a:latin typeface="Verdana"/>
              <a:cs typeface="Verdana"/>
            </a:endParaRPr>
          </a:p>
          <a:p>
            <a:pPr marL="453390" marR="6207125" indent="-343535">
              <a:lnSpc>
                <a:spcPct val="114999"/>
              </a:lnSpc>
              <a:spcBef>
                <a:spcPts val="1700"/>
              </a:spcBef>
              <a:buSzPct val="128571"/>
              <a:buFont typeface="Arial MT"/>
              <a:buChar char="●"/>
              <a:tabLst>
                <a:tab pos="453390" algn="l"/>
                <a:tab pos="454025" algn="l"/>
                <a:tab pos="1600835" algn="l"/>
                <a:tab pos="2308225" algn="l"/>
              </a:tabLst>
            </a:pP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400" spc="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evaluate</a:t>
            </a:r>
            <a:r>
              <a:rPr sz="1400" spc="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39" y="1520926"/>
            <a:ext cx="201612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  <a:tabLst>
                <a:tab pos="880744" algn="l"/>
                <a:tab pos="1310640" algn="l"/>
                <a:tab pos="1504315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qua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		us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939" y="2012416"/>
            <a:ext cx="201676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algorithms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in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terms</a:t>
            </a:r>
            <a:r>
              <a:rPr sz="1400" spc="40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4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how</a:t>
            </a:r>
            <a:r>
              <a:rPr sz="1400" spc="3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well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939" y="2779598"/>
            <a:ext cx="2016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samples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clustered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734" y="2994126"/>
            <a:ext cx="236093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samples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that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her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spcBef>
                <a:spcPts val="250"/>
              </a:spcBef>
              <a:buSzPct val="128571"/>
              <a:buFont typeface="Arial MT"/>
              <a:buChar char="●"/>
              <a:tabLst>
                <a:tab pos="403225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3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400" spc="3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endParaRPr sz="1400">
              <a:latin typeface="Verdana"/>
              <a:cs typeface="Verdana"/>
            </a:endParaRPr>
          </a:p>
          <a:p>
            <a:pPr marL="355600" marR="6350" algn="just">
              <a:lnSpc>
                <a:spcPct val="114999"/>
              </a:lnSpc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calculated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sample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clusters.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0295" y="1566672"/>
            <a:ext cx="5629910" cy="2985770"/>
          </a:xfrm>
          <a:custGeom>
            <a:avLst/>
            <a:gdLst/>
            <a:ahLst/>
            <a:cxnLst/>
            <a:rect l="l" t="t" r="r" b="b"/>
            <a:pathLst>
              <a:path w="5629909" h="2985770">
                <a:moveTo>
                  <a:pt x="5629656" y="0"/>
                </a:moveTo>
                <a:lnTo>
                  <a:pt x="0" y="0"/>
                </a:lnTo>
                <a:lnTo>
                  <a:pt x="0" y="2985516"/>
                </a:lnTo>
                <a:lnTo>
                  <a:pt x="5629656" y="2985516"/>
                </a:lnTo>
                <a:lnTo>
                  <a:pt x="5629656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36925" y="1652778"/>
            <a:ext cx="4671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2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0.3551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415129079424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6925" y="199720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15" dirty="0">
                <a:solidFill>
                  <a:srgbClr val="124F5C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1494" y="1981961"/>
            <a:ext cx="4685030" cy="378460"/>
          </a:xfrm>
          <a:prstGeom prst="rect">
            <a:avLst/>
          </a:prstGeom>
          <a:noFill/>
          <a:ln w="28575">
            <a:solidFill>
              <a:srgbClr val="202020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20"/>
              </a:spcBef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spc="-16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85" dirty="0">
                <a:solidFill>
                  <a:srgbClr val="124F5C"/>
                </a:solidFill>
                <a:latin typeface="Verdana"/>
                <a:cs typeface="Verdana"/>
              </a:rPr>
              <a:t>0.3558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9698124108055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6925" y="2386583"/>
            <a:ext cx="4864100" cy="20142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944"/>
              </a:spcBef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05" dirty="0">
                <a:solidFill>
                  <a:srgbClr val="124F5C"/>
                </a:solidFill>
                <a:latin typeface="Verdana"/>
                <a:cs typeface="Verdana"/>
              </a:rPr>
              <a:t>0.3266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968907071311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6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lust</a:t>
            </a:r>
            <a:r>
              <a:rPr sz="12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-3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18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sil</a:t>
            </a:r>
            <a:r>
              <a:rPr sz="12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200" spc="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tte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b="1" spc="-12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200" b="1" spc="-14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b="1" spc="-15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b="1" spc="-14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10" dirty="0">
                <a:solidFill>
                  <a:srgbClr val="124F5C"/>
                </a:solidFill>
                <a:latin typeface="Verdana"/>
                <a:cs typeface="Verdana"/>
              </a:rPr>
              <a:t>843</a:t>
            </a:r>
            <a:r>
              <a:rPr sz="1200" spc="-2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88</a:t>
            </a:r>
            <a:r>
              <a:rPr sz="1200" spc="-15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200" spc="-8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200" spc="-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84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3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200" spc="-13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124F5C"/>
                </a:solidFill>
                <a:latin typeface="Verdana"/>
                <a:cs typeface="Verdana"/>
              </a:rPr>
              <a:t>0.3557</a:t>
            </a:r>
            <a:r>
              <a:rPr sz="1200" spc="-60" dirty="0">
                <a:solidFill>
                  <a:srgbClr val="124F5C"/>
                </a:solidFill>
                <a:latin typeface="Verdana"/>
                <a:cs typeface="Verdana"/>
              </a:rPr>
              <a:t>380959007992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5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200" spc="-15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95" dirty="0">
                <a:solidFill>
                  <a:srgbClr val="124F5C"/>
                </a:solidFill>
                <a:latin typeface="Verdana"/>
                <a:cs typeface="Verdana"/>
              </a:rPr>
              <a:t>0.3548</a:t>
            </a:r>
            <a:r>
              <a:rPr sz="1200" spc="-95" dirty="0">
                <a:solidFill>
                  <a:srgbClr val="124F5C"/>
                </a:solidFill>
                <a:latin typeface="Verdana"/>
                <a:cs typeface="Verdana"/>
              </a:rPr>
              <a:t>817152999796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 MT"/>
              <a:buChar char="●"/>
            </a:pPr>
            <a:endParaRPr sz="1500">
              <a:latin typeface="Verdana"/>
              <a:cs typeface="Verdana"/>
            </a:endParaRPr>
          </a:p>
          <a:p>
            <a:pPr marL="342900" indent="-343535">
              <a:lnSpc>
                <a:spcPct val="100000"/>
              </a:lnSpc>
              <a:buSzPct val="150000"/>
              <a:buFont typeface="Arial MT"/>
              <a:buChar char="●"/>
              <a:tabLst>
                <a:tab pos="342900" algn="l"/>
                <a:tab pos="343535" algn="l"/>
              </a:tabLst>
            </a:pPr>
            <a:r>
              <a:rPr sz="1200" spc="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C"/>
                </a:solidFill>
                <a:latin typeface="Verdana"/>
                <a:cs typeface="Verdana"/>
              </a:rPr>
              <a:t>n_clusters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9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2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12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200" spc="-12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C"/>
                </a:solidFill>
                <a:latin typeface="Verdana"/>
                <a:cs typeface="Verdana"/>
              </a:rPr>
              <a:t>silhouette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2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200" b="1" spc="-75" dirty="0">
                <a:solidFill>
                  <a:srgbClr val="124F5C"/>
                </a:solidFill>
                <a:latin typeface="Verdana"/>
                <a:cs typeface="Verdana"/>
              </a:rPr>
              <a:t>0.3522</a:t>
            </a:r>
            <a:r>
              <a:rPr sz="1200" spc="-75" dirty="0">
                <a:solidFill>
                  <a:srgbClr val="124F5C"/>
                </a:solidFill>
                <a:latin typeface="Verdana"/>
                <a:cs typeface="Verdana"/>
              </a:rPr>
              <a:t>803075712804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019" y="171508"/>
            <a:ext cx="2806556" cy="3565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1594" y="61671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Applying</a:t>
            </a:r>
            <a:r>
              <a:rPr spc="-235" dirty="0"/>
              <a:t> </a:t>
            </a:r>
            <a:r>
              <a:rPr spc="105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2988" y="519696"/>
            <a:ext cx="4933950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64814" y="571246"/>
            <a:ext cx="465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124F5C"/>
                </a:solidFill>
                <a:latin typeface="Verdana"/>
                <a:cs typeface="Verdana"/>
              </a:rPr>
              <a:t>2.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Hierarchical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Agglomerative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887980" cy="5143500"/>
          </a:xfrm>
          <a:custGeom>
            <a:avLst/>
            <a:gdLst/>
            <a:ahLst/>
            <a:cxnLst/>
            <a:rect l="l" t="t" r="r" b="b"/>
            <a:pathLst>
              <a:path w="2887980" h="5143500">
                <a:moveTo>
                  <a:pt x="2887980" y="0"/>
                </a:moveTo>
                <a:lnTo>
                  <a:pt x="0" y="0"/>
                </a:lnTo>
                <a:lnTo>
                  <a:pt x="0" y="5143500"/>
                </a:lnTo>
                <a:lnTo>
                  <a:pt x="2887980" y="5143500"/>
                </a:lnTo>
                <a:lnTo>
                  <a:pt x="288798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560" y="297891"/>
            <a:ext cx="1277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Hierarchical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511809"/>
            <a:ext cx="2465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5115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Agglomerative	clustering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725170"/>
            <a:ext cx="24663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8810" algn="l"/>
                <a:tab pos="1166495" algn="l"/>
                <a:tab pos="201803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60" y="938530"/>
            <a:ext cx="264795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observation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individual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cluster,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then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iteratively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merges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clusters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until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points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merged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single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cluster.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Verdana"/>
              <a:cs typeface="Verdana"/>
            </a:endParaRPr>
          </a:p>
          <a:p>
            <a:pPr marL="193675" marR="5080" indent="-181610" algn="just">
              <a:lnSpc>
                <a:spcPct val="10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Dendrograms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represent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hierarchical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clust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100" spc="-17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 MT"/>
              <a:buChar char="•"/>
            </a:pPr>
            <a:endParaRPr sz="1450" dirty="0">
              <a:latin typeface="Verdana"/>
              <a:cs typeface="Verdana"/>
            </a:endParaRPr>
          </a:p>
          <a:p>
            <a:pPr marL="193675" marR="5715" indent="-181610" algn="just">
              <a:lnSpc>
                <a:spcPct val="10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19431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appropriate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vertical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lines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being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intersected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line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drawn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the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thresh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3992" y="894586"/>
            <a:ext cx="6160008" cy="42489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10" y="144957"/>
            <a:ext cx="6773579" cy="3623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977" y="37541"/>
            <a:ext cx="6847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>
                <a:solidFill>
                  <a:srgbClr val="124F5C"/>
                </a:solidFill>
              </a:rPr>
              <a:t>Hier</a:t>
            </a:r>
            <a:r>
              <a:rPr dirty="0">
                <a:solidFill>
                  <a:srgbClr val="124F5C"/>
                </a:solidFill>
              </a:rPr>
              <a:t>a</a:t>
            </a:r>
            <a:r>
              <a:rPr spc="15" dirty="0">
                <a:solidFill>
                  <a:srgbClr val="124F5C"/>
                </a:solidFill>
              </a:rPr>
              <a:t>r</a:t>
            </a:r>
            <a:r>
              <a:rPr spc="10" dirty="0">
                <a:solidFill>
                  <a:srgbClr val="124F5C"/>
                </a:solidFill>
              </a:rPr>
              <a:t>c</a:t>
            </a:r>
            <a:r>
              <a:rPr spc="35" dirty="0">
                <a:solidFill>
                  <a:srgbClr val="124F5C"/>
                </a:solidFill>
              </a:rPr>
              <a:t>hical</a:t>
            </a:r>
            <a:r>
              <a:rPr spc="-225" dirty="0">
                <a:solidFill>
                  <a:srgbClr val="124F5C"/>
                </a:solidFill>
              </a:rPr>
              <a:t> </a:t>
            </a:r>
            <a:r>
              <a:rPr spc="85" dirty="0">
                <a:solidFill>
                  <a:srgbClr val="124F5C"/>
                </a:solidFill>
              </a:rPr>
              <a:t>Agglome</a:t>
            </a:r>
            <a:r>
              <a:rPr spc="45" dirty="0">
                <a:solidFill>
                  <a:srgbClr val="124F5C"/>
                </a:solidFill>
              </a:rPr>
              <a:t>r</a:t>
            </a:r>
            <a:r>
              <a:rPr spc="-30" dirty="0">
                <a:solidFill>
                  <a:srgbClr val="124F5C"/>
                </a:solidFill>
              </a:rPr>
              <a:t>ative</a:t>
            </a:r>
            <a:r>
              <a:rPr spc="-235" dirty="0">
                <a:solidFill>
                  <a:srgbClr val="124F5C"/>
                </a:solidFill>
              </a:rPr>
              <a:t> </a:t>
            </a:r>
            <a:r>
              <a:rPr spc="20" dirty="0">
                <a:solidFill>
                  <a:srgbClr val="124F5C"/>
                </a:solidFill>
              </a:rPr>
              <a:t>Clus</a:t>
            </a:r>
            <a:r>
              <a:rPr spc="15" dirty="0">
                <a:solidFill>
                  <a:srgbClr val="124F5C"/>
                </a:solidFill>
              </a:rPr>
              <a:t>t</a:t>
            </a:r>
            <a:r>
              <a:rPr spc="45" dirty="0">
                <a:solidFill>
                  <a:srgbClr val="124F5C"/>
                </a:solidFill>
              </a:rPr>
              <a:t>ering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852" y="647323"/>
            <a:ext cx="7087347" cy="4410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748" y="190052"/>
            <a:ext cx="1791656" cy="466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6838" y="57099"/>
            <a:ext cx="1833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/>
              <a:t>Agenda</a:t>
            </a:r>
            <a:endParaRPr sz="3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" y="726757"/>
            <a:ext cx="9144000" cy="4421505"/>
            <a:chOff x="-4762" y="726757"/>
            <a:chExt cx="9153525" cy="4421505"/>
          </a:xfrm>
          <a:noFill/>
        </p:grpSpPr>
        <p:sp>
          <p:nvSpPr>
            <p:cNvPr id="5" name="object 5"/>
            <p:cNvSpPr/>
            <p:nvPr/>
          </p:nvSpPr>
          <p:spPr>
            <a:xfrm>
              <a:off x="0" y="731519"/>
              <a:ext cx="9144000" cy="4411980"/>
            </a:xfrm>
            <a:custGeom>
              <a:avLst/>
              <a:gdLst/>
              <a:ahLst/>
              <a:cxnLst/>
              <a:rect l="l" t="t" r="r" b="b"/>
              <a:pathLst>
                <a:path w="9144000" h="4411980">
                  <a:moveTo>
                    <a:pt x="9144000" y="0"/>
                  </a:moveTo>
                  <a:lnTo>
                    <a:pt x="0" y="0"/>
                  </a:lnTo>
                  <a:lnTo>
                    <a:pt x="0" y="4411980"/>
                  </a:lnTo>
                  <a:lnTo>
                    <a:pt x="9144000" y="441198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31519"/>
              <a:ext cx="9144000" cy="4411980"/>
            </a:xfrm>
            <a:custGeom>
              <a:avLst/>
              <a:gdLst/>
              <a:ahLst/>
              <a:cxnLst/>
              <a:rect l="l" t="t" r="r" b="b"/>
              <a:pathLst>
                <a:path w="9144000" h="4411980">
                  <a:moveTo>
                    <a:pt x="0" y="4411980"/>
                  </a:moveTo>
                  <a:lnTo>
                    <a:pt x="9144000" y="44119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411980"/>
                  </a:lnTo>
                  <a:close/>
                </a:path>
              </a:pathLst>
            </a:custGeom>
            <a:grpFill/>
            <a:ln w="9525">
              <a:solidFill>
                <a:srgbClr val="FF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931" y="964438"/>
            <a:ext cx="377444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4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6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4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6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Applying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Conclusion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91130C-E059-1AD4-E3CB-767B886A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413383"/>
            <a:ext cx="3557588" cy="22870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42" y="171508"/>
            <a:ext cx="1965349" cy="288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652" y="61671"/>
            <a:ext cx="2012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16636"/>
            <a:ext cx="9144000" cy="4627245"/>
          </a:xfrm>
          <a:custGeom>
            <a:avLst/>
            <a:gdLst/>
            <a:ahLst/>
            <a:cxnLst/>
            <a:rect l="l" t="t" r="r" b="b"/>
            <a:pathLst>
              <a:path w="9144000" h="4627245">
                <a:moveTo>
                  <a:pt x="9144000" y="0"/>
                </a:moveTo>
                <a:lnTo>
                  <a:pt x="0" y="0"/>
                </a:lnTo>
                <a:lnTo>
                  <a:pt x="0" y="4626862"/>
                </a:lnTo>
                <a:lnTo>
                  <a:pt x="9144000" y="4626862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17967-E1E5-D814-CCCE-9F5245FED45D}"/>
              </a:ext>
            </a:extLst>
          </p:cNvPr>
          <p:cNvSpPr txBox="1"/>
          <p:nvPr/>
        </p:nvSpPr>
        <p:spPr>
          <a:xfrm>
            <a:off x="485775" y="513791"/>
            <a:ext cx="805100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On the given dataset of OTT platform - 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Netflix Movies and Tv shows"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 clustering was performed.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First Data cleaning was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done.Then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Feature Engineering was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done.Then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some interesting insights were found by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Exploratory Data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Majority of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content available on Netflix is Movies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 recent years though many TV shows have been added,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number Movies outpower the number of TV shows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United States and India top the countries that produce all of the available content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Netflx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TV-MA tops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graphs,indicating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that mature content is more popular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Netflix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to perform clustering based on matching text features - Unsupervised Machine learning models were used.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042" y="171508"/>
            <a:ext cx="1965349" cy="288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5652" y="61671"/>
            <a:ext cx="2012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16636"/>
            <a:ext cx="9144000" cy="4627245"/>
          </a:xfrm>
          <a:custGeom>
            <a:avLst/>
            <a:gdLst/>
            <a:ahLst/>
            <a:cxnLst/>
            <a:rect l="l" t="t" r="r" b="b"/>
            <a:pathLst>
              <a:path w="9144000" h="4627245">
                <a:moveTo>
                  <a:pt x="9144000" y="0"/>
                </a:moveTo>
                <a:lnTo>
                  <a:pt x="0" y="0"/>
                </a:lnTo>
                <a:lnTo>
                  <a:pt x="0" y="4626862"/>
                </a:lnTo>
                <a:lnTo>
                  <a:pt x="9144000" y="4626862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17967-E1E5-D814-CCCE-9F5245FED45D}"/>
              </a:ext>
            </a:extLst>
          </p:cNvPr>
          <p:cNvSpPr txBox="1"/>
          <p:nvPr/>
        </p:nvSpPr>
        <p:spPr>
          <a:xfrm>
            <a:off x="485776" y="513791"/>
            <a:ext cx="7529512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Then text pre-processing was done by removing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unuseful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characters like-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stopwords,punctuation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and stemming.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Firstly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 unsupervised Machine learning technique was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applied.For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this elbow method was used to find K value and Silhouette score of 0.35 was obtained.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Next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Hierarchical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clsutering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 was applied for which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dendogram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was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obtained.Silhouette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score of 0.32 was obtained.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So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 performs better on the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53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6044"/>
            <a:ext cx="9144000" cy="1391920"/>
            <a:chOff x="0" y="1876044"/>
            <a:chExt cx="9144000" cy="1391920"/>
          </a:xfrm>
        </p:grpSpPr>
        <p:sp>
          <p:nvSpPr>
            <p:cNvPr id="3" name="object 3"/>
            <p:cNvSpPr/>
            <p:nvPr/>
          </p:nvSpPr>
          <p:spPr>
            <a:xfrm>
              <a:off x="0" y="1876044"/>
              <a:ext cx="9144000" cy="1391920"/>
            </a:xfrm>
            <a:custGeom>
              <a:avLst/>
              <a:gdLst/>
              <a:ahLst/>
              <a:cxnLst/>
              <a:rect l="l" t="t" r="r" b="b"/>
              <a:pathLst>
                <a:path w="9144000" h="1391920">
                  <a:moveTo>
                    <a:pt x="9144000" y="0"/>
                  </a:moveTo>
                  <a:lnTo>
                    <a:pt x="0" y="0"/>
                  </a:lnTo>
                  <a:lnTo>
                    <a:pt x="0" y="1391411"/>
                  </a:lnTo>
                  <a:lnTo>
                    <a:pt x="9144000" y="13914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1003" y="2221992"/>
              <a:ext cx="2359914" cy="7871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0553" y="2308682"/>
            <a:ext cx="1918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solidFill>
                  <a:srgbClr val="C00000"/>
                </a:solidFill>
              </a:rPr>
              <a:t>Thank</a:t>
            </a:r>
            <a:r>
              <a:rPr spc="-225" dirty="0">
                <a:solidFill>
                  <a:srgbClr val="C00000"/>
                </a:solidFill>
              </a:rPr>
              <a:t> </a:t>
            </a:r>
            <a:r>
              <a:rPr spc="70" dirty="0">
                <a:solidFill>
                  <a:srgbClr val="C000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114" y="305399"/>
            <a:ext cx="3524343" cy="2957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585" y="201548"/>
            <a:ext cx="357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P</a:t>
            </a:r>
            <a:r>
              <a:rPr spc="90" dirty="0"/>
              <a:t>roblem</a:t>
            </a:r>
            <a:r>
              <a:rPr spc="-229" dirty="0"/>
              <a:t> </a:t>
            </a:r>
            <a:r>
              <a:rPr spc="3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11707"/>
            <a:ext cx="9144000" cy="4432300"/>
          </a:xfrm>
          <a:custGeom>
            <a:avLst/>
            <a:gdLst/>
            <a:ahLst/>
            <a:cxnLst/>
            <a:rect l="l" t="t" r="r" b="b"/>
            <a:pathLst>
              <a:path w="9144000" h="4432300">
                <a:moveTo>
                  <a:pt x="9144000" y="0"/>
                </a:moveTo>
                <a:lnTo>
                  <a:pt x="0" y="0"/>
                </a:lnTo>
                <a:lnTo>
                  <a:pt x="0" y="4431792"/>
                </a:lnTo>
                <a:lnTo>
                  <a:pt x="9144000" y="4431792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302" y="899497"/>
            <a:ext cx="8863965" cy="342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4629" indent="-342900">
              <a:lnSpc>
                <a:spcPct val="150000"/>
              </a:lnSpc>
              <a:spcBef>
                <a:spcPts val="100"/>
              </a:spcBef>
              <a:buClr>
                <a:srgbClr val="002831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become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dominant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company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on-demand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media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industry,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124F5C"/>
                </a:solidFill>
                <a:latin typeface="Verdana"/>
                <a:cs typeface="Verdana"/>
              </a:rPr>
              <a:t>167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545" dirty="0">
                <a:solidFill>
                  <a:srgbClr val="124F5C"/>
                </a:solidFill>
                <a:latin typeface="Verdana"/>
                <a:cs typeface="Verdana"/>
              </a:rPr>
              <a:t>       </a:t>
            </a:r>
            <a:r>
              <a:rPr sz="16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illi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24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23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50000"/>
              </a:lnSpc>
              <a:buClr>
                <a:srgbClr val="002831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been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provided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collected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rgbClr val="124F5C"/>
                </a:solidFill>
                <a:latin typeface="Verdana"/>
                <a:cs typeface="Verdana"/>
              </a:rPr>
              <a:t>Flexible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third-party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lang="en-US" sz="16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search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engine.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endParaRPr lang="en-US" sz="1600" spc="-135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buClr>
                <a:srgbClr val="002831"/>
              </a:buClr>
              <a:tabLst>
                <a:tab pos="354965" algn="l"/>
                <a:tab pos="355600" algn="l"/>
              </a:tabLst>
            </a:pPr>
            <a:r>
              <a:rPr lang="en-IN" sz="1600" spc="-135" dirty="0">
                <a:solidFill>
                  <a:srgbClr val="124F5C"/>
                </a:solidFill>
                <a:latin typeface="Verdana"/>
                <a:cs typeface="Verdana"/>
              </a:rPr>
              <a:t>       </a:t>
            </a:r>
            <a:r>
              <a:rPr sz="1600" b="1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6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24F5C"/>
                </a:solidFill>
                <a:latin typeface="Verdana"/>
                <a:cs typeface="Verdana"/>
              </a:rPr>
              <a:t>job</a:t>
            </a:r>
            <a:r>
              <a:rPr sz="16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b="1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lang="en-US" sz="1600" b="1" spc="-390" dirty="0">
                <a:solidFill>
                  <a:srgbClr val="124F5C"/>
                </a:solidFill>
                <a:latin typeface="Verdana"/>
                <a:cs typeface="Verdana"/>
              </a:rPr>
              <a:t> -</a:t>
            </a:r>
            <a:endParaRPr sz="1900" b="1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1535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perform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Understanding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what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6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increasingly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5" dirty="0">
                <a:solidFill>
                  <a:srgbClr val="124F5C"/>
                </a:solidFill>
                <a:latin typeface="Verdana"/>
                <a:cs typeface="Verdana"/>
              </a:rPr>
              <a:t>focused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rather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movies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recent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years.</a:t>
            </a:r>
            <a:endParaRPr sz="1600" dirty="0">
              <a:latin typeface="Verdana"/>
              <a:cs typeface="Verdana"/>
            </a:endParaRPr>
          </a:p>
          <a:p>
            <a:pPr marL="588645" lvl="1" indent="-233679">
              <a:lnSpc>
                <a:spcPct val="100000"/>
              </a:lnSpc>
              <a:spcBef>
                <a:spcPts val="960"/>
              </a:spcBef>
              <a:buClr>
                <a:srgbClr val="002831"/>
              </a:buClr>
              <a:buSzPct val="112500"/>
              <a:buFont typeface="Wingdings"/>
              <a:buChar char=""/>
              <a:tabLst>
                <a:tab pos="589280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similar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content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matching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text-based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461" y="241391"/>
            <a:ext cx="2360577" cy="359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484" y="137541"/>
            <a:ext cx="2414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60" dirty="0"/>
              <a:t>pipe</a:t>
            </a:r>
            <a:r>
              <a:rPr spc="35" dirty="0"/>
              <a:t>l</a:t>
            </a:r>
            <a:r>
              <a:rPr spc="40" dirty="0"/>
              <a:t>ine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83335"/>
            <a:ext cx="9144000" cy="4354195"/>
          </a:xfrm>
          <a:custGeom>
            <a:avLst/>
            <a:gdLst/>
            <a:ahLst/>
            <a:cxnLst/>
            <a:rect l="l" t="t" r="r" b="b"/>
            <a:pathLst>
              <a:path w="9144000" h="4354195">
                <a:moveTo>
                  <a:pt x="9144000" y="0"/>
                </a:moveTo>
                <a:lnTo>
                  <a:pt x="0" y="0"/>
                </a:lnTo>
                <a:lnTo>
                  <a:pt x="0" y="4354068"/>
                </a:lnTo>
                <a:lnTo>
                  <a:pt x="9144000" y="4354068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931" y="964697"/>
            <a:ext cx="8922385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123825" indent="-285115">
              <a:lnSpc>
                <a:spcPct val="150000"/>
              </a:lnSpc>
              <a:spcBef>
                <a:spcPts val="95"/>
              </a:spcBef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Pre-processing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: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exploring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understanding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data,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 did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lang="en-US" sz="16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cleaning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handling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Null/missing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values, </a:t>
            </a:r>
            <a:r>
              <a:rPr lang="en-US" sz="1600" spc="-7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checking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duplicate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values.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further</a:t>
            </a:r>
            <a:r>
              <a:rPr lang="en-US"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changed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“date_added”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appropriate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5" dirty="0" err="1">
                <a:solidFill>
                  <a:srgbClr val="124F5C"/>
                </a:solidFill>
                <a:latin typeface="Verdana"/>
                <a:cs typeface="Verdana"/>
              </a:rPr>
              <a:t>DateTime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format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new</a:t>
            </a:r>
            <a:r>
              <a:rPr lang="en-US" sz="16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“year_added”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6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extracting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year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4F5C"/>
              </a:buClr>
              <a:buFont typeface="Wingdings"/>
              <a:buChar char=""/>
            </a:pPr>
            <a:endParaRPr sz="2750" dirty="0">
              <a:latin typeface="Verdana"/>
              <a:cs typeface="Verdana"/>
            </a:endParaRPr>
          </a:p>
          <a:p>
            <a:pPr marL="297180" indent="-285115">
              <a:lnSpc>
                <a:spcPct val="100000"/>
              </a:lnSpc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40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600" b="1" spc="-229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performed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US" sz="1600" spc="-120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IN" sz="1600" spc="10">
                <a:solidFill>
                  <a:srgbClr val="124F5C"/>
                </a:solidFill>
                <a:latin typeface="Verdana"/>
                <a:cs typeface="Verdana"/>
              </a:rPr>
              <a:t>found </a:t>
            </a:r>
            <a:r>
              <a:rPr sz="1600" spc="-15">
                <a:solidFill>
                  <a:srgbClr val="124F5C"/>
                </a:solidFill>
                <a:latin typeface="Verdana"/>
                <a:cs typeface="Verdana"/>
              </a:rPr>
              <a:t>useful</a:t>
            </a:r>
            <a:r>
              <a:rPr sz="1600" spc="-1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insights.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24F5C"/>
              </a:buClr>
              <a:buFont typeface="Wingdings"/>
              <a:buChar char=""/>
            </a:pPr>
            <a:endParaRPr sz="1950" dirty="0">
              <a:latin typeface="Verdana"/>
              <a:cs typeface="Verdana"/>
            </a:endParaRPr>
          </a:p>
          <a:p>
            <a:pPr marL="297180" marR="5080" indent="-285115">
              <a:lnSpc>
                <a:spcPct val="150000"/>
              </a:lnSpc>
              <a:buSzPct val="1125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Creating 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600" b="1" spc="-225" dirty="0">
                <a:solidFill>
                  <a:srgbClr val="124F5C"/>
                </a:solidFill>
                <a:latin typeface="Verdana"/>
                <a:cs typeface="Verdana"/>
              </a:rPr>
              <a:t>: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identifying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useful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600" spc="-245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performed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text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cleaning-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lang="en-US" sz="16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removing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stopwords, </a:t>
            </a:r>
            <a:r>
              <a:rPr lang="en-US" sz="1600" spc="-3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punctuation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doing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stemming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words.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After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calculating</a:t>
            </a:r>
            <a:r>
              <a:rPr lang="en-US"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clean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lengths,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standardize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those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applied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clustering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algorithms- </a:t>
            </a:r>
            <a:r>
              <a:rPr sz="1600" spc="-5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K-means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HAC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(Hierarchal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Agglomerative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Clustering).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134" y="167449"/>
            <a:ext cx="2269063" cy="3032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113" y="64719"/>
            <a:ext cx="2307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Da</a:t>
            </a:r>
            <a:r>
              <a:rPr sz="2400" spc="20" dirty="0"/>
              <a:t>t</a:t>
            </a:r>
            <a:r>
              <a:rPr sz="2400" spc="-25" dirty="0"/>
              <a:t>a</a:t>
            </a:r>
            <a:r>
              <a:rPr sz="2400" spc="-215" dirty="0"/>
              <a:t> </a:t>
            </a:r>
            <a:r>
              <a:rPr sz="2400" spc="60" dirty="0"/>
              <a:t>su</a:t>
            </a:r>
            <a:r>
              <a:rPr sz="2400" spc="95" dirty="0"/>
              <a:t>m</a:t>
            </a:r>
            <a:r>
              <a:rPr sz="2400" spc="50" dirty="0"/>
              <a:t>ma</a:t>
            </a:r>
            <a:r>
              <a:rPr sz="2400" spc="15" dirty="0"/>
              <a:t>r</a:t>
            </a:r>
            <a:r>
              <a:rPr sz="2400" spc="-120" dirty="0"/>
              <a:t>y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457200"/>
            <a:ext cx="9144000" cy="4686300"/>
          </a:xfrm>
          <a:custGeom>
            <a:avLst/>
            <a:gdLst/>
            <a:ahLst/>
            <a:cxnLst/>
            <a:rect l="l" t="t" r="r" b="b"/>
            <a:pathLst>
              <a:path w="9144000" h="4686300">
                <a:moveTo>
                  <a:pt x="9144000" y="0"/>
                </a:moveTo>
                <a:lnTo>
                  <a:pt x="0" y="0"/>
                </a:lnTo>
                <a:lnTo>
                  <a:pt x="0" y="4686298"/>
                </a:lnTo>
                <a:lnTo>
                  <a:pt x="9144000" y="4686298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414353"/>
            <a:ext cx="6801484" cy="474662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b="1" spc="-165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600" b="1" spc="-13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6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Unique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b="1" spc="-40" dirty="0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Shows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title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Gives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tit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director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Direct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spc="-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Actors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inv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olved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5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Cou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ntry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whe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ced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75" dirty="0">
                <a:solidFill>
                  <a:srgbClr val="124F5C"/>
                </a:solidFill>
                <a:latin typeface="Verdana"/>
                <a:cs typeface="Verdana"/>
              </a:rPr>
              <a:t>date_added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Date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6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added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110" dirty="0">
                <a:solidFill>
                  <a:srgbClr val="124F5C"/>
                </a:solidFill>
                <a:latin typeface="Verdana"/>
                <a:cs typeface="Verdana"/>
              </a:rPr>
              <a:t>release</a:t>
            </a:r>
            <a:r>
              <a:rPr sz="1600" b="1" spc="-125" dirty="0">
                <a:solidFill>
                  <a:srgbClr val="124F5C"/>
                </a:solidFill>
                <a:latin typeface="Verdana"/>
                <a:cs typeface="Verdana"/>
              </a:rPr>
              <a:t>_</a:t>
            </a: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b="1" spc="-85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6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Actual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6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ting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vie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duration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Total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Duration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minutes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seasons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90" dirty="0">
                <a:solidFill>
                  <a:srgbClr val="124F5C"/>
                </a:solidFill>
                <a:latin typeface="Verdana"/>
                <a:cs typeface="Verdana"/>
              </a:rPr>
              <a:t>listed_in</a:t>
            </a:r>
            <a:r>
              <a:rPr sz="16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des</a:t>
            </a:r>
            <a:r>
              <a:rPr sz="1600" b="1" spc="-45" dirty="0">
                <a:solidFill>
                  <a:srgbClr val="124F5C"/>
                </a:solidFill>
                <a:latin typeface="Verdana"/>
                <a:cs typeface="Verdana"/>
              </a:rPr>
              <a:t>cript</a:t>
            </a:r>
            <a:r>
              <a:rPr sz="16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6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390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scription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454" y="43351"/>
            <a:ext cx="4546600" cy="9271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2800" dirty="0">
                <a:solidFill>
                  <a:srgbClr val="BB251A"/>
                </a:solidFill>
                <a:latin typeface="Verdana"/>
                <a:cs typeface="Verdana"/>
              </a:rPr>
              <a:t>Explor</a:t>
            </a:r>
            <a:r>
              <a:rPr sz="2800" spc="-15" dirty="0">
                <a:solidFill>
                  <a:srgbClr val="BB251A"/>
                </a:solidFill>
                <a:latin typeface="Verdana"/>
                <a:cs typeface="Verdana"/>
              </a:rPr>
              <a:t>a</a:t>
            </a:r>
            <a:r>
              <a:rPr sz="2800" spc="-35" dirty="0">
                <a:solidFill>
                  <a:srgbClr val="BB251A"/>
                </a:solidFill>
                <a:latin typeface="Verdana"/>
                <a:cs typeface="Verdana"/>
              </a:rPr>
              <a:t>tory</a:t>
            </a:r>
            <a:r>
              <a:rPr sz="2800" spc="-225" dirty="0">
                <a:solidFill>
                  <a:srgbClr val="BB251A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BB251A"/>
                </a:solidFill>
                <a:latin typeface="Verdana"/>
                <a:cs typeface="Verdana"/>
              </a:rPr>
              <a:t>D</a:t>
            </a:r>
            <a:r>
              <a:rPr sz="2800" spc="35" dirty="0">
                <a:solidFill>
                  <a:srgbClr val="BB251A"/>
                </a:solidFill>
                <a:latin typeface="Verdana"/>
                <a:cs typeface="Verdana"/>
              </a:rPr>
              <a:t>a</a:t>
            </a:r>
            <a:r>
              <a:rPr sz="2800" spc="-5" dirty="0">
                <a:solidFill>
                  <a:srgbClr val="BB251A"/>
                </a:solidFill>
                <a:latin typeface="Verdana"/>
                <a:cs typeface="Verdana"/>
              </a:rPr>
              <a:t>ta</a:t>
            </a:r>
            <a:r>
              <a:rPr sz="2800" spc="-235" dirty="0">
                <a:solidFill>
                  <a:srgbClr val="BB251A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BB251A"/>
                </a:solidFill>
                <a:latin typeface="Verdana"/>
                <a:cs typeface="Verdana"/>
              </a:rPr>
              <a:t>Analysis</a:t>
            </a:r>
            <a:endParaRPr sz="2800">
              <a:latin typeface="Verdana"/>
              <a:cs typeface="Verdana"/>
            </a:endParaRPr>
          </a:p>
          <a:p>
            <a:pPr marL="6350" algn="ctr">
              <a:lnSpc>
                <a:spcPct val="100000"/>
              </a:lnSpc>
              <a:spcBef>
                <a:spcPts val="660"/>
              </a:spcBef>
            </a:pP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hare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TV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how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Movie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039" y="179555"/>
            <a:ext cx="220218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5"/>
              </a:spcBef>
              <a:buSzPct val="1125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Cle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ly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124F5C"/>
                </a:solidFill>
                <a:latin typeface="Verdana"/>
                <a:cs typeface="Verdana"/>
              </a:rPr>
              <a:t>numb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tflix 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outnu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mb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the  </a:t>
            </a:r>
            <a:r>
              <a:rPr sz="1600" spc="90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6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V 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Shows.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2313791"/>
            <a:ext cx="23310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124F5C"/>
              </a:buClr>
              <a:buSzPct val="112500"/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dirty="0"/>
              <a:t>	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Almost 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70% 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cont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vies 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whil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30%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re  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ws.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0A60C7-8E65-8998-3C3B-7BBE6A51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32" y="1107607"/>
            <a:ext cx="6050756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99005" marR="63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99005" algn="ctr">
              <a:lnSpc>
                <a:spcPct val="100000"/>
              </a:lnSpc>
              <a:spcBef>
                <a:spcPts val="660"/>
              </a:spcBef>
            </a:pPr>
            <a:r>
              <a:rPr sz="1600" spc="20" dirty="0">
                <a:solidFill>
                  <a:srgbClr val="124F5C"/>
                </a:solidFill>
              </a:rPr>
              <a:t>Distribution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50" dirty="0">
                <a:solidFill>
                  <a:srgbClr val="124F5C"/>
                </a:solidFill>
              </a:rPr>
              <a:t>number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3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content</a:t>
            </a:r>
            <a:r>
              <a:rPr sz="1600" spc="-120" dirty="0">
                <a:solidFill>
                  <a:srgbClr val="124F5C"/>
                </a:solidFill>
              </a:rPr>
              <a:t> </a:t>
            </a:r>
            <a:r>
              <a:rPr sz="1600" spc="-5" dirty="0">
                <a:solidFill>
                  <a:srgbClr val="124F5C"/>
                </a:solidFill>
              </a:rPr>
              <a:t>released</a:t>
            </a:r>
            <a:r>
              <a:rPr sz="1600" spc="-105" dirty="0">
                <a:solidFill>
                  <a:srgbClr val="124F5C"/>
                </a:solidFill>
              </a:rPr>
              <a:t> </a:t>
            </a:r>
            <a:r>
              <a:rPr sz="1600" spc="15" dirty="0">
                <a:solidFill>
                  <a:srgbClr val="124F5C"/>
                </a:solidFill>
              </a:rPr>
              <a:t>per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5" dirty="0">
                <a:solidFill>
                  <a:srgbClr val="124F5C"/>
                </a:solidFill>
              </a:rPr>
              <a:t>year</a:t>
            </a:r>
            <a:endParaRPr sz="16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812473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186874"/>
            <a:ext cx="238950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SzPct val="10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ntent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,  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them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fr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rece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ears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.e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18,2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25" dirty="0">
                <a:solidFill>
                  <a:srgbClr val="124F5C"/>
                </a:solidFill>
                <a:latin typeface="Verdana"/>
                <a:cs typeface="Verdana"/>
              </a:rPr>
              <a:t>17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22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039" y="2092934"/>
            <a:ext cx="226187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0714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ws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hat 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go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rom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 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10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00" dirty="0">
                <a:solidFill>
                  <a:srgbClr val="124F5C"/>
                </a:solidFill>
                <a:latin typeface="Verdana"/>
                <a:cs typeface="Verdana"/>
              </a:rPr>
              <a:t>18,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nts 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163" y="1248931"/>
            <a:ext cx="5954108" cy="3675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281489"/>
            <a:ext cx="2389505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nts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form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year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year.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814296"/>
            <a:ext cx="233997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dra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c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ncrease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17,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x 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aunched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ear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ract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ew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star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ng  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ents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as 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well.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74875" algn="ctr">
              <a:lnSpc>
                <a:spcPct val="100000"/>
              </a:lnSpc>
              <a:spcBef>
                <a:spcPts val="1260"/>
              </a:spcBef>
            </a:pPr>
            <a:r>
              <a:rPr dirty="0"/>
              <a:t>Explor</a:t>
            </a:r>
            <a:r>
              <a:rPr spc="-15" dirty="0"/>
              <a:t>a</a:t>
            </a:r>
            <a:r>
              <a:rPr spc="-35" dirty="0"/>
              <a:t>tory</a:t>
            </a:r>
            <a:r>
              <a:rPr spc="-225" dirty="0"/>
              <a:t> </a:t>
            </a:r>
            <a:r>
              <a:rPr spc="65" dirty="0"/>
              <a:t>D</a:t>
            </a:r>
            <a:r>
              <a:rPr spc="35" dirty="0"/>
              <a:t>a</a:t>
            </a:r>
            <a:r>
              <a:rPr spc="-5" dirty="0"/>
              <a:t>ta</a:t>
            </a:r>
            <a:r>
              <a:rPr spc="-235" dirty="0"/>
              <a:t> </a:t>
            </a:r>
            <a:r>
              <a:rPr spc="-25" dirty="0"/>
              <a:t>Analysis</a:t>
            </a:r>
          </a:p>
          <a:p>
            <a:pPr marL="2173605" algn="ctr">
              <a:lnSpc>
                <a:spcPct val="100000"/>
              </a:lnSpc>
              <a:spcBef>
                <a:spcPts val="660"/>
              </a:spcBef>
            </a:pPr>
            <a:r>
              <a:rPr sz="1600" spc="15" dirty="0">
                <a:solidFill>
                  <a:srgbClr val="124F5C"/>
                </a:solidFill>
              </a:rPr>
              <a:t>Distribu</a:t>
            </a:r>
            <a:r>
              <a:rPr sz="1600" spc="25" dirty="0">
                <a:solidFill>
                  <a:srgbClr val="124F5C"/>
                </a:solidFill>
              </a:rPr>
              <a:t>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by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spc="-40" dirty="0">
                <a:solidFill>
                  <a:srgbClr val="124F5C"/>
                </a:solidFill>
              </a:rPr>
              <a:t>y</a:t>
            </a:r>
            <a:r>
              <a:rPr sz="1600" spc="-45" dirty="0">
                <a:solidFill>
                  <a:srgbClr val="124F5C"/>
                </a:solidFill>
              </a:rPr>
              <a:t>e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-45" dirty="0">
                <a:solidFill>
                  <a:srgbClr val="124F5C"/>
                </a:solidFill>
              </a:rPr>
              <a:t>r</a:t>
            </a:r>
            <a:endParaRPr sz="1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736" y="1655618"/>
            <a:ext cx="6198286" cy="3394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2555" cy="5143500"/>
          </a:xfrm>
          <a:custGeom>
            <a:avLst/>
            <a:gdLst/>
            <a:ahLst/>
            <a:cxnLst/>
            <a:rect l="l" t="t" r="r" b="b"/>
            <a:pathLst>
              <a:path w="2662555" h="5143500">
                <a:moveTo>
                  <a:pt x="2662428" y="0"/>
                </a:moveTo>
                <a:lnTo>
                  <a:pt x="0" y="0"/>
                </a:lnTo>
                <a:lnTo>
                  <a:pt x="0" y="5143500"/>
                </a:lnTo>
                <a:lnTo>
                  <a:pt x="2662428" y="5143500"/>
                </a:lnTo>
                <a:lnTo>
                  <a:pt x="2662428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1381944"/>
            <a:ext cx="237426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100"/>
              </a:lnSpc>
              <a:spcBef>
                <a:spcPts val="100"/>
              </a:spcBef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ows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 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clear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maj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Wingdings"/>
              <a:buChar char=""/>
            </a:pPr>
            <a:endParaRPr sz="1950">
              <a:latin typeface="Verdana"/>
              <a:cs typeface="Verdana"/>
            </a:endParaRPr>
          </a:p>
          <a:p>
            <a:pPr marL="355600" marR="80010" indent="-342900">
              <a:lnSpc>
                <a:spcPct val="114999"/>
              </a:lnSpc>
              <a:buSzPct val="12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hese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wo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way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much 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ared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her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ratings.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81225" algn="ctr">
              <a:lnSpc>
                <a:spcPct val="100000"/>
              </a:lnSpc>
              <a:spcBef>
                <a:spcPts val="1260"/>
              </a:spcBef>
            </a:pPr>
            <a:r>
              <a:rPr spc="20" dirty="0"/>
              <a:t>Exp</a:t>
            </a:r>
            <a:r>
              <a:rPr spc="10" dirty="0"/>
              <a:t>l</a:t>
            </a:r>
            <a:r>
              <a:rPr spc="-30" dirty="0"/>
              <a:t>oratory</a:t>
            </a:r>
            <a:r>
              <a:rPr spc="-220" dirty="0"/>
              <a:t> </a:t>
            </a:r>
            <a:r>
              <a:rPr spc="30" dirty="0"/>
              <a:t>Data</a:t>
            </a:r>
            <a:r>
              <a:rPr spc="-235" dirty="0"/>
              <a:t> </a:t>
            </a:r>
            <a:r>
              <a:rPr spc="45" dirty="0"/>
              <a:t>Ana</a:t>
            </a:r>
            <a:r>
              <a:rPr spc="25" dirty="0"/>
              <a:t>l</a:t>
            </a:r>
            <a:r>
              <a:rPr spc="-100" dirty="0"/>
              <a:t>ys</a:t>
            </a:r>
            <a:r>
              <a:rPr spc="-45" dirty="0"/>
              <a:t>i</a:t>
            </a:r>
            <a:r>
              <a:rPr spc="-95" dirty="0"/>
              <a:t>s</a:t>
            </a:r>
          </a:p>
          <a:p>
            <a:pPr marL="2173605" algn="ctr">
              <a:lnSpc>
                <a:spcPct val="100000"/>
              </a:lnSpc>
              <a:spcBef>
                <a:spcPts val="660"/>
              </a:spcBef>
            </a:pPr>
            <a:r>
              <a:rPr sz="1600" spc="15" dirty="0">
                <a:solidFill>
                  <a:srgbClr val="124F5C"/>
                </a:solidFill>
              </a:rPr>
              <a:t>Distribu</a:t>
            </a:r>
            <a:r>
              <a:rPr sz="1600" spc="25" dirty="0">
                <a:solidFill>
                  <a:srgbClr val="124F5C"/>
                </a:solidFill>
              </a:rPr>
              <a:t>tion</a:t>
            </a:r>
            <a:r>
              <a:rPr sz="1600" spc="-135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r</a:t>
            </a:r>
            <a:r>
              <a:rPr sz="1600" spc="-50" dirty="0">
                <a:solidFill>
                  <a:srgbClr val="124F5C"/>
                </a:solidFill>
              </a:rPr>
              <a:t>a</a:t>
            </a:r>
            <a:r>
              <a:rPr sz="1600" spc="20" dirty="0">
                <a:solidFill>
                  <a:srgbClr val="124F5C"/>
                </a:solidFill>
              </a:rPr>
              <a:t>tings</a:t>
            </a:r>
            <a:r>
              <a:rPr sz="1600" spc="-110" dirty="0">
                <a:solidFill>
                  <a:srgbClr val="124F5C"/>
                </a:solidFill>
              </a:rPr>
              <a:t> </a:t>
            </a:r>
            <a:r>
              <a:rPr sz="1600" dirty="0">
                <a:solidFill>
                  <a:srgbClr val="124F5C"/>
                </a:solidFill>
              </a:rPr>
              <a:t>of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35" dirty="0">
                <a:solidFill>
                  <a:srgbClr val="124F5C"/>
                </a:solidFill>
              </a:rPr>
              <a:t>cont</a:t>
            </a:r>
            <a:r>
              <a:rPr sz="1600" spc="30" dirty="0">
                <a:solidFill>
                  <a:srgbClr val="124F5C"/>
                </a:solidFill>
              </a:rPr>
              <a:t>e</a:t>
            </a:r>
            <a:r>
              <a:rPr sz="1600" spc="40" dirty="0">
                <a:solidFill>
                  <a:srgbClr val="124F5C"/>
                </a:solidFill>
              </a:rPr>
              <a:t>nt</a:t>
            </a:r>
            <a:r>
              <a:rPr sz="1600" spc="-125" dirty="0">
                <a:solidFill>
                  <a:srgbClr val="124F5C"/>
                </a:solidFill>
              </a:rPr>
              <a:t> </a:t>
            </a:r>
            <a:r>
              <a:rPr sz="1600" spc="-30" dirty="0">
                <a:solidFill>
                  <a:srgbClr val="124F5C"/>
                </a:solidFill>
              </a:rPr>
              <a:t>a</a:t>
            </a:r>
            <a:r>
              <a:rPr sz="1600" spc="60" dirty="0">
                <a:solidFill>
                  <a:srgbClr val="124F5C"/>
                </a:solidFill>
              </a:rPr>
              <a:t>dd</a:t>
            </a:r>
            <a:r>
              <a:rPr sz="1600" spc="45" dirty="0">
                <a:solidFill>
                  <a:srgbClr val="124F5C"/>
                </a:solidFill>
              </a:rPr>
              <a:t>e</a:t>
            </a:r>
            <a:r>
              <a:rPr sz="1600" spc="85" dirty="0">
                <a:solidFill>
                  <a:srgbClr val="124F5C"/>
                </a:solidFill>
              </a:rPr>
              <a:t>d</a:t>
            </a:r>
            <a:r>
              <a:rPr sz="1600" spc="-1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on</a:t>
            </a:r>
            <a:r>
              <a:rPr sz="1600" spc="-140" dirty="0">
                <a:solidFill>
                  <a:srgbClr val="124F5C"/>
                </a:solidFill>
              </a:rPr>
              <a:t> </a:t>
            </a:r>
            <a:r>
              <a:rPr sz="1600" spc="60" dirty="0">
                <a:solidFill>
                  <a:srgbClr val="124F5C"/>
                </a:solidFill>
              </a:rPr>
              <a:t>N</a:t>
            </a:r>
            <a:r>
              <a:rPr sz="1600" spc="40" dirty="0">
                <a:solidFill>
                  <a:srgbClr val="124F5C"/>
                </a:solidFill>
              </a:rPr>
              <a:t>e</a:t>
            </a:r>
            <a:r>
              <a:rPr sz="1600" spc="-25" dirty="0">
                <a:solidFill>
                  <a:srgbClr val="124F5C"/>
                </a:solidFill>
              </a:rPr>
              <a:t>tflix</a:t>
            </a:r>
            <a:endParaRPr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B88E3D-D4AB-F56A-0FAB-D5A81B2F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05" y="1528762"/>
            <a:ext cx="5953296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1448</Words>
  <Application>Microsoft Office PowerPoint</Application>
  <PresentationFormat>On-screen Show (16:9)</PresentationFormat>
  <Paragraphs>161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Times New Roman</vt:lpstr>
      <vt:lpstr>Montserrat</vt:lpstr>
      <vt:lpstr>Roboto</vt:lpstr>
      <vt:lpstr>Arial MT</vt:lpstr>
      <vt:lpstr>Verdana</vt:lpstr>
      <vt:lpstr>Wingdings</vt:lpstr>
      <vt:lpstr>Bahnschrift</vt:lpstr>
      <vt:lpstr>Simple Light</vt:lpstr>
      <vt:lpstr>           Capstone Project  Netflix Movies and TV Shows  Clustering  By – Sneha Raikar   </vt:lpstr>
      <vt:lpstr>Agenda</vt:lpstr>
      <vt:lpstr>Problem Statement</vt:lpstr>
      <vt:lpstr>Data pipeline</vt:lpstr>
      <vt:lpstr>Data summary</vt:lpstr>
      <vt:lpstr>PowerPoint Presentation</vt:lpstr>
      <vt:lpstr>Exploratory Data Analysis Distribution of number of content released per year</vt:lpstr>
      <vt:lpstr>Exploratory Data Analysis Distribution of content added on Netflix by year</vt:lpstr>
      <vt:lpstr>Exploratory Data Analysis Distribution of ratings of content added on Netflix</vt:lpstr>
      <vt:lpstr>Exploratory Data Analysis Top content genre available in Netflix</vt:lpstr>
      <vt:lpstr>Exploratory Data Analysis Top content producing countries</vt:lpstr>
      <vt:lpstr>Exploratory Data Analysis Content added on Netflix per year</vt:lpstr>
      <vt:lpstr>Exploratory Data Analysis Distribution of Movies/TV Shows produced in various countries</vt:lpstr>
      <vt:lpstr>Data Pre-processing</vt:lpstr>
      <vt:lpstr>Applying Model</vt:lpstr>
      <vt:lpstr>Applying Model</vt:lpstr>
      <vt:lpstr>Silhouette Score for K-Means</vt:lpstr>
      <vt:lpstr>Applying Model</vt:lpstr>
      <vt:lpstr>Hierarchical Agglomerative Clustering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- 4 Netflix Movies and TV Shows  Clustering  By – Sneha Raikar   </dc:title>
  <cp:lastModifiedBy>Sneha Raikar</cp:lastModifiedBy>
  <cp:revision>11</cp:revision>
  <dcterms:modified xsi:type="dcterms:W3CDTF">2022-11-06T12:18:19Z</dcterms:modified>
</cp:coreProperties>
</file>