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1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4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01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ocumentation.sas.com/?cdcId=pgmsascdc&amp;cdcVersion=9.4_3.4&amp;docsetId=lefunctionsref&amp;docsetTarget=p1fkiqt9ygapyxn1pd1w8manlpub.htm&amp;locale=en" TargetMode="External"/><Relationship Id="rId2" Type="http://schemas.openxmlformats.org/officeDocument/2006/relationships/hyperlink" Target="https://www.youtube.com/watch?v=VrAQ9csjUl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A14A-B6F0-4762-B578-92744F1F4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33C56-FADA-4A7B-B17B-D8920D511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Ranuni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EFAA9-7EF5-44B2-B6E6-6F3485C5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Matthew Miller</a:t>
            </a:r>
          </a:p>
        </p:txBody>
      </p:sp>
    </p:spTree>
    <p:extLst>
      <p:ext uri="{BB962C8B-B14F-4D97-AF65-F5344CB8AC3E}">
        <p14:creationId xmlns:p14="http://schemas.microsoft.com/office/powerpoint/2010/main" val="157211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6CCD-39C9-4F9E-9A14-FDD4794F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Ranuni</a:t>
            </a:r>
            <a:r>
              <a:rPr lang="en-US" dirty="0"/>
              <a:t>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E094-A263-4A2D-BEE3-C50DA811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Ranuni</a:t>
            </a:r>
            <a:r>
              <a:rPr lang="en-US" dirty="0"/>
              <a:t> stands for Random Uniform; the </a:t>
            </a:r>
            <a:r>
              <a:rPr lang="en-US" dirty="0" err="1"/>
              <a:t>ranuni</a:t>
            </a:r>
            <a:r>
              <a:rPr lang="en-US"/>
              <a:t> function </a:t>
            </a:r>
            <a:r>
              <a:rPr lang="en-US" dirty="0"/>
              <a:t>is a pseudo random number generator (PRNG) that generates numbers in (0,1) seemingly randomly following a uniform distribution, meaning all values within the range (0, 1) are equally likely to get picked.</a:t>
            </a:r>
          </a:p>
          <a:p>
            <a:endParaRPr lang="en-US" dirty="0"/>
          </a:p>
          <a:p>
            <a:r>
              <a:rPr lang="en-US" dirty="0"/>
              <a:t>A PRNG is an algorithm that produces seemingly random numbers based off mathematical formulas and a given initial value, or seed state. They are periodic sequences of numbers, meaning at some point, the entire sequence will repeat (hence </a:t>
            </a:r>
            <a:r>
              <a:rPr lang="en-US" dirty="0" err="1"/>
              <a:t>pseudorandomness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PRNGs are useful for getting computers to behave by chance instead of set programming. As such, PRNGs including the </a:t>
            </a:r>
            <a:r>
              <a:rPr lang="en-US" dirty="0" err="1"/>
              <a:t>ranuni</a:t>
            </a:r>
            <a:r>
              <a:rPr lang="en-US" dirty="0"/>
              <a:t> function are most often used for simulation, sampling, and modeling applications, most notably simulating/modeling statistical distributions and the samples taken from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42723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287E-6962-4271-B627-7960846F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/>
              <a:t>Ranuni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6DEF-DE86-4EA7-B64A-75EFCE9E9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1327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Ranuni</a:t>
            </a:r>
            <a:r>
              <a:rPr lang="en-US" sz="2000" dirty="0" smtClean="0"/>
              <a:t>(seed)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seed may be any value such that 0 &lt; seed &lt; 2</a:t>
            </a:r>
            <a:r>
              <a:rPr lang="en-US" sz="2000" baseline="30000" dirty="0"/>
              <a:t>31</a:t>
            </a:r>
            <a:r>
              <a:rPr lang="en-US" sz="2000" dirty="0"/>
              <a:t>−1</a:t>
            </a:r>
          </a:p>
          <a:p>
            <a:endParaRPr lang="en-US" sz="2000" dirty="0"/>
          </a:p>
          <a:p>
            <a:r>
              <a:rPr lang="en-US" sz="2000" dirty="0"/>
              <a:t>The same seed will always give the same sequence of pseudorandom values</a:t>
            </a:r>
          </a:p>
          <a:p>
            <a:endParaRPr lang="en-US" sz="2000" dirty="0"/>
          </a:p>
          <a:p>
            <a:r>
              <a:rPr lang="en-US" sz="2000" dirty="0"/>
              <a:t>If 0 is placed for the seed, the system time is used as the seed state, generating different values each go</a:t>
            </a:r>
          </a:p>
          <a:p>
            <a:endParaRPr lang="en-US" sz="2000" dirty="0"/>
          </a:p>
          <a:p>
            <a:r>
              <a:rPr lang="en-US" sz="2000" dirty="0"/>
              <a:t>The seed may be a function of other numeric values</a:t>
            </a:r>
          </a:p>
          <a:p>
            <a:endParaRPr lang="en-US" sz="2000" dirty="0"/>
          </a:p>
          <a:p>
            <a:r>
              <a:rPr lang="en-US" sz="2000" dirty="0"/>
              <a:t>May be transformed from (0, 1) range to (b, </a:t>
            </a:r>
            <a:r>
              <a:rPr lang="en-US" sz="2000" dirty="0" err="1"/>
              <a:t>a+b</a:t>
            </a:r>
            <a:r>
              <a:rPr lang="en-US" sz="2000" dirty="0"/>
              <a:t>) as follows:</a:t>
            </a:r>
          </a:p>
          <a:p>
            <a:pPr marL="0" indent="0">
              <a:buNone/>
            </a:pPr>
            <a:r>
              <a:rPr lang="en-US" sz="2000" dirty="0"/>
              <a:t>	a*</a:t>
            </a:r>
            <a:r>
              <a:rPr lang="en-US" sz="2000" dirty="0" err="1"/>
              <a:t>Ranuni</a:t>
            </a:r>
            <a:r>
              <a:rPr lang="en-US" sz="2000" dirty="0"/>
              <a:t>(Seed) + b</a:t>
            </a:r>
          </a:p>
        </p:txBody>
      </p:sp>
    </p:spTree>
    <p:extLst>
      <p:ext uri="{BB962C8B-B14F-4D97-AF65-F5344CB8AC3E}">
        <p14:creationId xmlns:p14="http://schemas.microsoft.com/office/powerpoint/2010/main" val="194953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376461-BDB5-4909-8E56-6B7C65CE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B9C10E-E465-4868-915D-E42CCBE4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3" y="1795462"/>
            <a:ext cx="1457325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56CC61-9C7C-4AD3-AC31-5F540E31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64" y="1795462"/>
            <a:ext cx="1666875" cy="326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C85F2-6448-479E-94A3-49136561A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563" y="1795462"/>
            <a:ext cx="2104695" cy="3267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CB9A7-62D2-44B4-B0F9-6D72F742A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258" y="2700336"/>
            <a:ext cx="2322342" cy="1457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42CE00-C124-4B40-9382-E0A4C6678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0900" y="1795462"/>
            <a:ext cx="1952625" cy="3267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5B826-76A5-4B6F-A43A-4D2C9D6851F4}"/>
              </a:ext>
            </a:extLst>
          </p:cNvPr>
          <p:cNvSpPr txBox="1"/>
          <p:nvPr/>
        </p:nvSpPr>
        <p:spPr>
          <a:xfrm>
            <a:off x="768959" y="5292075"/>
            <a:ext cx="240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First 10 Values</a:t>
            </a:r>
          </a:p>
          <a:p>
            <a:r>
              <a:rPr lang="en-US" dirty="0"/>
              <a:t>Generated Using</a:t>
            </a:r>
          </a:p>
          <a:p>
            <a:r>
              <a:rPr lang="en-US" dirty="0" err="1"/>
              <a:t>Ranuni</a:t>
            </a:r>
            <a:r>
              <a:rPr lang="en-US" dirty="0"/>
              <a:t>(0) Twice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EF3BC-AEEE-40AA-8E8E-6F45B7120B62}"/>
              </a:ext>
            </a:extLst>
          </p:cNvPr>
          <p:cNvSpPr txBox="1"/>
          <p:nvPr/>
        </p:nvSpPr>
        <p:spPr>
          <a:xfrm>
            <a:off x="4823081" y="5287014"/>
            <a:ext cx="2930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Ordering Via </a:t>
            </a:r>
            <a:r>
              <a:rPr lang="en-US" dirty="0" err="1" smtClean="0"/>
              <a:t>Ranuni</a:t>
            </a:r>
            <a:endParaRPr lang="en-US" dirty="0"/>
          </a:p>
          <a:p>
            <a:r>
              <a:rPr lang="en-US" dirty="0"/>
              <a:t>And Truncation of Population</a:t>
            </a:r>
          </a:p>
          <a:p>
            <a:r>
              <a:rPr lang="en-US" dirty="0"/>
              <a:t>To Take Sample of 3 From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AA6F2-45CF-4E32-B933-9521983FE3E7}"/>
              </a:ext>
            </a:extLst>
          </p:cNvPr>
          <p:cNvSpPr txBox="1"/>
          <p:nvPr/>
        </p:nvSpPr>
        <p:spPr>
          <a:xfrm>
            <a:off x="9031457" y="5287014"/>
            <a:ext cx="260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Transforming </a:t>
            </a:r>
            <a:r>
              <a:rPr lang="en-US" dirty="0" err="1" smtClean="0"/>
              <a:t>Ranuni</a:t>
            </a:r>
            <a:r>
              <a:rPr lang="en-US" dirty="0" smtClean="0"/>
              <a:t> </a:t>
            </a:r>
            <a:r>
              <a:rPr lang="en-US" dirty="0"/>
              <a:t>to Assign Values In (2, 5)</a:t>
            </a:r>
          </a:p>
          <a:p>
            <a:r>
              <a:rPr lang="en-US" dirty="0"/>
              <a:t>i.e. 2*</a:t>
            </a:r>
            <a:r>
              <a:rPr lang="en-US" dirty="0" err="1"/>
              <a:t>Ranuni</a:t>
            </a:r>
            <a:r>
              <a:rPr lang="en-US" dirty="0"/>
              <a:t>(0)+3</a:t>
            </a:r>
          </a:p>
        </p:txBody>
      </p:sp>
    </p:spTree>
    <p:extLst>
      <p:ext uri="{BB962C8B-B14F-4D97-AF65-F5344CB8AC3E}">
        <p14:creationId xmlns:p14="http://schemas.microsoft.com/office/powerpoint/2010/main" val="19706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3711-7F43-414C-896B-382B49D6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Fallbacks of </a:t>
            </a:r>
            <a:r>
              <a:rPr lang="en-US" dirty="0" err="1"/>
              <a:t>Ranuni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C75D-F8BF-4187-8DD3-166B090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r>
              <a:rPr lang="en-US" dirty="0" err="1"/>
              <a:t>Ranuni</a:t>
            </a:r>
            <a:r>
              <a:rPr lang="en-US" dirty="0"/>
              <a:t> belongs to a family of functions, </a:t>
            </a:r>
            <a:r>
              <a:rPr lang="en-US" dirty="0" err="1"/>
              <a:t>RanXXX</a:t>
            </a:r>
            <a:r>
              <a:rPr lang="en-US" dirty="0"/>
              <a:t>, that generate random numbers according to the type of distribution specified.</a:t>
            </a:r>
          </a:p>
          <a:p>
            <a:r>
              <a:rPr lang="en-US" dirty="0"/>
              <a:t>Upon researching </a:t>
            </a:r>
            <a:r>
              <a:rPr lang="en-US" dirty="0" err="1"/>
              <a:t>Ranuni</a:t>
            </a:r>
            <a:r>
              <a:rPr lang="en-US" dirty="0"/>
              <a:t>, it was found to be mostly phased out in favor of the RAND function in current and future applications of SAS.</a:t>
            </a:r>
          </a:p>
          <a:p>
            <a:r>
              <a:rPr lang="en-US" dirty="0"/>
              <a:t>Rand function virtually eliminates the possibility of </a:t>
            </a:r>
            <a:r>
              <a:rPr lang="en-US" dirty="0" err="1"/>
              <a:t>pseudorandoms</a:t>
            </a:r>
            <a:r>
              <a:rPr lang="en-US" dirty="0"/>
              <a:t> completing a loop from start to end, number of terms is 4x10^6001 instead of 2^31</a:t>
            </a:r>
          </a:p>
          <a:p>
            <a:r>
              <a:rPr lang="en-US" dirty="0"/>
              <a:t>More distributions are supported by the Rand function than the </a:t>
            </a:r>
            <a:r>
              <a:rPr lang="en-US" dirty="0" err="1"/>
              <a:t>RanXXX</a:t>
            </a:r>
            <a:r>
              <a:rPr lang="en-US" dirty="0"/>
              <a:t> family</a:t>
            </a:r>
          </a:p>
          <a:p>
            <a:r>
              <a:rPr lang="en-US" dirty="0"/>
              <a:t>The syntax for Rand is consistent in different distributions, where </a:t>
            </a:r>
            <a:r>
              <a:rPr lang="en-US" dirty="0" err="1"/>
              <a:t>RanXXX</a:t>
            </a:r>
            <a:r>
              <a:rPr lang="en-US" dirty="0"/>
              <a:t> has separate functions for each.</a:t>
            </a:r>
          </a:p>
          <a:p>
            <a:r>
              <a:rPr lang="en-US" dirty="0"/>
              <a:t>Number sets generated by Rand more closely resemble sets of the given distribution and are therefore more accurate.</a:t>
            </a:r>
          </a:p>
          <a:p>
            <a:r>
              <a:rPr lang="en-US" dirty="0" err="1"/>
              <a:t>Ranuni</a:t>
            </a:r>
            <a:r>
              <a:rPr lang="en-US" dirty="0"/>
              <a:t> is still used frequently in legacy systems and within older datasets, so there is a good chance of seeing it in a future career despite the transition to the Rand function.</a:t>
            </a:r>
          </a:p>
        </p:txBody>
      </p:sp>
    </p:spTree>
    <p:extLst>
      <p:ext uri="{BB962C8B-B14F-4D97-AF65-F5344CB8AC3E}">
        <p14:creationId xmlns:p14="http://schemas.microsoft.com/office/powerpoint/2010/main" val="6719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3449-B76F-4728-BCC5-456123BD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2A76-E9F7-455F-90F9-0688467D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This </a:t>
            </a:r>
            <a:r>
              <a:rPr lang="en-US" b="1" dirty="0" err="1"/>
              <a:t>Youtube</a:t>
            </a:r>
            <a:r>
              <a:rPr lang="en-US" b="1" dirty="0"/>
              <a:t> Video Goes Over the Example Problem in More Depth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>
                <a:hlinkClick r:id="rId2"/>
              </a:rPr>
              <a:t>https://www.youtube.com/watch?v=VrAQ9csjUlY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SAS Documentation Center Provides Information on the Syntax and Applications of </a:t>
            </a:r>
            <a:r>
              <a:rPr lang="en-US" b="1" dirty="0" err="1"/>
              <a:t>Randuni</a:t>
            </a:r>
            <a:endParaRPr lang="en-US" b="1" dirty="0"/>
          </a:p>
          <a:p>
            <a:pPr marL="274320" lvl="1" indent="0">
              <a:buNone/>
            </a:pPr>
            <a:r>
              <a:rPr lang="en-US" dirty="0">
                <a:hlinkClick r:id="rId3"/>
              </a:rPr>
              <a:t>https://go.documentation.sas.com/?cdcId=pgmsascdc&amp;cdcVersion=9.4_3.4&amp;docsetId=lefunctionsref&amp;docsetTarget=p1fkiqt9ygapyxn1pd1w8manlpub.htm&amp;locale=en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849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B8B4B8-C8BA-499B-8869-44C84571C882}"/>
              </a:ext>
            </a:extLst>
          </p:cNvPr>
          <p:cNvSpPr/>
          <p:nvPr/>
        </p:nvSpPr>
        <p:spPr>
          <a:xfrm>
            <a:off x="3646316" y="2551837"/>
            <a:ext cx="48993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 For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Listening!</a:t>
            </a:r>
          </a:p>
        </p:txBody>
      </p:sp>
    </p:spTree>
    <p:extLst>
      <p:ext uri="{BB962C8B-B14F-4D97-AF65-F5344CB8AC3E}">
        <p14:creationId xmlns:p14="http://schemas.microsoft.com/office/powerpoint/2010/main" val="142153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E72D29"/>
      </a:accent1>
      <a:accent2>
        <a:srgbClr val="D56A17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Garamond</vt:lpstr>
      <vt:lpstr>SavonVTI</vt:lpstr>
      <vt:lpstr>Ranuni Function</vt:lpstr>
      <vt:lpstr>What is the Ranuni Function?</vt:lpstr>
      <vt:lpstr>Syntax of Ranuni Function</vt:lpstr>
      <vt:lpstr>Examples of Output</vt:lpstr>
      <vt:lpstr>Fallbacks of Ranuni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Randuni Function</dc:title>
  <dc:creator>Matthew Miller</dc:creator>
  <cp:lastModifiedBy>Matthew Miller</cp:lastModifiedBy>
  <cp:revision>9</cp:revision>
  <dcterms:created xsi:type="dcterms:W3CDTF">2019-11-01T17:22:39Z</dcterms:created>
  <dcterms:modified xsi:type="dcterms:W3CDTF">2019-11-01T22:20:14Z</dcterms:modified>
</cp:coreProperties>
</file>