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5" r:id="rId2"/>
    <p:sldId id="419" r:id="rId3"/>
    <p:sldId id="435" r:id="rId4"/>
    <p:sldId id="427" r:id="rId5"/>
    <p:sldId id="429" r:id="rId6"/>
    <p:sldId id="430" r:id="rId7"/>
    <p:sldId id="431" r:id="rId8"/>
    <p:sldId id="432" r:id="rId9"/>
    <p:sldId id="433" r:id="rId10"/>
    <p:sldId id="384" r:id="rId11"/>
    <p:sldId id="4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9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ABF5E-C996-A345-8341-F4F33A7B068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D86FD-B172-A845-9634-7DEF038A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90D6-13F7-1243-989D-BE820AD6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2C34A-4DA4-2440-96FB-47C3C97A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747F-6FE0-2D42-B15A-15058C87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BFEA-B8A1-E04B-A2CA-177F7C16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8781-A9F3-7843-9A3F-167E614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98C-265E-6D4B-A806-FBF1C891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BA69E-E5D4-A744-A214-841E6538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2BC0-307D-694B-B438-0083789E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2258-53ED-2944-993C-5D83D75E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68A9-FCC1-E142-8EF3-3D860E65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38760-B76B-DF4D-97BF-04ADAA224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43DA6-7E23-204D-B298-82304738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AC3E-2339-3241-9619-EB8D084A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5001-C08F-5C43-A115-30CAE8D0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F2E9-189F-5747-8C45-C8184B82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8EA1-92F0-7E4E-9C9B-A0A5CD7A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448D-32EF-2141-86C8-A4C60CDB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F3A6-C7B1-BA47-9410-199DF9DF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318-FFDC-B04D-993E-501E2556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80D3-8945-724F-A499-14665F37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5451-D088-B845-9995-16E54555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69D4B-6D12-9045-8598-ED31BF7C8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EAFA-11D3-9741-84FB-48BD6FE1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20D2-E8A9-9A44-8399-9CBE169F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5E51-1DBB-B247-AF88-72553FC1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7AC-28ED-8547-AADA-3BB27C5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8152-7844-5642-893A-41C75320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540C-E28D-7B45-9FA5-F9B7E0B7E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FDC73-B55D-A541-A6F3-96AB59CC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5FD0-E215-744F-98AC-3FD7600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5199-419F-2B4D-805F-5BF97731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B4FB-96F6-804F-B90F-F22B005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3BCA-406F-BF4B-96A1-F1573406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36DB-C307-524F-AD0B-B45CD1D3A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9ADBC-DF70-3E44-8173-B5AFCDAE7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0E2D-AD36-9E46-9D43-D8A2C6C4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7D5F6-7AF8-C943-B11A-C90E5841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C7D00-F1C1-504E-890B-C76D5D0A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FA5F3-FD2B-3941-B628-7DEBE8D4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58B-69DC-4E4E-AE52-94EF0C5E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AB3CC-EE46-9043-98F6-462B6B8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9291F-0D3E-914F-BD47-E9BFA98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2354C-A741-744D-AD2E-4D22173B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C4442-2E6A-4144-ACD7-D498EAE4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BEEBF-1239-974E-9C15-8FA26A48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C2A3-9850-D246-AA42-AFECA19E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BC82-D0AB-4544-B940-BBF3E7A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B9E-A073-2546-AB69-14F925F6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F7055-3C4B-0844-B8D5-32ADB842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0A45-5E7F-BE44-BAC7-AC60E8C1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4BCF-F6AE-DD4A-89AA-FE8A6133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D48-44D2-3F46-A994-C7421909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5FEA-0AA7-134F-A7C2-C8700786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F0BF0-8DBD-1942-B6D9-22DF36B7D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BC0FD-B57B-A241-8F11-8FABAB36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93EA-0437-5C49-BFD2-2E87F23B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178B-8E35-B043-8B32-45D7DB2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CD74E-6B43-3543-A06D-1D2D592E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ABEB2-C573-B345-88F6-A36D3967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F9FDA-253F-F143-B4F7-96A9C4C0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9404-6CF5-D54D-8CBD-F0F37F95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21F-5C46-2B45-9B00-48FB0F7B4CAD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B639-DF32-E84B-963F-2455EA554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94BB-6609-8D46-BFD2-6CB46A00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8326-94A9-0E4D-BE66-E6AB75C1E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Recap: cascade of carbonate reactions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EB1567-F0C1-6440-BB1C-75AC1B0CE4A4}"/>
              </a:ext>
            </a:extLst>
          </p:cNvPr>
          <p:cNvGrpSpPr/>
          <p:nvPr/>
        </p:nvGrpSpPr>
        <p:grpSpPr>
          <a:xfrm>
            <a:off x="194310" y="919802"/>
            <a:ext cx="5901690" cy="4413532"/>
            <a:chOff x="0" y="0"/>
            <a:chExt cx="8049574" cy="556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D9D96-E891-1A45-BCF3-BE52EDE76604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EF10AA-A441-0344-B2A7-9F30D08D553A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9C3658-89A7-1642-B109-CF254162F8CC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159BDE0-BEF3-2945-8EA7-96EBB016EE11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25E7F90-0DEB-6543-9F6A-4CCDF4B5C37B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BFDEE8-1E5E-1745-A23E-62294CDD9228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F847CD0-7C0D-C142-A18F-7E4CC55A0BB1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679CC7D-BF2B-1D43-8499-FF4AB2CD6B4A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41C8E2A-6D39-BF4A-A7A6-86DEB08F25E2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2">
                <a:extLst>
                  <a:ext uri="{FF2B5EF4-FFF2-40B4-BE49-F238E27FC236}">
                    <a16:creationId xmlns:a16="http://schemas.microsoft.com/office/drawing/2014/main" id="{14B3E9CD-9E9E-C945-8282-E5CE126DF66F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Box 33">
                <a:extLst>
                  <a:ext uri="{FF2B5EF4-FFF2-40B4-BE49-F238E27FC236}">
                    <a16:creationId xmlns:a16="http://schemas.microsoft.com/office/drawing/2014/main" id="{F8F1E26D-3E79-5344-863C-166934F6142D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TextBox 34">
                <a:extLst>
                  <a:ext uri="{FF2B5EF4-FFF2-40B4-BE49-F238E27FC236}">
                    <a16:creationId xmlns:a16="http://schemas.microsoft.com/office/drawing/2014/main" id="{B4E3597F-FAF8-5944-B1BA-44E31DC9B912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E0639FB-788D-C74A-8942-C7DF40CEF357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F71AF-9A46-2B47-9D1D-C8BFDF4F7CDE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958F984-031D-4C4C-B7CD-44579923CFCE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821B2-2CDC-5C45-9072-D9EDBE096E5E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5821FF3-B315-3541-955A-738CE165ECB8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5A0472F-8EBB-6549-9D01-75936BFA6ED5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43D7921-9B39-9846-AEDB-C1AF781E969B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CAF0B16-3769-914D-9566-A71F049C4136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/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4250D4-E0BE-2FD3-1E64-1850CD7C2994}"/>
                  </a:ext>
                </a:extLst>
              </p:cNvPr>
              <p:cNvSpPr txBox="1"/>
              <p:nvPr/>
            </p:nvSpPr>
            <p:spPr>
              <a:xfrm>
                <a:off x="6069310" y="731128"/>
                <a:ext cx="5981875" cy="5767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Henry’s Law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Atmospheric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causes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i.e., here we would say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</a:rPr>
                      <m:t>	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There’s a name for this! It’s called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Henry’s Law </a:t>
                </a:r>
                <a:r>
                  <a:rPr lang="en-US" sz="2400" dirty="0"/>
                  <a:t>and it works with any gas:</a:t>
                </a:r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:r>
                  <a:rPr lang="en-US" sz="24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𝑎𝑞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</a:rPr>
                      <m:t>	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:r>
                  <a:rPr lang="en-US" sz="24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𝑎𝑞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</a:rPr>
                      <m:t>	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4250D4-E0BE-2FD3-1E64-1850CD7C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10" y="731128"/>
                <a:ext cx="5981875" cy="5767541"/>
              </a:xfrm>
              <a:prstGeom prst="rect">
                <a:avLst/>
              </a:prstGeom>
              <a:blipFill>
                <a:blip r:embed="rId13"/>
                <a:stretch>
                  <a:fillRect l="-1699" t="-879" r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5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Take-home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9235816-ED24-7F4E-8FED-A954D7B56C4E}"/>
                  </a:ext>
                </a:extLst>
              </p:cNvPr>
              <p:cNvSpPr/>
              <p:nvPr/>
            </p:nvSpPr>
            <p:spPr>
              <a:xfrm>
                <a:off x="184485" y="774970"/>
                <a:ext cx="1123348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Definition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𝒑𝑯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𝑝𝐻</m:t>
                          </m:r>
                        </m:sup>
                      </m:sSup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/>
                  <a:t>Ocean pH formula: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𝒑𝑯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𝟐𝟗𝟎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𝒂𝒕𝒎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9235816-ED24-7F4E-8FED-A954D7B56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5" y="774970"/>
                <a:ext cx="11233484" cy="1938992"/>
              </a:xfrm>
              <a:prstGeom prst="rect">
                <a:avLst/>
              </a:prstGeom>
              <a:blipFill>
                <a:blip r:embed="rId2"/>
                <a:stretch>
                  <a:fillRect l="-790"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0E9A1794-4EB1-1C8F-4C3F-1955E509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37" y="3048314"/>
            <a:ext cx="7467653" cy="357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F198C7-EB49-73A4-2B5C-4963C378EC7C}"/>
                  </a:ext>
                </a:extLst>
              </p:cNvPr>
              <p:cNvSpPr/>
              <p:nvPr/>
            </p:nvSpPr>
            <p:spPr>
              <a:xfrm>
                <a:off x="3705725" y="774971"/>
                <a:ext cx="55245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Log identities</a:t>
                </a:r>
                <a:r>
                  <a:rPr lang="en-US" sz="2400" dirty="0"/>
                  <a:t>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F198C7-EB49-73A4-2B5C-4963C378E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25" y="774971"/>
                <a:ext cx="5524500" cy="1200329"/>
              </a:xfrm>
              <a:prstGeom prst="rect">
                <a:avLst/>
              </a:prstGeom>
              <a:blipFill>
                <a:blip r:embed="rId4"/>
                <a:stretch>
                  <a:fillRect l="-1606"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B965CA-9749-C8C6-3448-CA17CB8B9EAC}"/>
                  </a:ext>
                </a:extLst>
              </p:cNvPr>
              <p:cNvSpPr/>
              <p:nvPr/>
            </p:nvSpPr>
            <p:spPr>
              <a:xfrm>
                <a:off x="8189493" y="774970"/>
                <a:ext cx="5524500" cy="1245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Henry’s Law: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400" dirty="0">
                    <a:solidFill>
                      <a:srgbClr val="7030A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𝑎𝑞</m:t>
                            </m:r>
                          </m:e>
                        </m:d>
                      </m:e>
                    </m:d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</a:rPr>
                      <m:t>	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, etc.)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6B965CA-9749-C8C6-3448-CA17CB8B9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93" y="774970"/>
                <a:ext cx="5524500" cy="1245406"/>
              </a:xfrm>
              <a:prstGeom prst="rect">
                <a:avLst/>
              </a:prstGeom>
              <a:blipFill>
                <a:blip r:embed="rId5"/>
                <a:stretch>
                  <a:fillRect l="-1606" t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049286BF-7AEC-11AF-7820-C02DB8EEB95D}"/>
              </a:ext>
            </a:extLst>
          </p:cNvPr>
          <p:cNvSpPr/>
          <p:nvPr/>
        </p:nvSpPr>
        <p:spPr>
          <a:xfrm>
            <a:off x="6882063" y="2475704"/>
            <a:ext cx="529390" cy="1338310"/>
          </a:xfrm>
          <a:prstGeom prst="arc">
            <a:avLst>
              <a:gd name="adj1" fmla="val 16138068"/>
              <a:gd name="adj2" fmla="val 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C8D7-70A3-2C0B-2DE0-D36351B61EA6}"/>
              </a:ext>
            </a:extLst>
          </p:cNvPr>
          <p:cNvSpPr txBox="1"/>
          <p:nvPr/>
        </p:nvSpPr>
        <p:spPr>
          <a:xfrm>
            <a:off x="8530391" y="3083295"/>
            <a:ext cx="387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Applies to the surface (top 200 meters) of the ocean</a:t>
            </a:r>
          </a:p>
        </p:txBody>
      </p:sp>
    </p:spTree>
    <p:extLst>
      <p:ext uri="{BB962C8B-B14F-4D97-AF65-F5344CB8AC3E}">
        <p14:creationId xmlns:p14="http://schemas.microsoft.com/office/powerpoint/2010/main" val="404461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BC4D8-6868-24EC-5016-3DBC0E4FEF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Now about preparing those reviews …</a:t>
            </a:r>
          </a:p>
        </p:txBody>
      </p:sp>
    </p:spTree>
    <p:extLst>
      <p:ext uri="{BB962C8B-B14F-4D97-AF65-F5344CB8AC3E}">
        <p14:creationId xmlns:p14="http://schemas.microsoft.com/office/powerpoint/2010/main" val="5510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A reasonable guess for calculating ocean pH from atmospheric CO2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EB1567-F0C1-6440-BB1C-75AC1B0CE4A4}"/>
              </a:ext>
            </a:extLst>
          </p:cNvPr>
          <p:cNvGrpSpPr/>
          <p:nvPr/>
        </p:nvGrpSpPr>
        <p:grpSpPr>
          <a:xfrm>
            <a:off x="194310" y="919802"/>
            <a:ext cx="5901690" cy="4413532"/>
            <a:chOff x="0" y="0"/>
            <a:chExt cx="8049574" cy="556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D9D96-E891-1A45-BCF3-BE52EDE76604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EF10AA-A441-0344-B2A7-9F30D08D553A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9C3658-89A7-1642-B109-CF254162F8CC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159BDE0-BEF3-2945-8EA7-96EBB016EE11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25E7F90-0DEB-6543-9F6A-4CCDF4B5C37B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BFDEE8-1E5E-1745-A23E-62294CDD9228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F847CD0-7C0D-C142-A18F-7E4CC55A0BB1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679CC7D-BF2B-1D43-8499-FF4AB2CD6B4A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41C8E2A-6D39-BF4A-A7A6-86DEB08F25E2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2">
                <a:extLst>
                  <a:ext uri="{FF2B5EF4-FFF2-40B4-BE49-F238E27FC236}">
                    <a16:creationId xmlns:a16="http://schemas.microsoft.com/office/drawing/2014/main" id="{14B3E9CD-9E9E-C945-8282-E5CE126DF66F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Box 33">
                <a:extLst>
                  <a:ext uri="{FF2B5EF4-FFF2-40B4-BE49-F238E27FC236}">
                    <a16:creationId xmlns:a16="http://schemas.microsoft.com/office/drawing/2014/main" id="{F8F1E26D-3E79-5344-863C-166934F6142D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TextBox 34">
                <a:extLst>
                  <a:ext uri="{FF2B5EF4-FFF2-40B4-BE49-F238E27FC236}">
                    <a16:creationId xmlns:a16="http://schemas.microsoft.com/office/drawing/2014/main" id="{B4E3597F-FAF8-5944-B1BA-44E31DC9B912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E0639FB-788D-C74A-8942-C7DF40CEF357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F71AF-9A46-2B47-9D1D-C8BFDF4F7CDE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958F984-031D-4C4C-B7CD-44579923CFCE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821B2-2CDC-5C45-9072-D9EDBE096E5E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5821FF3-B315-3541-955A-738CE165ECB8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5A0472F-8EBB-6549-9D01-75936BFA6ED5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43D7921-9B39-9846-AEDB-C1AF781E969B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CAF0B16-3769-914D-9566-A71F049C4136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/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5973311" y="1276012"/>
                <a:ext cx="6117168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⁡(290)−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your knowledge of logs, which of the following is correct?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 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 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11" y="1276012"/>
                <a:ext cx="6117168" cy="3046988"/>
              </a:xfrm>
              <a:prstGeom prst="rect">
                <a:avLst/>
              </a:prstGeom>
              <a:blipFill>
                <a:blip r:embed="rId13"/>
                <a:stretch>
                  <a:fillRect l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4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A reasonable guess for calculating ocean pH from atmospheric CO2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EB1567-F0C1-6440-BB1C-75AC1B0CE4A4}"/>
              </a:ext>
            </a:extLst>
          </p:cNvPr>
          <p:cNvGrpSpPr/>
          <p:nvPr/>
        </p:nvGrpSpPr>
        <p:grpSpPr>
          <a:xfrm>
            <a:off x="194310" y="919802"/>
            <a:ext cx="5901690" cy="4413532"/>
            <a:chOff x="0" y="0"/>
            <a:chExt cx="8049574" cy="556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D9D96-E891-1A45-BCF3-BE52EDE76604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EF10AA-A441-0344-B2A7-9F30D08D553A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9C3658-89A7-1642-B109-CF254162F8CC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159BDE0-BEF3-2945-8EA7-96EBB016EE11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25E7F90-0DEB-6543-9F6A-4CCDF4B5C37B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BFDEE8-1E5E-1745-A23E-62294CDD9228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F847CD0-7C0D-C142-A18F-7E4CC55A0BB1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679CC7D-BF2B-1D43-8499-FF4AB2CD6B4A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41C8E2A-6D39-BF4A-A7A6-86DEB08F25E2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2">
                <a:extLst>
                  <a:ext uri="{FF2B5EF4-FFF2-40B4-BE49-F238E27FC236}">
                    <a16:creationId xmlns:a16="http://schemas.microsoft.com/office/drawing/2014/main" id="{14B3E9CD-9E9E-C945-8282-E5CE126DF66F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Box 33">
                <a:extLst>
                  <a:ext uri="{FF2B5EF4-FFF2-40B4-BE49-F238E27FC236}">
                    <a16:creationId xmlns:a16="http://schemas.microsoft.com/office/drawing/2014/main" id="{F8F1E26D-3E79-5344-863C-166934F6142D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TextBox 34">
                <a:extLst>
                  <a:ext uri="{FF2B5EF4-FFF2-40B4-BE49-F238E27FC236}">
                    <a16:creationId xmlns:a16="http://schemas.microsoft.com/office/drawing/2014/main" id="{B4E3597F-FAF8-5944-B1BA-44E31DC9B912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E0639FB-788D-C74A-8942-C7DF40CEF357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F71AF-9A46-2B47-9D1D-C8BFDF4F7CDE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958F984-031D-4C4C-B7CD-44579923CFCE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821B2-2CDC-5C45-9072-D9EDBE096E5E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5821FF3-B315-3541-955A-738CE165ECB8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5A0472F-8EBB-6549-9D01-75936BFA6ED5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43D7921-9B39-9846-AEDB-C1AF781E969B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CAF0B16-3769-914D-9566-A71F049C4136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/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5973311" y="1276012"/>
                <a:ext cx="6117168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⁡(290)−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your knowledge of logs, which of the following is correct?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 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 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11" y="1276012"/>
                <a:ext cx="6117168" cy="3046988"/>
              </a:xfrm>
              <a:prstGeom prst="rect">
                <a:avLst/>
              </a:prstGeom>
              <a:blipFill>
                <a:blip r:embed="rId13"/>
                <a:stretch>
                  <a:fillRect l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5C0102-D78D-F716-279A-2F1D38FE1F20}"/>
                  </a:ext>
                </a:extLst>
              </p:cNvPr>
              <p:cNvSpPr txBox="1"/>
              <p:nvPr/>
            </p:nvSpPr>
            <p:spPr>
              <a:xfrm>
                <a:off x="6103340" y="4412516"/>
                <a:ext cx="61722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Log of a </a:t>
                </a:r>
                <a:r>
                  <a:rPr lang="en-US" sz="2400" b="1" u="sng" dirty="0"/>
                  <a:t>product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/>
                  <a:t>Log of a </a:t>
                </a:r>
                <a:r>
                  <a:rPr lang="en-US" sz="2400" b="1" u="sng" dirty="0"/>
                  <a:t>quotient</a:t>
                </a:r>
                <a:r>
                  <a:rPr lang="en-US" sz="2400" b="1" dirty="0"/>
                  <a:t>:</a:t>
                </a:r>
                <a:endParaRPr lang="en-US" sz="2400" dirty="0"/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5C0102-D78D-F716-279A-2F1D38FE1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40" y="4412516"/>
                <a:ext cx="6172200" cy="1938992"/>
              </a:xfrm>
              <a:prstGeom prst="rect">
                <a:avLst/>
              </a:prstGeom>
              <a:blipFill>
                <a:blip r:embed="rId14"/>
                <a:stretch>
                  <a:fillRect l="-1643" t="-2597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73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Simplifying the ocean pH formula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EB1567-F0C1-6440-BB1C-75AC1B0CE4A4}"/>
              </a:ext>
            </a:extLst>
          </p:cNvPr>
          <p:cNvGrpSpPr/>
          <p:nvPr/>
        </p:nvGrpSpPr>
        <p:grpSpPr>
          <a:xfrm>
            <a:off x="194310" y="919802"/>
            <a:ext cx="5901690" cy="4413532"/>
            <a:chOff x="0" y="0"/>
            <a:chExt cx="8049574" cy="556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D9D96-E891-1A45-BCF3-BE52EDE76604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EF10AA-A441-0344-B2A7-9F30D08D553A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9C3658-89A7-1642-B109-CF254162F8CC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159BDE0-BEF3-2945-8EA7-96EBB016EE11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25E7F90-0DEB-6543-9F6A-4CCDF4B5C37B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BFDEE8-1E5E-1745-A23E-62294CDD9228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F847CD0-7C0D-C142-A18F-7E4CC55A0BB1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3679CC7D-BF2B-1D43-8499-FF4AB2CD6B4A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841C8E2A-6D39-BF4A-A7A6-86DEB08F25E2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2">
                <a:extLst>
                  <a:ext uri="{FF2B5EF4-FFF2-40B4-BE49-F238E27FC236}">
                    <a16:creationId xmlns:a16="http://schemas.microsoft.com/office/drawing/2014/main" id="{14B3E9CD-9E9E-C945-8282-E5CE126DF66F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TextBox 33">
                <a:extLst>
                  <a:ext uri="{FF2B5EF4-FFF2-40B4-BE49-F238E27FC236}">
                    <a16:creationId xmlns:a16="http://schemas.microsoft.com/office/drawing/2014/main" id="{F8F1E26D-3E79-5344-863C-166934F6142D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" name="TextBox 34">
                <a:extLst>
                  <a:ext uri="{FF2B5EF4-FFF2-40B4-BE49-F238E27FC236}">
                    <a16:creationId xmlns:a16="http://schemas.microsoft.com/office/drawing/2014/main" id="{B4E3597F-FAF8-5944-B1BA-44E31DC9B912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E0639FB-788D-C74A-8942-C7DF40CEF357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BF71AF-9A46-2B47-9D1D-C8BFDF4F7CDE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958F984-031D-4C4C-B7CD-44579923CFCE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821B2-2CDC-5C45-9072-D9EDBE096E5E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5821FF3-B315-3541-955A-738CE165ECB8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5A0472F-8EBB-6549-9D01-75936BFA6ED5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43D7921-9B39-9846-AEDB-C1AF781E969B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CAF0B16-3769-914D-9566-A71F049C4136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/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5973311" y="1276012"/>
                <a:ext cx="6117168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⁡(290)−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your knowledge of logs, which of the following is correct?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=8.2+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⁡(290 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𝒑𝑯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𝟐𝟗𝟎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𝒂𝒕𝒎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11" y="1276012"/>
                <a:ext cx="6117168" cy="3046988"/>
              </a:xfrm>
              <a:prstGeom prst="rect">
                <a:avLst/>
              </a:prstGeom>
              <a:blipFill>
                <a:blip r:embed="rId13"/>
                <a:stretch>
                  <a:fillRect l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7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Testing the ocean pH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ocean pH formula: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𝟐𝟗𝟎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𝒂𝒕𝒎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Code this in your spreadsheet, and try out some values you know about: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blipFill>
                <a:blip r:embed="rId2"/>
                <a:stretch>
                  <a:fillRect l="-1706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>
            <a:extLst>
              <a:ext uri="{FF2B5EF4-FFF2-40B4-BE49-F238E27FC236}">
                <a16:creationId xmlns:a16="http://schemas.microsoft.com/office/drawing/2014/main" id="{1A2D058A-9127-BD12-A748-67BACEDD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" y="697955"/>
            <a:ext cx="5942772" cy="52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711555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𝒂𝒕𝒎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𝒑𝑯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Your birth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711555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50" t="-10345" r="-10310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45" r="-2308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Your birth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748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Testing the ocean pH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ocean pH formula: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𝟐𝟗𝟎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𝒂𝒕𝒎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Code this in your spreadsheet, and try out some values you know about: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blipFill>
                <a:blip r:embed="rId2"/>
                <a:stretch>
                  <a:fillRect l="-1706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>
            <a:extLst>
              <a:ext uri="{FF2B5EF4-FFF2-40B4-BE49-F238E27FC236}">
                <a16:creationId xmlns:a16="http://schemas.microsoft.com/office/drawing/2014/main" id="{1A2D058A-9127-BD12-A748-67BACEDD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" y="697955"/>
            <a:ext cx="5942772" cy="52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738507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𝒂𝒕𝒎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𝒑𝑯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Your birth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738507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50" t="-10345" r="-10310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45" r="-2308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Your birth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237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Testing the ocean pH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ocean pH formula: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𝟐𝟗𝟎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𝒂𝒕𝒎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Code this in your spreadsheet, and try out some values you know about: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blipFill>
                <a:blip r:embed="rId2"/>
                <a:stretch>
                  <a:fillRect l="-1706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>
            <a:extLst>
              <a:ext uri="{FF2B5EF4-FFF2-40B4-BE49-F238E27FC236}">
                <a16:creationId xmlns:a16="http://schemas.microsoft.com/office/drawing/2014/main" id="{1A2D058A-9127-BD12-A748-67BACEDD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" y="697955"/>
            <a:ext cx="5942772" cy="52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54191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𝒂𝒕𝒎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𝒑𝑯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Your birth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54191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50" t="-10345" r="-10310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45" r="-2308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Your birth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107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Testing the ocean pH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ocean pH formula: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𝟐𝟗𝟎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𝒂𝒕𝒎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Code this in your spreadsheet, and try out some values you know about: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blipFill>
                <a:blip r:embed="rId2"/>
                <a:stretch>
                  <a:fillRect l="-1706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>
            <a:extLst>
              <a:ext uri="{FF2B5EF4-FFF2-40B4-BE49-F238E27FC236}">
                <a16:creationId xmlns:a16="http://schemas.microsoft.com/office/drawing/2014/main" id="{1A2D058A-9127-BD12-A748-67BACEDD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" y="697955"/>
            <a:ext cx="5942772" cy="52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69802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𝒂𝒕𝒎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𝒑𝑯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370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69802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50" t="-10345" r="-10310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45" r="-2308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370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386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78CEF-6AAC-364E-B315-023B67EDC4F9}"/>
              </a:ext>
            </a:extLst>
          </p:cNvPr>
          <p:cNvSpPr/>
          <p:nvPr/>
        </p:nvSpPr>
        <p:spPr>
          <a:xfrm>
            <a:off x="3048000" y="-93591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/>
              <a:t>But how does that relate to the atmosphere? First, let’s assert that [H+] is proportional to the concentration of CO2 in the water, 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[H+] = K [CO2]_w  (2)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EF3B6-C194-7B48-BE75-DF3E9FC402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26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Testing the ocean pH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/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ocean pH formula: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𝟐𝟗𝟎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𝒂𝒕𝒎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Code this in your spreadsheet, and try out some values you know about: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396422-6BA7-078F-B09E-6BCEF98D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97955"/>
                <a:ext cx="5942772" cy="3046988"/>
              </a:xfrm>
              <a:prstGeom prst="rect">
                <a:avLst/>
              </a:prstGeom>
              <a:blipFill>
                <a:blip r:embed="rId2"/>
                <a:stretch>
                  <a:fillRect l="-1706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>
            <a:extLst>
              <a:ext uri="{FF2B5EF4-FFF2-40B4-BE49-F238E27FC236}">
                <a16:creationId xmlns:a16="http://schemas.microsoft.com/office/drawing/2014/main" id="{1A2D058A-9127-BD12-A748-67BACEDD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" y="697955"/>
            <a:ext cx="5942772" cy="526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925879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𝒂𝒕𝒎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𝒑𝑯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370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F6BF850C-8A9A-B46D-870A-EFECCBA08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925879"/>
                  </p:ext>
                </p:extLst>
              </p:nvPr>
            </p:nvGraphicFramePr>
            <p:xfrm>
              <a:off x="6388768" y="3595213"/>
              <a:ext cx="49382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098">
                      <a:extLst>
                        <a:ext uri="{9D8B030D-6E8A-4147-A177-3AD203B41FA5}">
                          <a16:colId xmlns:a16="http://schemas.microsoft.com/office/drawing/2014/main" val="2948968835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2872466752"/>
                        </a:ext>
                      </a:extLst>
                    </a:gridCol>
                    <a:gridCol w="1646098">
                      <a:extLst>
                        <a:ext uri="{9D8B030D-6E8A-4147-A177-3AD203B41FA5}">
                          <a16:colId xmlns:a16="http://schemas.microsoft.com/office/drawing/2014/main" val="947060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When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550" t="-10345" r="-10310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45" r="-2308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854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419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505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Pre-industrial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290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162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370 ppm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8.09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372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238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1123</Words>
  <Application>Microsoft Macintosh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atoms “look” like</dc:title>
  <dc:creator>Steven</dc:creator>
  <cp:lastModifiedBy>Steven</cp:lastModifiedBy>
  <cp:revision>216</cp:revision>
  <dcterms:created xsi:type="dcterms:W3CDTF">2021-01-10T23:30:13Z</dcterms:created>
  <dcterms:modified xsi:type="dcterms:W3CDTF">2022-04-26T18:59:49Z</dcterms:modified>
</cp:coreProperties>
</file>