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325" r:id="rId3"/>
    <p:sldId id="327" r:id="rId4"/>
    <p:sldId id="355" r:id="rId5"/>
    <p:sldId id="356" r:id="rId6"/>
    <p:sldId id="357" r:id="rId7"/>
    <p:sldId id="358" r:id="rId8"/>
    <p:sldId id="360" r:id="rId9"/>
    <p:sldId id="340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AE93-5DFA-CF42-8C19-80C853AE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B7927-AF6B-5540-BA19-0F5228A67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69FD-1FFB-4547-8E51-2875DFF7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A7D4-D434-A141-82A0-9E63B95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A56F-00B7-B146-A893-FA4DC029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5540-52A9-4A43-A6B9-72127FC8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23DA-C326-9346-91D6-4969599DC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1B9F-92A7-544F-84B4-BCDB450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7EDB-4800-B34D-B60B-9E1E2936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EA96-A414-7644-A054-78A92357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A3FC-5C30-4F40-B2EF-632662CC9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70436-5D27-E145-AAEB-88D378A1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1CB2-695F-E94E-AC84-669C2FB4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9961-3E75-1F4A-8077-50FCCE55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B5BA-6517-4645-BF3E-627264BE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839A-81E6-B145-AB7F-425664E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4B2-B0F7-FA47-92CB-95A8245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BA0B-119F-2D45-A906-824EF0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8B3B5-9059-5942-9C53-9F816B88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EC81-8410-CC42-BE59-E58B8220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CD40-1B32-8C4F-A4B7-B1B6DDF9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95D-C247-BA4E-BC32-68CADFF4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2AC7-C013-2941-B37F-8DA3D049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A66B-3849-004F-B5CB-4BF2310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0CDE-ED46-5D48-92AB-CC034997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ACD2-4A06-624F-8ACF-3B7BFD83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4CA64-73FF-5E40-8C56-9138685A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68E7C-311F-F14C-9E6D-97CCFE980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6CB7-37FF-984A-B157-8B18CF5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0E11-3628-804C-9C29-3D42B725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65B39-ACEC-2540-95E4-146B2B41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3E99-876A-C24A-A0FA-8F9D69FC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DF22-F6FC-8146-B26E-561117BB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0BD6-B5A3-2545-B785-48EB3BE1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E75CE-FF52-8F4D-B407-77034A43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9F923-6366-FA44-8F7E-59CACB3C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61960-C2D8-E542-98F8-DB19253D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04729-3BEF-654D-80E0-43C504D3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37577-0985-A24D-A203-6D05849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3236-C536-0D47-9946-7F49A338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5D35-88EA-764A-9C7A-41790AF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81410-C7B7-DB43-BABC-BE6F4D87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E3981-3B18-414A-A4D6-B9E83146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1BE01-4137-7447-8C79-AD6C237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98B5A-358B-C24B-8043-8B38EA2F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C9C96-1E74-2F4C-AEF5-DA8365B4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D5A8-6BA6-3744-ACDD-F3102D9B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3EDC-8D60-A147-8EF1-9B00127D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3F9A-91AD-194E-A010-F2181501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AF54-5AA5-5D4D-A505-4B447978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D9B72-914A-F54A-B26B-750036B7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9DB2-E985-EB40-A517-8B2102E7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C6B-80F7-6D4D-8BA2-CCC5D7AF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78F1F-8612-5945-BF0B-7558A594D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43EF-ED16-FB45-B078-1C9B53BD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1487-FBAC-5346-9B6C-30A02759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A6F8-D942-B141-8A29-473BB606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5C60-421E-174C-8C98-7BDA4789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2154F-6484-3140-AA6C-A0E28D87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F1BF-6822-974E-B260-89F745A6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38F7-91F8-0A41-87CC-82302DF52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C50E-DB2F-434B-8C1F-1C159AB955A5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DF7B-A525-434F-BDF4-2E83B234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0501-E02A-1944-9D0E-F221EE7E5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0D4E-BBDD-D046-9D3B-7E60EC33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Ideal Gas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/>
              <p:nvPr/>
            </p:nvSpPr>
            <p:spPr>
              <a:xfrm>
                <a:off x="241160" y="1012954"/>
                <a:ext cx="11475044" cy="4999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used this formula to find the number of moles in our Erlenmeyer flasks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𝑎𝑡𝑚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(typical room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𝐿𝑖𝑡𝑒𝑟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(</a:t>
                </a:r>
                <a:r>
                  <a:rPr lang="en-US" sz="2400" b="1" dirty="0"/>
                  <a:t>volume</a:t>
                </a:r>
                <a:r>
                  <a:rPr lang="en-US" sz="2400" dirty="0"/>
                  <a:t> of our 250 mL Erlenmeyer flask)</a:t>
                </a:r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(typical room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0.082 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b="0" dirty="0"/>
                  <a:t> (the </a:t>
                </a:r>
                <a:r>
                  <a:rPr lang="en-US" sz="2400" b="1" dirty="0"/>
                  <a:t>Universal Gas Constant</a:t>
                </a:r>
                <a:r>
                  <a:rPr lang="en-US" sz="2400" b="0" dirty="0"/>
                  <a:t>)</a:t>
                </a:r>
              </a:p>
              <a:p>
                <a:endParaRPr lang="en-US" sz="2400" dirty="0"/>
              </a:p>
              <a:p>
                <a:pPr algn="ctr"/>
                <a:endParaRPr lang="en-US" sz="2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0" y="1012954"/>
                <a:ext cx="11475044" cy="4999189"/>
              </a:xfrm>
              <a:prstGeom prst="rect">
                <a:avLst/>
              </a:prstGeom>
              <a:blipFill>
                <a:blip r:embed="rId2"/>
                <a:stretch>
                  <a:fillRect l="-885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321A7-BB84-534F-9E08-102C4884289C}"/>
                  </a:ext>
                </a:extLst>
              </p:cNvPr>
              <p:cNvSpPr txBox="1"/>
              <p:nvPr/>
            </p:nvSpPr>
            <p:spPr>
              <a:xfrm>
                <a:off x="241160" y="5172426"/>
                <a:ext cx="11475044" cy="14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𝒎𝒐𝒍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dirty="0"/>
                  <a:t>That’s </a:t>
                </a:r>
                <a:r>
                  <a:rPr lang="en-US" sz="2200" b="1" dirty="0"/>
                  <a:t>1/100</a:t>
                </a:r>
                <a:r>
                  <a:rPr lang="en-US" sz="2200" baseline="30000" dirty="0"/>
                  <a:t>th</a:t>
                </a:r>
                <a:r>
                  <a:rPr lang="en-US" sz="2200" dirty="0"/>
                  <a:t> of a mole …</a:t>
                </a:r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5321A7-BB84-534F-9E08-102C4884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0" y="5172426"/>
                <a:ext cx="11475044" cy="1401089"/>
              </a:xfrm>
              <a:prstGeom prst="rect">
                <a:avLst/>
              </a:prstGeom>
              <a:blipFill>
                <a:blip r:embed="rId3"/>
                <a:stretch>
                  <a:fillRect l="-66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18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Practicing in your spreadsheet 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/>
              <p:nvPr/>
            </p:nvSpPr>
            <p:spPr>
              <a:xfrm>
                <a:off x="241160" y="1012954"/>
                <a:ext cx="11475044" cy="407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Ideal Gas Law: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𝑷𝑽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Solve algebraically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then calculate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Solve algebraically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then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𝑎𝑡𝑚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Mass-mole relation: </a:t>
                </a: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𝑴𝑾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Solve algebraically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then calculate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Solve algebraically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𝑀𝑊</m:t>
                    </m:r>
                  </m:oMath>
                </a14:m>
                <a:r>
                  <a:rPr lang="en-US" sz="2400" dirty="0"/>
                  <a:t>, then calculate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𝑀𝑊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0" y="1012954"/>
                <a:ext cx="11475044" cy="4071179"/>
              </a:xfrm>
              <a:prstGeom prst="rect">
                <a:avLst/>
              </a:prstGeom>
              <a:blipFill>
                <a:blip r:embed="rId2"/>
                <a:stretch>
                  <a:fillRect l="-885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8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Ideal Gas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A53B6-270E-4B40-9450-B4281E158621}"/>
                  </a:ext>
                </a:extLst>
              </p:cNvPr>
              <p:cNvSpPr txBox="1"/>
              <p:nvPr/>
            </p:nvSpPr>
            <p:spPr>
              <a:xfrm>
                <a:off x="84088" y="629499"/>
                <a:ext cx="11793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Key point: </a:t>
                </a:r>
              </a:p>
              <a:p>
                <a:r>
                  <a:rPr lang="en-US" sz="2400" dirty="0"/>
                  <a:t>It didn’t matter </a:t>
                </a:r>
                <a:r>
                  <a:rPr lang="en-US" sz="2400" i="1" dirty="0"/>
                  <a:t>which</a:t>
                </a:r>
                <a:r>
                  <a:rPr lang="en-US" sz="2400" dirty="0"/>
                  <a:t> gas, right?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250 mL flask at room temperature and pressure contains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0.01 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/>
                  <a:t> of that gas! This is a quantitative version of what we called Avogadro’s Law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A53B6-270E-4B40-9450-B4281E1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" y="629499"/>
                <a:ext cx="11793063" cy="1200329"/>
              </a:xfrm>
              <a:prstGeom prst="rect">
                <a:avLst/>
              </a:prstGeom>
              <a:blipFill>
                <a:blip r:embed="rId2"/>
                <a:stretch>
                  <a:fillRect l="-646" t="-4211" r="-118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40B0B3D-147E-2C41-B7E4-23E9B3CB07F8}"/>
              </a:ext>
            </a:extLst>
          </p:cNvPr>
          <p:cNvGrpSpPr/>
          <p:nvPr/>
        </p:nvGrpSpPr>
        <p:grpSpPr>
          <a:xfrm>
            <a:off x="1001273" y="2937823"/>
            <a:ext cx="9670175" cy="3595078"/>
            <a:chOff x="2309444" y="1095096"/>
            <a:chExt cx="9670175" cy="35950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82DEF1-19E9-6040-8F50-B7548C06ADFA}"/>
                </a:ext>
              </a:extLst>
            </p:cNvPr>
            <p:cNvGrpSpPr/>
            <p:nvPr/>
          </p:nvGrpSpPr>
          <p:grpSpPr>
            <a:xfrm>
              <a:off x="2309444" y="1095096"/>
              <a:ext cx="3595077" cy="3595077"/>
              <a:chOff x="785445" y="2210522"/>
              <a:chExt cx="3595077" cy="3595077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0F57FCD-9D0B-7944-935D-6C13D51E9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816055-6B34-1741-99B0-AB70728D16C5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DD5AA6-C0E9-9C49-9079-53B23EE16ACA}"/>
                </a:ext>
              </a:extLst>
            </p:cNvPr>
            <p:cNvGrpSpPr/>
            <p:nvPr/>
          </p:nvGrpSpPr>
          <p:grpSpPr>
            <a:xfrm>
              <a:off x="5326182" y="1095097"/>
              <a:ext cx="3595077" cy="3595077"/>
              <a:chOff x="785445" y="2210522"/>
              <a:chExt cx="3595077" cy="3595077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C2DF2FB6-35F2-074B-B9AB-959B5C96C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D77054-0364-AF4D-B360-8B8D033DAA27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27FB89-CD53-EB42-8B59-83DDD7DAC85F}"/>
                </a:ext>
              </a:extLst>
            </p:cNvPr>
            <p:cNvGrpSpPr/>
            <p:nvPr/>
          </p:nvGrpSpPr>
          <p:grpSpPr>
            <a:xfrm>
              <a:off x="8384542" y="1095097"/>
              <a:ext cx="3595077" cy="3595077"/>
              <a:chOff x="785445" y="2210522"/>
              <a:chExt cx="3595077" cy="3595077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039A7A63-FA7B-4D4B-8F22-658BB5AA94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E51D7E-5E18-AE40-952C-AC7F80A4C9CE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H</a:t>
                </a:r>
                <a:r>
                  <a:rPr lang="en-US" sz="2400" baseline="-25000" dirty="0"/>
                  <a:t>8</a:t>
                </a:r>
                <a:r>
                  <a:rPr lang="en-US" sz="2400" dirty="0"/>
                  <a:t>(g)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762DDC-8339-4D4D-B2C0-97453BCD1D25}"/>
                  </a:ext>
                </a:extLst>
              </p:cNvPr>
              <p:cNvSpPr/>
              <p:nvPr/>
            </p:nvSpPr>
            <p:spPr>
              <a:xfrm>
                <a:off x="2167097" y="5139751"/>
                <a:ext cx="122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𝒎𝒐𝒍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762DDC-8339-4D4D-B2C0-97453BCD1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97" y="5139751"/>
                <a:ext cx="122180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20FD49A-9D71-384A-8DBB-AB36A6BC9F91}"/>
                  </a:ext>
                </a:extLst>
              </p:cNvPr>
              <p:cNvSpPr/>
              <p:nvPr/>
            </p:nvSpPr>
            <p:spPr>
              <a:xfrm>
                <a:off x="5171366" y="5103355"/>
                <a:ext cx="122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𝒎𝒐𝒍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20FD49A-9D71-384A-8DBB-AB36A6BC9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66" y="5103355"/>
                <a:ext cx="122180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DD6A27-E2D5-4542-BA56-13DB29F67CF8}"/>
                  </a:ext>
                </a:extLst>
              </p:cNvPr>
              <p:cNvSpPr/>
              <p:nvPr/>
            </p:nvSpPr>
            <p:spPr>
              <a:xfrm>
                <a:off x="8321902" y="5007915"/>
                <a:ext cx="122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𝒎𝒐𝒍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DD6A27-E2D5-4542-BA56-13DB29F67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02" y="5007915"/>
                <a:ext cx="122180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Utility of this idea for identifying an unknown gas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24A5C-84A8-1C47-A2F6-33487EE433D4}"/>
              </a:ext>
            </a:extLst>
          </p:cNvPr>
          <p:cNvSpPr txBox="1"/>
          <p:nvPr/>
        </p:nvSpPr>
        <p:spPr>
          <a:xfrm>
            <a:off x="157424" y="3513721"/>
            <a:ext cx="118771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you could figure out how much 0.01 mol of air </a:t>
            </a:r>
            <a:r>
              <a:rPr lang="en-US" sz="2400" b="1" dirty="0"/>
              <a:t>weighs</a:t>
            </a:r>
            <a:r>
              <a:rPr lang="en-US" sz="2400" dirty="0"/>
              <a:t>, then you could figure out how much the </a:t>
            </a:r>
            <a:r>
              <a:rPr lang="en-US" sz="2400" b="1" dirty="0"/>
              <a:t>evacuated flask </a:t>
            </a:r>
            <a:r>
              <a:rPr lang="en-US" sz="2400" dirty="0"/>
              <a:t>weighs (by subtracting the mass of the air). Then, when you get an unknown, you could figure out the </a:t>
            </a:r>
            <a:r>
              <a:rPr lang="en-US" sz="2400" b="1" dirty="0"/>
              <a:t>mass of the unknown gas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/>
              <a:t>To move ahead with this, we need the </a:t>
            </a:r>
            <a:r>
              <a:rPr lang="en-US" sz="2400" b="1" dirty="0"/>
              <a:t>mass-mole equation</a:t>
            </a:r>
            <a:r>
              <a:rPr lang="en-US" sz="2400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49E36-8B46-1E4F-B974-E943400E0043}"/>
              </a:ext>
            </a:extLst>
          </p:cNvPr>
          <p:cNvGrpSpPr/>
          <p:nvPr/>
        </p:nvGrpSpPr>
        <p:grpSpPr>
          <a:xfrm>
            <a:off x="1691640" y="751227"/>
            <a:ext cx="7529937" cy="2811504"/>
            <a:chOff x="2663190" y="1829828"/>
            <a:chExt cx="7529937" cy="28115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0D1578-E8F0-2D41-B6ED-6BDC65B8DC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190" y="1829828"/>
              <a:ext cx="5170720" cy="2811504"/>
              <a:chOff x="1001273" y="2937823"/>
              <a:chExt cx="6611815" cy="359507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40B0B3D-147E-2C41-B7E4-23E9B3CB07F8}"/>
                  </a:ext>
                </a:extLst>
              </p:cNvPr>
              <p:cNvGrpSpPr/>
              <p:nvPr/>
            </p:nvGrpSpPr>
            <p:grpSpPr>
              <a:xfrm>
                <a:off x="1001273" y="2937823"/>
                <a:ext cx="6611815" cy="3595078"/>
                <a:chOff x="2309444" y="1095096"/>
                <a:chExt cx="6611815" cy="359507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982DEF1-19E9-6040-8F50-B7548C06ADFA}"/>
                    </a:ext>
                  </a:extLst>
                </p:cNvPr>
                <p:cNvGrpSpPr/>
                <p:nvPr/>
              </p:nvGrpSpPr>
              <p:grpSpPr>
                <a:xfrm>
                  <a:off x="2309444" y="1095096"/>
                  <a:ext cx="3595077" cy="3595077"/>
                  <a:chOff x="785445" y="2210522"/>
                  <a:chExt cx="3595077" cy="3595077"/>
                </a:xfrm>
              </p:grpSpPr>
              <p:pic>
                <p:nvPicPr>
                  <p:cNvPr id="15" name="Picture 2">
                    <a:extLst>
                      <a:ext uri="{FF2B5EF4-FFF2-40B4-BE49-F238E27FC236}">
                        <a16:creationId xmlns:a16="http://schemas.microsoft.com/office/drawing/2014/main" id="{80F57FCD-9D0B-7944-935D-6C13D51E9A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5445" y="2210522"/>
                    <a:ext cx="3595077" cy="35950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E816055-6B34-1741-99B0-AB70728D16C5}"/>
                      </a:ext>
                    </a:extLst>
                  </p:cNvPr>
                  <p:cNvSpPr txBox="1"/>
                  <p:nvPr/>
                </p:nvSpPr>
                <p:spPr>
                  <a:xfrm>
                    <a:off x="2176583" y="4781783"/>
                    <a:ext cx="2067170" cy="590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air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EDD5AA6-C0E9-9C49-9079-53B23EE16ACA}"/>
                    </a:ext>
                  </a:extLst>
                </p:cNvPr>
                <p:cNvGrpSpPr/>
                <p:nvPr/>
              </p:nvGrpSpPr>
              <p:grpSpPr>
                <a:xfrm>
                  <a:off x="5326182" y="1095097"/>
                  <a:ext cx="3595077" cy="3595077"/>
                  <a:chOff x="785445" y="2210522"/>
                  <a:chExt cx="3595077" cy="3595077"/>
                </a:xfrm>
              </p:grpSpPr>
              <p:pic>
                <p:nvPicPr>
                  <p:cNvPr id="13" name="Picture 2">
                    <a:extLst>
                      <a:ext uri="{FF2B5EF4-FFF2-40B4-BE49-F238E27FC236}">
                        <a16:creationId xmlns:a16="http://schemas.microsoft.com/office/drawing/2014/main" id="{C2DF2FB6-35F2-074B-B9AB-959B5C96CF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5445" y="2210522"/>
                    <a:ext cx="3595077" cy="35950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BD77054-0364-AF4D-B360-8B8D033DAA27}"/>
                      </a:ext>
                    </a:extLst>
                  </p:cNvPr>
                  <p:cNvSpPr txBox="1"/>
                  <p:nvPr/>
                </p:nvSpPr>
                <p:spPr>
                  <a:xfrm>
                    <a:off x="1589098" y="4412448"/>
                    <a:ext cx="2524401" cy="590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Evacuated</a:t>
                    </a: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5762DDC-8339-4D4D-B2C0-97453BCD1D25}"/>
                      </a:ext>
                    </a:extLst>
                  </p:cNvPr>
                  <p:cNvSpPr/>
                  <p:nvPr/>
                </p:nvSpPr>
                <p:spPr>
                  <a:xfrm>
                    <a:off x="2167097" y="5139751"/>
                    <a:ext cx="12218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𝒎𝒐𝒍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5762DDC-8339-4D4D-B2C0-97453BCD1D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097" y="5139751"/>
                    <a:ext cx="12218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9481" b="-45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1B105BD-DB93-9F4E-9E1F-547F20E82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624" y="1829828"/>
              <a:ext cx="2811503" cy="2811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32D927-0623-AB4E-AC05-6BB9563F3A96}"/>
                </a:ext>
              </a:extLst>
            </p:cNvPr>
            <p:cNvSpPr txBox="1"/>
            <p:nvPr/>
          </p:nvSpPr>
          <p:spPr>
            <a:xfrm>
              <a:off x="8010115" y="3551828"/>
              <a:ext cx="1974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Unknown gas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DB204C2-95BF-FE42-8460-40C0647E8D32}"/>
              </a:ext>
            </a:extLst>
          </p:cNvPr>
          <p:cNvSpPr/>
          <p:nvPr/>
        </p:nvSpPr>
        <p:spPr>
          <a:xfrm>
            <a:off x="3934703" y="2274570"/>
            <a:ext cx="568440" cy="34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9EAD4C3-FB13-D84F-8B0D-1409A25C0795}"/>
              </a:ext>
            </a:extLst>
          </p:cNvPr>
          <p:cNvSpPr/>
          <p:nvPr/>
        </p:nvSpPr>
        <p:spPr>
          <a:xfrm>
            <a:off x="6281505" y="2261020"/>
            <a:ext cx="568440" cy="34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mass-mole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/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key equation is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𝑴𝑾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/>
              </a:p>
              <a:p>
                <a:r>
                  <a:rPr lang="en-US" sz="2400" dirty="0"/>
                  <a:t>Example: what’s the mass of the air in this flask?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blipFill>
                <a:blip r:embed="rId2"/>
                <a:stretch>
                  <a:fillRect l="-95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41958-51D7-5445-A44E-657FDA52B14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35" y="3105807"/>
            <a:ext cx="2811503" cy="2811503"/>
            <a:chOff x="1001273" y="2937823"/>
            <a:chExt cx="3595077" cy="3595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EBA780-09D6-3649-8465-B410FFA3B493}"/>
                </a:ext>
              </a:extLst>
            </p:cNvPr>
            <p:cNvGrpSpPr/>
            <p:nvPr/>
          </p:nvGrpSpPr>
          <p:grpSpPr>
            <a:xfrm>
              <a:off x="1001273" y="2937823"/>
              <a:ext cx="3595077" cy="3595077"/>
              <a:chOff x="785445" y="2210522"/>
              <a:chExt cx="3595077" cy="359507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E568EEC9-5BAE-F942-96A8-71F826B68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4E950C-E139-FE45-9956-047FD9AD0504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590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air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/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5762DDC-8339-4D4D-B2C0-97453BCD1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481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08E29-8E66-5A41-911A-C8ED4DBCD815}"/>
                  </a:ext>
                </a:extLst>
              </p:cNvPr>
              <p:cNvSpPr txBox="1"/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𝒎𝒐𝒍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08E29-8E66-5A41-911A-C8ED4DBCD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5EF526-C3A7-B04C-B623-295A83234AE3}"/>
              </a:ext>
            </a:extLst>
          </p:cNvPr>
          <p:cNvCxnSpPr/>
          <p:nvPr/>
        </p:nvCxnSpPr>
        <p:spPr>
          <a:xfrm flipH="1">
            <a:off x="4583430" y="1771650"/>
            <a:ext cx="560070" cy="1160118"/>
          </a:xfrm>
          <a:prstGeom prst="straightConnector1">
            <a:avLst/>
          </a:prstGeom>
          <a:ln w="63500">
            <a:solidFill>
              <a:schemeClr val="accent1">
                <a:alpha val="44938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DCB37-F932-364F-A78F-10F48D698276}"/>
              </a:ext>
            </a:extLst>
          </p:cNvPr>
          <p:cNvCxnSpPr>
            <a:cxnSpLocks/>
          </p:cNvCxnSpPr>
          <p:nvPr/>
        </p:nvCxnSpPr>
        <p:spPr>
          <a:xfrm flipH="1">
            <a:off x="5777345" y="1771650"/>
            <a:ext cx="112308" cy="1160118"/>
          </a:xfrm>
          <a:prstGeom prst="straightConnector1">
            <a:avLst/>
          </a:prstGeom>
          <a:ln w="63500">
            <a:solidFill>
              <a:schemeClr val="accent1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mass-mole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/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key equation is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𝑴𝑾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/>
              </a:p>
              <a:p>
                <a:r>
                  <a:rPr lang="en-US" sz="2400" dirty="0"/>
                  <a:t>Example: what’s the mass of the air in this flask?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blipFill>
                <a:blip r:embed="rId2"/>
                <a:stretch>
                  <a:fillRect l="-95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41958-51D7-5445-A44E-657FDA52B14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35" y="3105807"/>
            <a:ext cx="2811503" cy="2811503"/>
            <a:chOff x="1001273" y="2937823"/>
            <a:chExt cx="3595077" cy="3595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EBA780-09D6-3649-8465-B410FFA3B493}"/>
                </a:ext>
              </a:extLst>
            </p:cNvPr>
            <p:cNvGrpSpPr/>
            <p:nvPr/>
          </p:nvGrpSpPr>
          <p:grpSpPr>
            <a:xfrm>
              <a:off x="1001273" y="2937823"/>
              <a:ext cx="3595077" cy="3595077"/>
              <a:chOff x="785445" y="2210522"/>
              <a:chExt cx="3595077" cy="359507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E568EEC9-5BAE-F942-96A8-71F826B68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4E950C-E139-FE45-9956-047FD9AD0504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590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air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/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105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0DD5-F51C-C447-93A7-6B8AF841F16E}"/>
                  </a:ext>
                </a:extLst>
              </p:cNvPr>
              <p:cNvSpPr txBox="1"/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𝒎𝒐𝒍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0DD5-F51C-C447-93A7-6B8AF841F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37621D6-80E7-3A4F-9C16-93C428748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484" y="3961318"/>
            <a:ext cx="6654800" cy="24765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6E110-3212-0647-AA6F-F7FD80D3CD9B}"/>
              </a:ext>
            </a:extLst>
          </p:cNvPr>
          <p:cNvCxnSpPr>
            <a:cxnSpLocks/>
          </p:cNvCxnSpPr>
          <p:nvPr/>
        </p:nvCxnSpPr>
        <p:spPr>
          <a:xfrm>
            <a:off x="6595110" y="3429000"/>
            <a:ext cx="2343150" cy="1177290"/>
          </a:xfrm>
          <a:prstGeom prst="straightConnector1">
            <a:avLst/>
          </a:prstGeom>
          <a:ln w="63500">
            <a:solidFill>
              <a:schemeClr val="accent1">
                <a:alpha val="44938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C79C3-A3AE-CE4B-8D0C-C0559D4C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99" y="3955769"/>
            <a:ext cx="6604000" cy="242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mass-mole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/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key equation is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𝑴𝑾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/>
              </a:p>
              <a:p>
                <a:r>
                  <a:rPr lang="en-US" sz="2400" dirty="0"/>
                  <a:t>Example: what’s the mass of the air in this flask?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blipFill>
                <a:blip r:embed="rId3"/>
                <a:stretch>
                  <a:fillRect l="-95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41958-51D7-5445-A44E-657FDA52B14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35" y="3105807"/>
            <a:ext cx="2811503" cy="2811503"/>
            <a:chOff x="1001273" y="2937823"/>
            <a:chExt cx="3595077" cy="3595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EBA780-09D6-3649-8465-B410FFA3B493}"/>
                </a:ext>
              </a:extLst>
            </p:cNvPr>
            <p:cNvGrpSpPr/>
            <p:nvPr/>
          </p:nvGrpSpPr>
          <p:grpSpPr>
            <a:xfrm>
              <a:off x="1001273" y="2937823"/>
              <a:ext cx="3595077" cy="3595077"/>
              <a:chOff x="785445" y="2210522"/>
              <a:chExt cx="3595077" cy="359507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E568EEC9-5BAE-F942-96A8-71F826B68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4E950C-E139-FE45-9956-047FD9AD0504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590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air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/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105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0DD5-F51C-C447-93A7-6B8AF841F16E}"/>
                  </a:ext>
                </a:extLst>
              </p:cNvPr>
              <p:cNvSpPr txBox="1"/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𝒎𝒐𝒍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0DD5-F51C-C447-93A7-6B8AF841F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2931768"/>
                <a:ext cx="6143624" cy="584904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2F5F07-59BA-6D42-BDD4-2D6A5361F938}"/>
              </a:ext>
            </a:extLst>
          </p:cNvPr>
          <p:cNvCxnSpPr>
            <a:cxnSpLocks/>
          </p:cNvCxnSpPr>
          <p:nvPr/>
        </p:nvCxnSpPr>
        <p:spPr>
          <a:xfrm>
            <a:off x="6595110" y="3429000"/>
            <a:ext cx="2343150" cy="1177290"/>
          </a:xfrm>
          <a:prstGeom prst="straightConnector1">
            <a:avLst/>
          </a:prstGeom>
          <a:ln w="63500">
            <a:solidFill>
              <a:schemeClr val="accent1">
                <a:alpha val="44938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mass-mole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/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key equation is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𝑴𝑾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/>
              </a:p>
              <a:p>
                <a:r>
                  <a:rPr lang="en-US" sz="2400" dirty="0"/>
                  <a:t>Do this for a bunch of gases using the “fill down” mechanism in the spreadsheet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blipFill>
                <a:blip r:embed="rId2"/>
                <a:stretch>
                  <a:fillRect l="-95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41958-51D7-5445-A44E-657FDA52B14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35" y="3105807"/>
            <a:ext cx="2811503" cy="2811503"/>
            <a:chOff x="1001273" y="2937823"/>
            <a:chExt cx="3595077" cy="3595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EBA780-09D6-3649-8465-B410FFA3B493}"/>
                </a:ext>
              </a:extLst>
            </p:cNvPr>
            <p:cNvGrpSpPr/>
            <p:nvPr/>
          </p:nvGrpSpPr>
          <p:grpSpPr>
            <a:xfrm>
              <a:off x="1001273" y="2937823"/>
              <a:ext cx="3595077" cy="3595077"/>
              <a:chOff x="785445" y="2210522"/>
              <a:chExt cx="3595077" cy="359507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E568EEC9-5BAE-F942-96A8-71F826B68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4E950C-E139-FE45-9956-047FD9AD0504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590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air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/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105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3BDBD21-2A18-C243-BE66-C02AB9459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39" y="3965714"/>
            <a:ext cx="6629400" cy="248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977F11-A466-5441-86A2-129ED2BC8DE5}"/>
              </a:ext>
            </a:extLst>
          </p:cNvPr>
          <p:cNvSpPr>
            <a:spLocks noChangeAspect="1"/>
          </p:cNvSpPr>
          <p:nvPr/>
        </p:nvSpPr>
        <p:spPr>
          <a:xfrm>
            <a:off x="10035540" y="4770657"/>
            <a:ext cx="88299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mass-mole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/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key equation is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𝑴𝑾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/>
              </a:p>
              <a:p>
                <a:r>
                  <a:rPr lang="en-US" sz="2400" dirty="0"/>
                  <a:t>Do this for a bunch of gases using the “fill down” mechanism in the spreadsheet 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3D64A-3ECD-F34B-BFAC-08CC98A9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421"/>
                <a:ext cx="10659166" cy="1938992"/>
              </a:xfrm>
              <a:prstGeom prst="rect">
                <a:avLst/>
              </a:prstGeom>
              <a:blipFill>
                <a:blip r:embed="rId2"/>
                <a:stretch>
                  <a:fillRect l="-95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41958-51D7-5445-A44E-657FDA52B14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35" y="3105807"/>
            <a:ext cx="2811503" cy="2811503"/>
            <a:chOff x="1001273" y="2937823"/>
            <a:chExt cx="3595077" cy="35950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EBA780-09D6-3649-8465-B410FFA3B493}"/>
                </a:ext>
              </a:extLst>
            </p:cNvPr>
            <p:cNvGrpSpPr/>
            <p:nvPr/>
          </p:nvGrpSpPr>
          <p:grpSpPr>
            <a:xfrm>
              <a:off x="1001273" y="2937823"/>
              <a:ext cx="3595077" cy="3595077"/>
              <a:chOff x="785445" y="2210522"/>
              <a:chExt cx="3595077" cy="359507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E568EEC9-5BAE-F942-96A8-71F826B68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445" y="2210522"/>
                <a:ext cx="3595077" cy="359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4E950C-E139-FE45-9956-047FD9AD0504}"/>
                  </a:ext>
                </a:extLst>
              </p:cNvPr>
              <p:cNvSpPr txBox="1"/>
              <p:nvPr/>
            </p:nvSpPr>
            <p:spPr>
              <a:xfrm>
                <a:off x="2176583" y="4781783"/>
                <a:ext cx="2067170" cy="590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air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/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9B0898-AEAC-F14D-92F2-E0F088FFB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097" y="5139751"/>
                  <a:ext cx="122180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105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9977F11-A466-5441-86A2-129ED2BC8DE5}"/>
              </a:ext>
            </a:extLst>
          </p:cNvPr>
          <p:cNvSpPr>
            <a:spLocks noChangeAspect="1"/>
          </p:cNvSpPr>
          <p:nvPr/>
        </p:nvSpPr>
        <p:spPr>
          <a:xfrm>
            <a:off x="10035540" y="4770657"/>
            <a:ext cx="88299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F0FF8-C363-1B4F-8527-B0437C504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450" y="3950132"/>
            <a:ext cx="6575389" cy="25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11899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key equations and spreadsheet skills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/>
              <p:nvPr/>
            </p:nvSpPr>
            <p:spPr>
              <a:xfrm>
                <a:off x="241160" y="1012954"/>
                <a:ext cx="11475044" cy="579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 Law: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𝑷𝑽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algn="ctr"/>
                <a:endParaRPr lang="en-US" sz="2400" b="0" dirty="0"/>
              </a:p>
              <a:p>
                <a:r>
                  <a:rPr lang="en-US" sz="2400" dirty="0"/>
                  <a:t>Mass-mole relation: </a:t>
                </a: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𝑴𝑾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Entering expressions (like “=A1*B1”)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Scientific notation (like “6.02 x 10</a:t>
                </a:r>
                <a:r>
                  <a:rPr lang="en-US" sz="2400" baseline="30000" dirty="0"/>
                  <a:t>23</a:t>
                </a:r>
                <a:r>
                  <a:rPr lang="en-US" sz="2400" dirty="0"/>
                  <a:t>”)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Entering numbers in scientific notion into a spreadsheet (like “6.02e23”)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Graphing and line fitting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Units of “Atomic Weight” and “Molecular Weight” (amu/atom or g/mol)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Fill-down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A3C008-7877-D845-B7AC-8C7AE5BF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0" y="1012954"/>
                <a:ext cx="11475044" cy="5792932"/>
              </a:xfrm>
              <a:prstGeom prst="rect">
                <a:avLst/>
              </a:prstGeom>
              <a:blipFill>
                <a:blip r:embed="rId2"/>
                <a:stretch>
                  <a:fillRect l="-885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1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596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67</cp:revision>
  <dcterms:created xsi:type="dcterms:W3CDTF">2021-02-01T19:13:04Z</dcterms:created>
  <dcterms:modified xsi:type="dcterms:W3CDTF">2022-02-01T21:43:17Z</dcterms:modified>
</cp:coreProperties>
</file>