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2" r:id="rId2"/>
    <p:sldId id="361" r:id="rId3"/>
    <p:sldId id="354" r:id="rId4"/>
    <p:sldId id="358" r:id="rId5"/>
    <p:sldId id="375" r:id="rId6"/>
    <p:sldId id="315" r:id="rId7"/>
    <p:sldId id="364" r:id="rId8"/>
    <p:sldId id="363" r:id="rId9"/>
    <p:sldId id="355" r:id="rId10"/>
    <p:sldId id="356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8697-00CF-0B4C-9E91-133E331632F3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087AC-AEF4-7847-A495-2AE96B7D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2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5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5A99B-AE0D-6D47-9D4A-7FD356422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0F1A-0061-B549-B5E1-0883BA852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FA610-1205-1244-9E23-F0E5CA11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04DA-B737-364E-86CF-2F15E72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3E46-7FBF-2045-AF37-862B9CEC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622B-9A40-AB46-89CD-8717D02B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A0B5-BC8D-6E4E-810B-CB5B4955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9F2BF-3716-9A40-81C3-3287E4DE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EDAB-8BF8-6946-A4A1-2BDE4DB5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A27A-E443-1C43-8B70-6DEEE159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7A0-A6D5-9349-950D-EEF8757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D6196-F807-F449-8E34-B08A9932F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E0E3-7744-5D42-88FF-F792678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EEF3-2F7C-FA47-AE3B-03EF1BB3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E48C-FB7F-0944-876E-F6BFC347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6386-F1F3-8342-A141-EE971A6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4B04-0859-D740-9783-12867BF2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972F-26F3-3247-8E85-FF42AD9A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5F15-1D45-9445-A92B-98444D76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6ADA-826E-F447-A98C-62C8FAF4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6283-10CD-3749-ABD9-D8787893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6D79-5B12-0245-AA2A-D48D701B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A33E-33EA-9A44-80B3-17BE3631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3FCA-BF90-EF4D-AAB1-1AD4DE6E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9C4B-8EF4-7748-AB48-8AFCCDD9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064D-B3DA-F845-A391-6EC680A8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B727-CA50-EC4A-9B14-B70AD62F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BD9-A909-7548-AA89-89836BC60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D994-9D01-0342-988C-570AAE95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CF68-87F3-3748-AB3D-80BEB584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B070-23BC-174E-8CCA-E28B233E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968A-AFB4-144B-B89E-FDEFE4E0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6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B9D4-DDBE-3346-AC54-CD30BE4E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5E0F-6353-0546-9163-C81FAA30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0703C-FEF2-5941-8CCC-1EE90B290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F7C86-3048-4842-8859-5F13BF399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2BA9E-4159-394A-AD7F-BDD58B384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9E42A-2B45-4B40-8A8C-C2E567C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98971-5C08-084E-B441-ECE814A2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5F97B-5F3F-CA42-9E15-03E20C3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77B9-6F13-7E4A-9C47-77D0D548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63BCF-D058-2841-984F-6E6D30AC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77348-3EB8-ED4B-B9C9-2B2B7B29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6595-CD8F-E646-902B-28EDC0DE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CCE0-24E1-9245-9A29-8840ED9F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767B6-6371-1D44-A234-6B249B49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A46C7-A016-C941-B066-5D000420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B92C-E7B4-0948-9206-CB6B9985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C6DA-295D-F445-A5F8-81CFB7BB6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EE4B7-0283-6542-A33E-B29C2B87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364D-DA62-3948-A6FB-ECB664CC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139C2-1BBF-2449-A86F-E2DD23C2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B2EA-F8F6-B94E-99D9-F9015AF0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5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3090-B9D0-DC46-B7B1-ED2D87E1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04094-F14B-FF41-8455-50669D5BD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43EC5-6A00-824F-B6CD-43078410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2F51-F130-C54E-AE63-AB74B1D5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9A642-5CE3-AB4E-A3EE-19201070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A73-34A3-FB42-9500-A6A7D5CC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29389-C125-DD4C-85D2-BED6EF0B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85D1-6FFA-2C47-A509-A1EDA8D00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B50F-FDDE-5845-A423-38F174C9E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CBBD-85F9-D746-8089-CC17E0636308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F2B9-9840-E540-AE17-9CD65DAD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38EC8-AC8E-C142-BC4E-B0A6C1B5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A1762-E400-C346-8F89-96C53459C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Neon: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𝑯𝒆</m:t>
                        </m:r>
                      </m:e>
                    </m:d>
                    <m:r>
                      <a:rPr lang="en-US" sz="3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 </a:t>
                </a:r>
                <a:r>
                  <a:rPr lang="en-US" sz="3000" dirty="0"/>
                  <a:t>(same as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</a:t>
                </a:r>
                <a:r>
                  <a:rPr lang="en-US" sz="3000" b="1" dirty="0"/>
                  <a:t>)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051294" y="3615939"/>
            <a:ext cx="7533134" cy="461665"/>
            <a:chOff x="1577109" y="6116275"/>
            <a:chExt cx="7533134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6443243" y="611627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109" y="6347108"/>
              <a:ext cx="4804640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F6FBCD-8037-4241-B675-FC40543446A7}"/>
              </a:ext>
            </a:extLst>
          </p:cNvPr>
          <p:cNvSpPr txBox="1"/>
          <p:nvPr/>
        </p:nvSpPr>
        <p:spPr>
          <a:xfrm>
            <a:off x="4837167" y="5744802"/>
            <a:ext cx="66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doesn’t even display this (core) orbital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85C7C8-C4F8-8641-84BC-D58D1B255857}"/>
              </a:ext>
            </a:extLst>
          </p:cNvPr>
          <p:cNvCxnSpPr>
            <a:cxnSpLocks/>
          </p:cNvCxnSpPr>
          <p:nvPr/>
        </p:nvCxnSpPr>
        <p:spPr>
          <a:xfrm flipH="1">
            <a:off x="2057402" y="6026434"/>
            <a:ext cx="27035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0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" descr="page1image29230096">
            <a:extLst>
              <a:ext uri="{FF2B5EF4-FFF2-40B4-BE49-F238E27FC236}">
                <a16:creationId xmlns:a16="http://schemas.microsoft.com/office/drawing/2014/main" id="{9F234DA9-5671-EC4E-B4C3-057904F7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Argon: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3s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3p</a:t>
                </a:r>
                <a:r>
                  <a:rPr lang="en-US" sz="3000" b="1" baseline="30000" dirty="0"/>
                  <a:t>6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4"/>
                <a:stretch>
                  <a:fillRect l="-1317" t="-108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280672" y="2462590"/>
            <a:ext cx="7911328" cy="461665"/>
            <a:chOff x="1806479" y="6040137"/>
            <a:chExt cx="7911328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5850522" y="6040137"/>
              <a:ext cx="386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labels these </a:t>
              </a:r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479" y="6310297"/>
              <a:ext cx="3867285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CAAD2-E917-B642-93BF-B38E9036B125}"/>
              </a:ext>
            </a:extLst>
          </p:cNvPr>
          <p:cNvGrpSpPr/>
          <p:nvPr/>
        </p:nvGrpSpPr>
        <p:grpSpPr>
          <a:xfrm>
            <a:off x="1638300" y="3151735"/>
            <a:ext cx="76200" cy="313801"/>
            <a:chOff x="1905000" y="5207000"/>
            <a:chExt cx="76200" cy="31380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7B4784-4CC2-8044-A5EE-6BA9DEFE39D4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7660242-91E0-6843-9B94-AE947312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403094-4336-3743-989E-BDD88E12C860}"/>
              </a:ext>
            </a:extLst>
          </p:cNvPr>
          <p:cNvGrpSpPr/>
          <p:nvPr/>
        </p:nvGrpSpPr>
        <p:grpSpPr>
          <a:xfrm>
            <a:off x="2413000" y="2616925"/>
            <a:ext cx="76200" cy="313801"/>
            <a:chOff x="1905000" y="5207000"/>
            <a:chExt cx="76200" cy="31380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1C41EE-0065-4143-AB9D-DA143330F227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B35154-142E-E84D-B864-E4FF33CD1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87EAE7-4706-7748-9BA2-86302108BD5C}"/>
              </a:ext>
            </a:extLst>
          </p:cNvPr>
          <p:cNvGrpSpPr/>
          <p:nvPr/>
        </p:nvGrpSpPr>
        <p:grpSpPr>
          <a:xfrm>
            <a:off x="3023369" y="2592612"/>
            <a:ext cx="76200" cy="313801"/>
            <a:chOff x="1905000" y="5207000"/>
            <a:chExt cx="76200" cy="31380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063B69-2683-3747-B44E-2497F6E7A8E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AF5EBF-6543-6D4E-AF95-E716939D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FE5BF5-38FA-844E-9ADD-7E0E98E86626}"/>
              </a:ext>
            </a:extLst>
          </p:cNvPr>
          <p:cNvGrpSpPr/>
          <p:nvPr/>
        </p:nvGrpSpPr>
        <p:grpSpPr>
          <a:xfrm>
            <a:off x="3613920" y="2568299"/>
            <a:ext cx="76200" cy="313801"/>
            <a:chOff x="1905000" y="5207000"/>
            <a:chExt cx="76200" cy="3138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A90648-8CCD-D64A-A24D-33D6A88A10A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71872C3-5D52-E141-A64C-DDC12B6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4576E3-6A72-F34A-9436-CD7F136EED04}"/>
              </a:ext>
            </a:extLst>
          </p:cNvPr>
          <p:cNvSpPr txBox="1"/>
          <p:nvPr/>
        </p:nvSpPr>
        <p:spPr>
          <a:xfrm>
            <a:off x="8324714" y="1213510"/>
            <a:ext cx="386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Spartan’s </a:t>
            </a:r>
            <a:r>
              <a:rPr lang="en-US" sz="2400" b="1" dirty="0"/>
              <a:t>LUMO</a:t>
            </a:r>
            <a:r>
              <a:rPr lang="en-US" sz="2400" dirty="0"/>
              <a:t> agree with the GEOO? </a:t>
            </a:r>
            <a:r>
              <a:rPr lang="en-US" sz="2400" dirty="0">
                <a:solidFill>
                  <a:srgbClr val="00B050"/>
                </a:solidFill>
              </a:rPr>
              <a:t>Yeah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EE6497-7F28-E24E-A17C-FDFD0AA3D28A}"/>
              </a:ext>
            </a:extLst>
          </p:cNvPr>
          <p:cNvSpPr txBox="1"/>
          <p:nvPr/>
        </p:nvSpPr>
        <p:spPr>
          <a:xfrm>
            <a:off x="5049810" y="4094804"/>
            <a:ext cx="6549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Argon is our first encounter with an </a:t>
            </a:r>
            <a:r>
              <a:rPr lang="en-US" sz="2400" b="1" dirty="0"/>
              <a:t>unfilled shell</a:t>
            </a:r>
            <a:r>
              <a:rPr lang="en-US" sz="2400" dirty="0"/>
              <a:t>. However, it </a:t>
            </a:r>
            <a:r>
              <a:rPr lang="en-US" sz="2400" i="1" dirty="0"/>
              <a:t>is</a:t>
            </a:r>
            <a:r>
              <a:rPr lang="en-US" sz="2400" dirty="0"/>
              <a:t> filled through the p-subshell, and it behaves chemically a lot like Helium and Neon (gas, doesn’t like to make bonds with other atoms) so we put it in the </a:t>
            </a:r>
            <a:r>
              <a:rPr lang="en-US" sz="2400" b="1" dirty="0"/>
              <a:t>Noble Gas </a:t>
            </a:r>
            <a:r>
              <a:rPr lang="en-US" sz="2400" dirty="0"/>
              <a:t>column of the period table.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129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6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The Noble Gases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5974F6-9150-724A-A22A-9762BB337EB5}"/>
              </a:ext>
            </a:extLst>
          </p:cNvPr>
          <p:cNvGrpSpPr/>
          <p:nvPr/>
        </p:nvGrpSpPr>
        <p:grpSpPr>
          <a:xfrm>
            <a:off x="380169" y="585867"/>
            <a:ext cx="9123059" cy="6152791"/>
            <a:chOff x="1604812" y="585867"/>
            <a:chExt cx="9123059" cy="6152791"/>
          </a:xfrm>
        </p:grpSpPr>
        <p:pic>
          <p:nvPicPr>
            <p:cNvPr id="36" name="Picture 4" descr="https://printablepage.com/wp-content/uploads/2018/01/printable-periodic-table-of-elements-with-names-for-kids-printable-periodic-table-of-elements-1.jpg">
              <a:extLst>
                <a:ext uri="{FF2B5EF4-FFF2-40B4-BE49-F238E27FC236}">
                  <a16:creationId xmlns:a16="http://schemas.microsoft.com/office/drawing/2014/main" id="{A2F34841-C348-E945-87AA-9F1A3EA6A6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0"/>
            <a:stretch/>
          </p:blipFill>
          <p:spPr bwMode="auto">
            <a:xfrm>
              <a:off x="1604812" y="585867"/>
              <a:ext cx="8982375" cy="615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66979CD-4DFC-234D-B450-12AEDA8F1E9D}"/>
                </a:ext>
              </a:extLst>
            </p:cNvPr>
            <p:cNvSpPr/>
            <p:nvPr/>
          </p:nvSpPr>
          <p:spPr>
            <a:xfrm>
              <a:off x="9826014" y="585867"/>
              <a:ext cx="901857" cy="4131129"/>
            </a:xfrm>
            <a:prstGeom prst="roundRect">
              <a:avLst/>
            </a:prstGeom>
            <a:solidFill>
              <a:schemeClr val="accent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9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21417"/>
            <a:ext cx="11564471" cy="56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The Noble Gases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5974F6-9150-724A-A22A-9762BB337EB5}"/>
              </a:ext>
            </a:extLst>
          </p:cNvPr>
          <p:cNvGrpSpPr/>
          <p:nvPr/>
        </p:nvGrpSpPr>
        <p:grpSpPr>
          <a:xfrm>
            <a:off x="380169" y="585867"/>
            <a:ext cx="9123059" cy="6152791"/>
            <a:chOff x="1604812" y="585867"/>
            <a:chExt cx="9123059" cy="6152791"/>
          </a:xfrm>
        </p:grpSpPr>
        <p:pic>
          <p:nvPicPr>
            <p:cNvPr id="36" name="Picture 4" descr="https://printablepage.com/wp-content/uploads/2018/01/printable-periodic-table-of-elements-with-names-for-kids-printable-periodic-table-of-elements-1.jpg">
              <a:extLst>
                <a:ext uri="{FF2B5EF4-FFF2-40B4-BE49-F238E27FC236}">
                  <a16:creationId xmlns:a16="http://schemas.microsoft.com/office/drawing/2014/main" id="{A2F34841-C348-E945-87AA-9F1A3EA6A6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0"/>
            <a:stretch/>
          </p:blipFill>
          <p:spPr bwMode="auto">
            <a:xfrm>
              <a:off x="1604812" y="585867"/>
              <a:ext cx="8982375" cy="615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66979CD-4DFC-234D-B450-12AEDA8F1E9D}"/>
                </a:ext>
              </a:extLst>
            </p:cNvPr>
            <p:cNvSpPr/>
            <p:nvPr/>
          </p:nvSpPr>
          <p:spPr>
            <a:xfrm>
              <a:off x="9826014" y="585867"/>
              <a:ext cx="901857" cy="4131129"/>
            </a:xfrm>
            <a:prstGeom prst="roundRect">
              <a:avLst/>
            </a:prstGeom>
            <a:solidFill>
              <a:schemeClr val="accent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6BC76-3BB5-D54A-A21B-BA6DDF6D7B3D}"/>
              </a:ext>
            </a:extLst>
          </p:cNvPr>
          <p:cNvSpPr txBox="1"/>
          <p:nvPr/>
        </p:nvSpPr>
        <p:spPr>
          <a:xfrm>
            <a:off x="9503228" y="1697089"/>
            <a:ext cx="2449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the </a:t>
            </a:r>
            <a:r>
              <a:rPr lang="en-US" sz="2400" b="1" dirty="0"/>
              <a:t>rest</a:t>
            </a:r>
            <a:r>
              <a:rPr lang="en-US" sz="2400" dirty="0"/>
              <a:t> of the elements? </a:t>
            </a:r>
          </a:p>
          <a:p>
            <a:endParaRPr lang="en-US" sz="2400" dirty="0"/>
          </a:p>
          <a:p>
            <a:r>
              <a:rPr lang="en-US" sz="2400" b="1" dirty="0"/>
              <a:t>All</a:t>
            </a:r>
            <a:r>
              <a:rPr lang="en-US" sz="2400" dirty="0"/>
              <a:t> of them have only partially-filled shells.</a:t>
            </a:r>
          </a:p>
          <a:p>
            <a:endParaRPr lang="en-US" sz="2400" dirty="0"/>
          </a:p>
          <a:p>
            <a:r>
              <a:rPr lang="en-US" sz="2400" dirty="0"/>
              <a:t>To show these in Spartan, you may have to specify an </a:t>
            </a:r>
            <a:r>
              <a:rPr lang="en-US" sz="2400" b="1" dirty="0"/>
              <a:t>unpaired electron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38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Neon: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𝑯𝒆</m:t>
                        </m:r>
                      </m:e>
                    </m:d>
                    <m:r>
                      <a:rPr lang="en-US" sz="3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 </a:t>
                </a:r>
                <a:r>
                  <a:rPr lang="en-US" sz="3000" dirty="0"/>
                  <a:t>(same as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</a:t>
                </a:r>
                <a:r>
                  <a:rPr lang="en-US" sz="3000" b="1" dirty="0"/>
                  <a:t>)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051294" y="3615939"/>
            <a:ext cx="7533134" cy="461665"/>
            <a:chOff x="1577109" y="6116275"/>
            <a:chExt cx="7533134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6443243" y="611627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109" y="6347108"/>
              <a:ext cx="4804640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F6FBCD-8037-4241-B675-FC40543446A7}"/>
              </a:ext>
            </a:extLst>
          </p:cNvPr>
          <p:cNvSpPr txBox="1"/>
          <p:nvPr/>
        </p:nvSpPr>
        <p:spPr>
          <a:xfrm>
            <a:off x="4837167" y="5744802"/>
            <a:ext cx="66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doesn’t even display this (core) orbital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85C7C8-C4F8-8641-84BC-D58D1B255857}"/>
              </a:ext>
            </a:extLst>
          </p:cNvPr>
          <p:cNvCxnSpPr>
            <a:cxnSpLocks/>
          </p:cNvCxnSpPr>
          <p:nvPr/>
        </p:nvCxnSpPr>
        <p:spPr>
          <a:xfrm flipH="1">
            <a:off x="2057402" y="6026434"/>
            <a:ext cx="27035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olved: When students first see a drawing of the p orbitals, th... |  Chegg.com">
            <a:extLst>
              <a:ext uri="{FF2B5EF4-FFF2-40B4-BE49-F238E27FC236}">
                <a16:creationId xmlns:a16="http://schemas.microsoft.com/office/drawing/2014/main" id="{9A904475-CA12-AE40-AAE3-4481B97FE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3"/>
          <a:stretch/>
        </p:blipFill>
        <p:spPr bwMode="auto">
          <a:xfrm>
            <a:off x="5166090" y="4016047"/>
            <a:ext cx="4450619" cy="13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Neon: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𝑯𝒆</m:t>
                        </m:r>
                      </m:e>
                    </m:d>
                    <m:r>
                      <a:rPr lang="en-US" sz="3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 </a:t>
                </a:r>
                <a:r>
                  <a:rPr lang="en-US" sz="3000" dirty="0"/>
                  <a:t>(same as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</a:t>
                </a:r>
                <a:r>
                  <a:rPr lang="en-US" sz="3000" b="1" dirty="0"/>
                  <a:t>)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051294" y="3615939"/>
            <a:ext cx="7533134" cy="461665"/>
            <a:chOff x="1577109" y="6116275"/>
            <a:chExt cx="7533134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6443243" y="611627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109" y="6347108"/>
              <a:ext cx="4804640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F6FBCD-8037-4241-B675-FC40543446A7}"/>
              </a:ext>
            </a:extLst>
          </p:cNvPr>
          <p:cNvSpPr txBox="1"/>
          <p:nvPr/>
        </p:nvSpPr>
        <p:spPr>
          <a:xfrm>
            <a:off x="4837167" y="5744802"/>
            <a:ext cx="66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doesn’t even display this (core) orbital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85C7C8-C4F8-8641-84BC-D58D1B255857}"/>
              </a:ext>
            </a:extLst>
          </p:cNvPr>
          <p:cNvCxnSpPr>
            <a:cxnSpLocks/>
          </p:cNvCxnSpPr>
          <p:nvPr/>
        </p:nvCxnSpPr>
        <p:spPr>
          <a:xfrm flipH="1">
            <a:off x="2057402" y="6026434"/>
            <a:ext cx="27035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BA6676-4BB8-D047-99CE-6D94B8DBD8C0}"/>
              </a:ext>
            </a:extLst>
          </p:cNvPr>
          <p:cNvSpPr txBox="1"/>
          <p:nvPr/>
        </p:nvSpPr>
        <p:spPr>
          <a:xfrm>
            <a:off x="4878706" y="4291076"/>
            <a:ext cx="6685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But our GEOO diagram got the LUMO wrong … can you tell how?</a:t>
            </a:r>
          </a:p>
        </p:txBody>
      </p:sp>
    </p:spTree>
    <p:extLst>
      <p:ext uri="{BB962C8B-B14F-4D97-AF65-F5344CB8AC3E}">
        <p14:creationId xmlns:p14="http://schemas.microsoft.com/office/powerpoint/2010/main" val="27383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Neon: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𝑯𝒆</m:t>
                        </m:r>
                      </m:e>
                    </m:d>
                    <m:r>
                      <a:rPr lang="en-US" sz="3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 </a:t>
                </a:r>
                <a:r>
                  <a:rPr lang="en-US" sz="3000" dirty="0"/>
                  <a:t>(same as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</a:t>
                </a:r>
                <a:r>
                  <a:rPr lang="en-US" sz="3000" b="1" dirty="0"/>
                  <a:t>)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051294" y="3615939"/>
            <a:ext cx="7533134" cy="461665"/>
            <a:chOff x="1577109" y="6116275"/>
            <a:chExt cx="7533134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6443243" y="611627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109" y="6347108"/>
              <a:ext cx="4804640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F6FBCD-8037-4241-B675-FC40543446A7}"/>
              </a:ext>
            </a:extLst>
          </p:cNvPr>
          <p:cNvSpPr txBox="1"/>
          <p:nvPr/>
        </p:nvSpPr>
        <p:spPr>
          <a:xfrm>
            <a:off x="4837167" y="5744802"/>
            <a:ext cx="66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doesn’t even display this (core) orbital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85C7C8-C4F8-8641-84BC-D58D1B255857}"/>
              </a:ext>
            </a:extLst>
          </p:cNvPr>
          <p:cNvCxnSpPr>
            <a:cxnSpLocks/>
          </p:cNvCxnSpPr>
          <p:nvPr/>
        </p:nvCxnSpPr>
        <p:spPr>
          <a:xfrm flipH="1">
            <a:off x="2057402" y="6026434"/>
            <a:ext cx="27035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648F2E0-8B82-9047-9BD9-D8B16B484C2D}"/>
              </a:ext>
            </a:extLst>
          </p:cNvPr>
          <p:cNvGrpSpPr/>
          <p:nvPr/>
        </p:nvGrpSpPr>
        <p:grpSpPr>
          <a:xfrm>
            <a:off x="2057402" y="3111229"/>
            <a:ext cx="11737864" cy="461665"/>
            <a:chOff x="310396" y="4183726"/>
            <a:chExt cx="11737864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6F071D-2143-3A40-8439-547CD60DC1BF}"/>
                </a:ext>
              </a:extLst>
            </p:cNvPr>
            <p:cNvSpPr txBox="1"/>
            <p:nvPr/>
          </p:nvSpPr>
          <p:spPr>
            <a:xfrm>
              <a:off x="6450219" y="4183726"/>
              <a:ext cx="5598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GEOO says this is the </a:t>
              </a:r>
              <a:r>
                <a:rPr lang="en-US" sz="2400" b="1" dirty="0">
                  <a:solidFill>
                    <a:srgbClr val="FF0000"/>
                  </a:solidFill>
                </a:rPr>
                <a:t>LUMO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E6DE7B7-E7B7-7D46-B005-5C43A047A1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396" y="4414558"/>
              <a:ext cx="6221468" cy="18175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Neon: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𝑯𝒆</m:t>
                        </m:r>
                      </m:e>
                    </m:d>
                    <m:r>
                      <a:rPr lang="en-US" sz="30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 </a:t>
                </a:r>
                <a:r>
                  <a:rPr lang="en-US" sz="3000" dirty="0"/>
                  <a:t>(same as </a:t>
                </a:r>
                <a14:m>
                  <m:oMath xmlns:m="http://schemas.openxmlformats.org/officeDocument/2006/math"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/>
                  <a:t>2s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2p</a:t>
                </a:r>
                <a:r>
                  <a:rPr lang="en-US" sz="3000" b="1" baseline="30000" dirty="0"/>
                  <a:t>6</a:t>
                </a:r>
                <a:r>
                  <a:rPr lang="en-US" sz="3000" b="1" dirty="0"/>
                  <a:t>)</a:t>
                </a:r>
                <a:r>
                  <a:rPr lang="en-US" sz="30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051294" y="3615939"/>
            <a:ext cx="7533134" cy="461665"/>
            <a:chOff x="1577109" y="6116275"/>
            <a:chExt cx="7533134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6443243" y="6116275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109" y="6347108"/>
              <a:ext cx="4804640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F6FBCD-8037-4241-B675-FC40543446A7}"/>
              </a:ext>
            </a:extLst>
          </p:cNvPr>
          <p:cNvSpPr txBox="1"/>
          <p:nvPr/>
        </p:nvSpPr>
        <p:spPr>
          <a:xfrm>
            <a:off x="4837167" y="5744802"/>
            <a:ext cx="66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Spartan doesn’t even display this (core) orbital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585C7C8-C4F8-8641-84BC-D58D1B255857}"/>
              </a:ext>
            </a:extLst>
          </p:cNvPr>
          <p:cNvCxnSpPr>
            <a:cxnSpLocks/>
          </p:cNvCxnSpPr>
          <p:nvPr/>
        </p:nvCxnSpPr>
        <p:spPr>
          <a:xfrm flipH="1">
            <a:off x="2057402" y="6026434"/>
            <a:ext cx="27035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648F2E0-8B82-9047-9BD9-D8B16B484C2D}"/>
              </a:ext>
            </a:extLst>
          </p:cNvPr>
          <p:cNvGrpSpPr/>
          <p:nvPr/>
        </p:nvGrpSpPr>
        <p:grpSpPr>
          <a:xfrm>
            <a:off x="4263717" y="2483896"/>
            <a:ext cx="8725724" cy="461665"/>
            <a:chOff x="2304288" y="4183726"/>
            <a:chExt cx="8725724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6F071D-2143-3A40-8439-547CD60DC1BF}"/>
                </a:ext>
              </a:extLst>
            </p:cNvPr>
            <p:cNvSpPr txBox="1"/>
            <p:nvPr/>
          </p:nvSpPr>
          <p:spPr>
            <a:xfrm>
              <a:off x="5431971" y="4183726"/>
              <a:ext cx="5598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But Spartan says </a:t>
              </a:r>
              <a:r>
                <a:rPr lang="en-US" sz="2400" i="1" dirty="0">
                  <a:solidFill>
                    <a:srgbClr val="FF0000"/>
                  </a:solidFill>
                </a:rPr>
                <a:t>this</a:t>
              </a:r>
              <a:r>
                <a:rPr lang="en-US" sz="2400" dirty="0">
                  <a:solidFill>
                    <a:srgbClr val="FF0000"/>
                  </a:solidFill>
                </a:rPr>
                <a:t> is the </a:t>
              </a:r>
              <a:r>
                <a:rPr lang="en-US" sz="2400" b="1" dirty="0">
                  <a:solidFill>
                    <a:srgbClr val="FF0000"/>
                  </a:solidFill>
                </a:rPr>
                <a:t>LUMO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E6DE7B7-E7B7-7D46-B005-5C43A047A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288" y="4432733"/>
              <a:ext cx="3127683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0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Argon: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3s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3p</a:t>
                </a:r>
                <a:r>
                  <a:rPr lang="en-US" sz="3000" b="1" baseline="30000" dirty="0"/>
                  <a:t>6</a:t>
                </a:r>
                <a:r>
                  <a:rPr lang="en-US" sz="3000" b="1" dirty="0"/>
                  <a:t> </a:t>
                </a:r>
                <a:r>
                  <a:rPr lang="en-US" sz="3000" dirty="0"/>
                  <a:t>(or </a:t>
                </a:r>
                <a:r>
                  <a:rPr lang="en-US" sz="3000" b="1" dirty="0">
                    <a:solidFill>
                      <a:schemeClr val="tx2"/>
                    </a:solidFill>
                  </a:rPr>
                  <a:t>1s</a:t>
                </a:r>
                <a:r>
                  <a:rPr lang="en-US" sz="3000" b="1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sz="3000" b="1" dirty="0">
                    <a:solidFill>
                      <a:schemeClr val="tx2"/>
                    </a:solidFill>
                  </a:rPr>
                  <a:t>2s</a:t>
                </a:r>
                <a:r>
                  <a:rPr lang="en-US" sz="3000" b="1" baseline="30000" dirty="0">
                    <a:solidFill>
                      <a:schemeClr val="tx2"/>
                    </a:solidFill>
                  </a:rPr>
                  <a:t>2</a:t>
                </a:r>
                <a:r>
                  <a:rPr lang="en-US" sz="3000" b="1" dirty="0">
                    <a:solidFill>
                      <a:schemeClr val="tx2"/>
                    </a:solidFill>
                  </a:rPr>
                  <a:t>2p</a:t>
                </a:r>
                <a:r>
                  <a:rPr lang="en-US" sz="3000" b="1" baseline="30000" dirty="0">
                    <a:solidFill>
                      <a:schemeClr val="tx2"/>
                    </a:solidFill>
                  </a:rPr>
                  <a:t>6</a:t>
                </a:r>
                <a:r>
                  <a:rPr lang="en-US" sz="3000" b="1" dirty="0"/>
                  <a:t> 3s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3p</a:t>
                </a:r>
                <a:r>
                  <a:rPr lang="en-US" sz="3000" b="1" baseline="30000" dirty="0"/>
                  <a:t>6</a:t>
                </a:r>
                <a:r>
                  <a:rPr lang="en-US" sz="3000" dirty="0"/>
                  <a:t>)</a:t>
                </a:r>
                <a:r>
                  <a:rPr lang="en-US" sz="3000" b="1" baseline="30000" dirty="0"/>
                  <a:t> 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108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280672" y="2462590"/>
            <a:ext cx="7911328" cy="461665"/>
            <a:chOff x="1806479" y="6040137"/>
            <a:chExt cx="7911328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5850522" y="6040137"/>
              <a:ext cx="386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labels these </a:t>
              </a:r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479" y="6310297"/>
              <a:ext cx="3867285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CAAD2-E917-B642-93BF-B38E9036B125}"/>
              </a:ext>
            </a:extLst>
          </p:cNvPr>
          <p:cNvGrpSpPr/>
          <p:nvPr/>
        </p:nvGrpSpPr>
        <p:grpSpPr>
          <a:xfrm>
            <a:off x="1638300" y="3151735"/>
            <a:ext cx="76200" cy="313801"/>
            <a:chOff x="1905000" y="5207000"/>
            <a:chExt cx="76200" cy="31380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7B4784-4CC2-8044-A5EE-6BA9DEFE39D4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7660242-91E0-6843-9B94-AE947312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403094-4336-3743-989E-BDD88E12C860}"/>
              </a:ext>
            </a:extLst>
          </p:cNvPr>
          <p:cNvGrpSpPr/>
          <p:nvPr/>
        </p:nvGrpSpPr>
        <p:grpSpPr>
          <a:xfrm>
            <a:off x="2413000" y="2616925"/>
            <a:ext cx="76200" cy="313801"/>
            <a:chOff x="1905000" y="5207000"/>
            <a:chExt cx="76200" cy="31380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1C41EE-0065-4143-AB9D-DA143330F227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B35154-142E-E84D-B864-E4FF33CD1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87EAE7-4706-7748-9BA2-86302108BD5C}"/>
              </a:ext>
            </a:extLst>
          </p:cNvPr>
          <p:cNvGrpSpPr/>
          <p:nvPr/>
        </p:nvGrpSpPr>
        <p:grpSpPr>
          <a:xfrm>
            <a:off x="3023369" y="2592612"/>
            <a:ext cx="76200" cy="313801"/>
            <a:chOff x="1905000" y="5207000"/>
            <a:chExt cx="76200" cy="31380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063B69-2683-3747-B44E-2497F6E7A8E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AF5EBF-6543-6D4E-AF95-E716939D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FE5BF5-38FA-844E-9ADD-7E0E98E86626}"/>
              </a:ext>
            </a:extLst>
          </p:cNvPr>
          <p:cNvGrpSpPr/>
          <p:nvPr/>
        </p:nvGrpSpPr>
        <p:grpSpPr>
          <a:xfrm>
            <a:off x="3613920" y="2568299"/>
            <a:ext cx="76200" cy="313801"/>
            <a:chOff x="1905000" y="5207000"/>
            <a:chExt cx="76200" cy="3138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A90648-8CCD-D64A-A24D-33D6A88A10A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71872C3-5D52-E141-A64C-DDC12B6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10B6C0-3D54-8345-BE93-AF57E2A96D1A}"/>
              </a:ext>
            </a:extLst>
          </p:cNvPr>
          <p:cNvGrpSpPr/>
          <p:nvPr/>
        </p:nvGrpSpPr>
        <p:grpSpPr>
          <a:xfrm>
            <a:off x="4282206" y="3594099"/>
            <a:ext cx="5128494" cy="2569464"/>
            <a:chOff x="4282206" y="3594099"/>
            <a:chExt cx="5128494" cy="25694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F6FBCD-8037-4241-B675-FC40543446A7}"/>
                </a:ext>
              </a:extLst>
            </p:cNvPr>
            <p:cNvSpPr txBox="1"/>
            <p:nvPr/>
          </p:nvSpPr>
          <p:spPr>
            <a:xfrm>
              <a:off x="4735568" y="4436038"/>
              <a:ext cx="467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doesn’t even display these (core) orbitals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F2D70C8-B34F-824F-AFFF-45ADE841BC50}"/>
                </a:ext>
              </a:extLst>
            </p:cNvPr>
            <p:cNvSpPr/>
            <p:nvPr/>
          </p:nvSpPr>
          <p:spPr>
            <a:xfrm>
              <a:off x="4282206" y="3594099"/>
              <a:ext cx="340593" cy="25694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07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Argon: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3s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3p</a:t>
                </a:r>
                <a:r>
                  <a:rPr lang="en-US" sz="3000" b="1" baseline="30000" dirty="0"/>
                  <a:t>6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108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280672" y="2462590"/>
            <a:ext cx="7911328" cy="461665"/>
            <a:chOff x="1806479" y="6040137"/>
            <a:chExt cx="7911328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5850522" y="6040137"/>
              <a:ext cx="386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labels these </a:t>
              </a:r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479" y="6310297"/>
              <a:ext cx="3867285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CAAD2-E917-B642-93BF-B38E9036B125}"/>
              </a:ext>
            </a:extLst>
          </p:cNvPr>
          <p:cNvGrpSpPr/>
          <p:nvPr/>
        </p:nvGrpSpPr>
        <p:grpSpPr>
          <a:xfrm>
            <a:off x="1638300" y="3151735"/>
            <a:ext cx="76200" cy="313801"/>
            <a:chOff x="1905000" y="5207000"/>
            <a:chExt cx="76200" cy="31380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7B4784-4CC2-8044-A5EE-6BA9DEFE39D4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7660242-91E0-6843-9B94-AE947312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403094-4336-3743-989E-BDD88E12C860}"/>
              </a:ext>
            </a:extLst>
          </p:cNvPr>
          <p:cNvGrpSpPr/>
          <p:nvPr/>
        </p:nvGrpSpPr>
        <p:grpSpPr>
          <a:xfrm>
            <a:off x="2413000" y="2616925"/>
            <a:ext cx="76200" cy="313801"/>
            <a:chOff x="1905000" y="5207000"/>
            <a:chExt cx="76200" cy="31380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1C41EE-0065-4143-AB9D-DA143330F227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B35154-142E-E84D-B864-E4FF33CD1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87EAE7-4706-7748-9BA2-86302108BD5C}"/>
              </a:ext>
            </a:extLst>
          </p:cNvPr>
          <p:cNvGrpSpPr/>
          <p:nvPr/>
        </p:nvGrpSpPr>
        <p:grpSpPr>
          <a:xfrm>
            <a:off x="3023369" y="2592612"/>
            <a:ext cx="76200" cy="313801"/>
            <a:chOff x="1905000" y="5207000"/>
            <a:chExt cx="76200" cy="31380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063B69-2683-3747-B44E-2497F6E7A8E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AF5EBF-6543-6D4E-AF95-E716939D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FE5BF5-38FA-844E-9ADD-7E0E98E86626}"/>
              </a:ext>
            </a:extLst>
          </p:cNvPr>
          <p:cNvGrpSpPr/>
          <p:nvPr/>
        </p:nvGrpSpPr>
        <p:grpSpPr>
          <a:xfrm>
            <a:off x="3613920" y="2568299"/>
            <a:ext cx="76200" cy="313801"/>
            <a:chOff x="1905000" y="5207000"/>
            <a:chExt cx="76200" cy="3138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A90648-8CCD-D64A-A24D-33D6A88A10A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71872C3-5D52-E141-A64C-DDC12B6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10B6C0-3D54-8345-BE93-AF57E2A96D1A}"/>
              </a:ext>
            </a:extLst>
          </p:cNvPr>
          <p:cNvGrpSpPr/>
          <p:nvPr/>
        </p:nvGrpSpPr>
        <p:grpSpPr>
          <a:xfrm>
            <a:off x="4282206" y="3594099"/>
            <a:ext cx="5128494" cy="2569464"/>
            <a:chOff x="4282206" y="3594099"/>
            <a:chExt cx="5128494" cy="25694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F6FBCD-8037-4241-B675-FC40543446A7}"/>
                </a:ext>
              </a:extLst>
            </p:cNvPr>
            <p:cNvSpPr txBox="1"/>
            <p:nvPr/>
          </p:nvSpPr>
          <p:spPr>
            <a:xfrm>
              <a:off x="4735568" y="4436038"/>
              <a:ext cx="467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doesn’t even display these (core) orbitals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F2D70C8-B34F-824F-AFFF-45ADE841BC50}"/>
                </a:ext>
              </a:extLst>
            </p:cNvPr>
            <p:cNvSpPr/>
            <p:nvPr/>
          </p:nvSpPr>
          <p:spPr>
            <a:xfrm>
              <a:off x="4282206" y="3594099"/>
              <a:ext cx="340593" cy="25694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olved: When students first see a drawing of the p orbitals, th... |  Chegg.com">
            <a:extLst>
              <a:ext uri="{FF2B5EF4-FFF2-40B4-BE49-F238E27FC236}">
                <a16:creationId xmlns:a16="http://schemas.microsoft.com/office/drawing/2014/main" id="{A86140C5-5AA2-CF4B-8AC5-08DE4F98B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3"/>
          <a:stretch/>
        </p:blipFill>
        <p:spPr bwMode="auto">
          <a:xfrm>
            <a:off x="6435591" y="2832693"/>
            <a:ext cx="4450619" cy="13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3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Argon: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3s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3p</a:t>
                </a:r>
                <a:r>
                  <a:rPr lang="en-US" sz="3000" b="1" baseline="30000" dirty="0"/>
                  <a:t>6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108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280672" y="2462590"/>
            <a:ext cx="7911328" cy="461665"/>
            <a:chOff x="1806479" y="6040137"/>
            <a:chExt cx="7911328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5850522" y="6040137"/>
              <a:ext cx="386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labels these </a:t>
              </a:r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479" y="6310297"/>
              <a:ext cx="3867285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CAAD2-E917-B642-93BF-B38E9036B125}"/>
              </a:ext>
            </a:extLst>
          </p:cNvPr>
          <p:cNvGrpSpPr/>
          <p:nvPr/>
        </p:nvGrpSpPr>
        <p:grpSpPr>
          <a:xfrm>
            <a:off x="1638300" y="3151735"/>
            <a:ext cx="76200" cy="313801"/>
            <a:chOff x="1905000" y="5207000"/>
            <a:chExt cx="76200" cy="31380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7B4784-4CC2-8044-A5EE-6BA9DEFE39D4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7660242-91E0-6843-9B94-AE947312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403094-4336-3743-989E-BDD88E12C860}"/>
              </a:ext>
            </a:extLst>
          </p:cNvPr>
          <p:cNvGrpSpPr/>
          <p:nvPr/>
        </p:nvGrpSpPr>
        <p:grpSpPr>
          <a:xfrm>
            <a:off x="2413000" y="2616925"/>
            <a:ext cx="76200" cy="313801"/>
            <a:chOff x="1905000" y="5207000"/>
            <a:chExt cx="76200" cy="31380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1C41EE-0065-4143-AB9D-DA143330F227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B35154-142E-E84D-B864-E4FF33CD1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87EAE7-4706-7748-9BA2-86302108BD5C}"/>
              </a:ext>
            </a:extLst>
          </p:cNvPr>
          <p:cNvGrpSpPr/>
          <p:nvPr/>
        </p:nvGrpSpPr>
        <p:grpSpPr>
          <a:xfrm>
            <a:off x="3023369" y="2592612"/>
            <a:ext cx="76200" cy="313801"/>
            <a:chOff x="1905000" y="5207000"/>
            <a:chExt cx="76200" cy="31380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063B69-2683-3747-B44E-2497F6E7A8E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AF5EBF-6543-6D4E-AF95-E716939D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FE5BF5-38FA-844E-9ADD-7E0E98E86626}"/>
              </a:ext>
            </a:extLst>
          </p:cNvPr>
          <p:cNvGrpSpPr/>
          <p:nvPr/>
        </p:nvGrpSpPr>
        <p:grpSpPr>
          <a:xfrm>
            <a:off x="3613920" y="2568299"/>
            <a:ext cx="76200" cy="313801"/>
            <a:chOff x="1905000" y="5207000"/>
            <a:chExt cx="76200" cy="3138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A90648-8CCD-D64A-A24D-33D6A88A10A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71872C3-5D52-E141-A64C-DDC12B6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10B6C0-3D54-8345-BE93-AF57E2A96D1A}"/>
              </a:ext>
            </a:extLst>
          </p:cNvPr>
          <p:cNvGrpSpPr/>
          <p:nvPr/>
        </p:nvGrpSpPr>
        <p:grpSpPr>
          <a:xfrm>
            <a:off x="4282206" y="3594099"/>
            <a:ext cx="5128494" cy="2569464"/>
            <a:chOff x="4282206" y="3594099"/>
            <a:chExt cx="5128494" cy="25694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F6FBCD-8037-4241-B675-FC40543446A7}"/>
                </a:ext>
              </a:extLst>
            </p:cNvPr>
            <p:cNvSpPr txBox="1"/>
            <p:nvPr/>
          </p:nvSpPr>
          <p:spPr>
            <a:xfrm>
              <a:off x="4735568" y="4436038"/>
              <a:ext cx="467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doesn’t even display these (core) orbitals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F2D70C8-B34F-824F-AFFF-45ADE841BC50}"/>
                </a:ext>
              </a:extLst>
            </p:cNvPr>
            <p:cNvSpPr/>
            <p:nvPr/>
          </p:nvSpPr>
          <p:spPr>
            <a:xfrm>
              <a:off x="4282206" y="3594099"/>
              <a:ext cx="340593" cy="25694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4576E3-6A72-F34A-9436-CD7F136EED04}"/>
              </a:ext>
            </a:extLst>
          </p:cNvPr>
          <p:cNvSpPr txBox="1"/>
          <p:nvPr/>
        </p:nvSpPr>
        <p:spPr>
          <a:xfrm>
            <a:off x="8324714" y="1213510"/>
            <a:ext cx="386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Spartan’s </a:t>
            </a:r>
            <a:r>
              <a:rPr lang="en-US" sz="2400" b="1" dirty="0"/>
              <a:t>LUMO</a:t>
            </a:r>
            <a:r>
              <a:rPr lang="en-US" sz="2400" dirty="0"/>
              <a:t> agree with the GEOO? </a:t>
            </a:r>
          </a:p>
        </p:txBody>
      </p:sp>
      <p:pic>
        <p:nvPicPr>
          <p:cNvPr id="38" name="Picture 2" descr="Solved: When students first see a drawing of the p orbitals, th... |  Chegg.com">
            <a:extLst>
              <a:ext uri="{FF2B5EF4-FFF2-40B4-BE49-F238E27FC236}">
                <a16:creationId xmlns:a16="http://schemas.microsoft.com/office/drawing/2014/main" id="{7C65C455-1CEF-794E-B513-A16277E76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3"/>
          <a:stretch/>
        </p:blipFill>
        <p:spPr bwMode="auto">
          <a:xfrm>
            <a:off x="6435591" y="2832693"/>
            <a:ext cx="4450619" cy="13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3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/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Argon: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3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3000" b="1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/>
                  <a:t>3s</a:t>
                </a:r>
                <a:r>
                  <a:rPr lang="en-US" sz="3000" b="1" baseline="30000" dirty="0"/>
                  <a:t>2</a:t>
                </a:r>
                <a:r>
                  <a:rPr lang="en-US" sz="3000" b="1" dirty="0"/>
                  <a:t>3p</a:t>
                </a:r>
                <a:r>
                  <a:rPr lang="en-US" sz="3000" b="1" baseline="30000" dirty="0"/>
                  <a:t>6</a:t>
                </a:r>
                <a:endParaRPr lang="en-US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6B4FB4-9C1A-224A-8E37-6C6F9C519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17"/>
                <a:ext cx="11564471" cy="564450"/>
              </a:xfrm>
              <a:prstGeom prst="rect">
                <a:avLst/>
              </a:prstGeom>
              <a:blipFill>
                <a:blip r:embed="rId3"/>
                <a:stretch>
                  <a:fillRect l="-1317" t="-1087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 descr="page1image29230096">
            <a:extLst>
              <a:ext uri="{FF2B5EF4-FFF2-40B4-BE49-F238E27FC236}">
                <a16:creationId xmlns:a16="http://schemas.microsoft.com/office/drawing/2014/main" id="{2B1989E1-9AF3-F343-90AA-21D7374D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499"/>
            <a:ext cx="73914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23C3498-00EA-5940-B290-1902338C8520}"/>
              </a:ext>
            </a:extLst>
          </p:cNvPr>
          <p:cNvGrpSpPr/>
          <p:nvPr/>
        </p:nvGrpSpPr>
        <p:grpSpPr>
          <a:xfrm>
            <a:off x="4280672" y="2462590"/>
            <a:ext cx="7911328" cy="461665"/>
            <a:chOff x="1806479" y="6040137"/>
            <a:chExt cx="7911328" cy="4616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360C0-D60B-0241-A9CB-7DA647DD5604}"/>
                </a:ext>
              </a:extLst>
            </p:cNvPr>
            <p:cNvSpPr txBox="1"/>
            <p:nvPr/>
          </p:nvSpPr>
          <p:spPr>
            <a:xfrm>
              <a:off x="5850522" y="6040137"/>
              <a:ext cx="3867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labels these </a:t>
              </a:r>
              <a:r>
                <a:rPr lang="en-US" sz="2400" b="1" dirty="0"/>
                <a:t>HOMO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BB20BEA-9230-1C4C-B6A7-D01EE5D2E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6479" y="6310297"/>
              <a:ext cx="3867285" cy="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4AC80E-ACE5-414E-A4B1-88BA4C96C59D}"/>
              </a:ext>
            </a:extLst>
          </p:cNvPr>
          <p:cNvGrpSpPr/>
          <p:nvPr/>
        </p:nvGrpSpPr>
        <p:grpSpPr>
          <a:xfrm>
            <a:off x="1638300" y="5846500"/>
            <a:ext cx="76200" cy="313801"/>
            <a:chOff x="1905000" y="5207000"/>
            <a:chExt cx="76200" cy="31380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9A9253-F33A-9F40-994F-2BDBC2D27A3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20B5E3-3523-2642-837B-6482CF5EE4D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3ACE5-0536-1A48-B0B1-FCFB1E617E37}"/>
              </a:ext>
            </a:extLst>
          </p:cNvPr>
          <p:cNvGrpSpPr/>
          <p:nvPr/>
        </p:nvGrpSpPr>
        <p:grpSpPr>
          <a:xfrm>
            <a:off x="1638300" y="4267200"/>
            <a:ext cx="76200" cy="313801"/>
            <a:chOff x="1905000" y="5207000"/>
            <a:chExt cx="76200" cy="313801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3B7FC3-6224-B246-9C8E-3CE318D847F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4B86C-F1D0-C74E-A62B-217D713AC6B8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BF4B93-3809-6E4A-8670-7FAB573A4BC7}"/>
              </a:ext>
            </a:extLst>
          </p:cNvPr>
          <p:cNvGrpSpPr/>
          <p:nvPr/>
        </p:nvGrpSpPr>
        <p:grpSpPr>
          <a:xfrm>
            <a:off x="2413000" y="3702246"/>
            <a:ext cx="76200" cy="313801"/>
            <a:chOff x="1905000" y="5207000"/>
            <a:chExt cx="76200" cy="31380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4A7B84D-1C8F-2E40-8DF9-D2B963FA030A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FE3D96-42D8-E640-AC4F-C36168B1D7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7B4A17E-2069-424E-9F41-20E5B8ECACAF}"/>
              </a:ext>
            </a:extLst>
          </p:cNvPr>
          <p:cNvGrpSpPr/>
          <p:nvPr/>
        </p:nvGrpSpPr>
        <p:grpSpPr>
          <a:xfrm>
            <a:off x="3023369" y="3718449"/>
            <a:ext cx="76200" cy="313801"/>
            <a:chOff x="1905000" y="5207000"/>
            <a:chExt cx="76200" cy="313801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A6E5FF3-BE3A-1347-B54B-41406BA2D47F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D810206-E392-764C-89B7-1BBF1F8EC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3A9C92-AE8B-AA42-9852-FE5EF7C81F62}"/>
              </a:ext>
            </a:extLst>
          </p:cNvPr>
          <p:cNvGrpSpPr/>
          <p:nvPr/>
        </p:nvGrpSpPr>
        <p:grpSpPr>
          <a:xfrm>
            <a:off x="3595638" y="3694136"/>
            <a:ext cx="76200" cy="313801"/>
            <a:chOff x="1905000" y="5207000"/>
            <a:chExt cx="76200" cy="31380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2A1CF9D-01E4-DD47-B438-6562F6FA12E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BB3F871-0EFE-5545-9FB9-6B7D4AE5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CAAD2-E917-B642-93BF-B38E9036B125}"/>
              </a:ext>
            </a:extLst>
          </p:cNvPr>
          <p:cNvGrpSpPr/>
          <p:nvPr/>
        </p:nvGrpSpPr>
        <p:grpSpPr>
          <a:xfrm>
            <a:off x="1638300" y="3151735"/>
            <a:ext cx="76200" cy="313801"/>
            <a:chOff x="1905000" y="5207000"/>
            <a:chExt cx="76200" cy="31380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7B4784-4CC2-8044-A5EE-6BA9DEFE39D4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7660242-91E0-6843-9B94-AE947312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3403094-4336-3743-989E-BDD88E12C860}"/>
              </a:ext>
            </a:extLst>
          </p:cNvPr>
          <p:cNvGrpSpPr/>
          <p:nvPr/>
        </p:nvGrpSpPr>
        <p:grpSpPr>
          <a:xfrm>
            <a:off x="2413000" y="2616925"/>
            <a:ext cx="76200" cy="313801"/>
            <a:chOff x="1905000" y="5207000"/>
            <a:chExt cx="76200" cy="313801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41C41EE-0065-4143-AB9D-DA143330F227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B35154-142E-E84D-B864-E4FF33CD166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87EAE7-4706-7748-9BA2-86302108BD5C}"/>
              </a:ext>
            </a:extLst>
          </p:cNvPr>
          <p:cNvGrpSpPr/>
          <p:nvPr/>
        </p:nvGrpSpPr>
        <p:grpSpPr>
          <a:xfrm>
            <a:off x="3023369" y="2592612"/>
            <a:ext cx="76200" cy="313801"/>
            <a:chOff x="1905000" y="5207000"/>
            <a:chExt cx="76200" cy="31380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063B69-2683-3747-B44E-2497F6E7A8E9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AF5EBF-6543-6D4E-AF95-E716939D5276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FE5BF5-38FA-844E-9ADD-7E0E98E86626}"/>
              </a:ext>
            </a:extLst>
          </p:cNvPr>
          <p:cNvGrpSpPr/>
          <p:nvPr/>
        </p:nvGrpSpPr>
        <p:grpSpPr>
          <a:xfrm>
            <a:off x="3613920" y="2568299"/>
            <a:ext cx="76200" cy="313801"/>
            <a:chOff x="1905000" y="5207000"/>
            <a:chExt cx="76200" cy="31380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A90648-8CCD-D64A-A24D-33D6A88A10AE}"/>
                </a:ext>
              </a:extLst>
            </p:cNvPr>
            <p:cNvCxnSpPr/>
            <p:nvPr/>
          </p:nvCxnSpPr>
          <p:spPr>
            <a:xfrm flipV="1">
              <a:off x="1905000" y="5207000"/>
              <a:ext cx="0" cy="2651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71872C3-5D52-E141-A64C-DDC12B641CDA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5230876"/>
              <a:ext cx="0" cy="2899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10B6C0-3D54-8345-BE93-AF57E2A96D1A}"/>
              </a:ext>
            </a:extLst>
          </p:cNvPr>
          <p:cNvGrpSpPr/>
          <p:nvPr/>
        </p:nvGrpSpPr>
        <p:grpSpPr>
          <a:xfrm>
            <a:off x="4282206" y="3594099"/>
            <a:ext cx="5128494" cy="2569464"/>
            <a:chOff x="4282206" y="3594099"/>
            <a:chExt cx="5128494" cy="256946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F6FBCD-8037-4241-B675-FC40543446A7}"/>
                </a:ext>
              </a:extLst>
            </p:cNvPr>
            <p:cNvSpPr txBox="1"/>
            <p:nvPr/>
          </p:nvSpPr>
          <p:spPr>
            <a:xfrm>
              <a:off x="4735568" y="4436038"/>
              <a:ext cx="467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Spartan doesn’t even display these (core) orbitals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F2D70C8-B34F-824F-AFFF-45ADE841BC50}"/>
                </a:ext>
              </a:extLst>
            </p:cNvPr>
            <p:cNvSpPr/>
            <p:nvPr/>
          </p:nvSpPr>
          <p:spPr>
            <a:xfrm>
              <a:off x="4282206" y="3594099"/>
              <a:ext cx="340593" cy="25694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4576E3-6A72-F34A-9436-CD7F136EED04}"/>
              </a:ext>
            </a:extLst>
          </p:cNvPr>
          <p:cNvSpPr txBox="1"/>
          <p:nvPr/>
        </p:nvSpPr>
        <p:spPr>
          <a:xfrm>
            <a:off x="8324714" y="1213510"/>
            <a:ext cx="3867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Does Spartan’s </a:t>
            </a:r>
            <a:r>
              <a:rPr lang="en-US" sz="2400" b="1" dirty="0"/>
              <a:t>LUMO</a:t>
            </a:r>
            <a:r>
              <a:rPr lang="en-US" sz="2400" dirty="0"/>
              <a:t> agree with the GEOO? </a:t>
            </a:r>
            <a:r>
              <a:rPr lang="en-US" sz="2400" dirty="0">
                <a:solidFill>
                  <a:srgbClr val="00B050"/>
                </a:solidFill>
              </a:rPr>
              <a:t>Yeah</a:t>
            </a:r>
          </a:p>
        </p:txBody>
      </p:sp>
      <p:pic>
        <p:nvPicPr>
          <p:cNvPr id="43" name="Picture 2" descr="Solved: When students first see a drawing of the p orbitals, th... |  Chegg.com">
            <a:extLst>
              <a:ext uri="{FF2B5EF4-FFF2-40B4-BE49-F238E27FC236}">
                <a16:creationId xmlns:a16="http://schemas.microsoft.com/office/drawing/2014/main" id="{B16C887C-24EA-C346-9139-7B42F5F59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83"/>
          <a:stretch/>
        </p:blipFill>
        <p:spPr bwMode="auto">
          <a:xfrm>
            <a:off x="6435591" y="2832693"/>
            <a:ext cx="4450619" cy="13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7294DA-E453-EA43-9091-5C4095A5B4B7}"/>
              </a:ext>
            </a:extLst>
          </p:cNvPr>
          <p:cNvSpPr/>
          <p:nvPr/>
        </p:nvSpPr>
        <p:spPr>
          <a:xfrm>
            <a:off x="1771754" y="2253443"/>
            <a:ext cx="784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LUMO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9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344</Words>
  <Application>Microsoft Macintosh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Neshyba</dc:creator>
  <cp:lastModifiedBy>Steven</cp:lastModifiedBy>
  <cp:revision>15</cp:revision>
  <dcterms:created xsi:type="dcterms:W3CDTF">2021-02-10T16:38:33Z</dcterms:created>
  <dcterms:modified xsi:type="dcterms:W3CDTF">2022-02-07T04:25:39Z</dcterms:modified>
</cp:coreProperties>
</file>