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6" r:id="rId2"/>
    <p:sldId id="357" r:id="rId3"/>
    <p:sldId id="358" r:id="rId4"/>
    <p:sldId id="359" r:id="rId5"/>
    <p:sldId id="360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5212-A42F-E644-A5FB-903B45DF3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B057-8884-1D41-BB3F-C758CC1D3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AF65-2429-6D45-A862-CC959C5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8572-7D49-9744-A6AF-42C7E47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2E61-20D2-9744-9822-7D407AAF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C4D4-EF04-924D-8B3F-802330A0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C6664-2E8D-734E-BF31-F6263E198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5503-083C-3643-82C0-1C476A12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FD79-FECB-A44D-B369-4228C866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9E22-75EF-1A4F-8013-6537033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5B544-92D5-6D41-A1BD-3D9A89F9B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26504-A33A-884E-BC94-34D7147F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5680-68AC-7342-99F1-05C9E449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7D8A-5395-A545-A66F-FFFFCD6D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6701-D7E3-9246-B7CF-DD8016D4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3B98-6C45-8D46-8C63-CDE45F7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9D84-23B3-8B42-A5AF-B04D9D52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CB1F-A81C-304B-ACBB-5ABC24C5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273F-E2BE-F84E-BBA0-D03EC32F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BD2E-076D-B048-B4AE-57C4787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ED19-0C9A-AA45-AED6-BFAE1577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3893-4254-A14D-A3C7-77926B18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3F75-0CFD-E34D-B4BB-81710EB0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1F69-0272-1A48-802F-A6C1FED0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A76A-A114-8E42-B7A9-F3DBF906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DA76-7FA4-0D4A-9A5D-50E9AEB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A91F-86CD-2147-B34E-85BBD767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F05F-74AB-1949-8463-28A3E198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9191C-0A8C-5C43-812B-284B4752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510C-BBCA-E94D-8088-C0C0BCBF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36B38-DD3F-8F40-A28B-F3762CBE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CF70-22FA-5447-9587-74AA2A11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7373D-A902-1143-BC57-EEC42653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9CD76-A63C-2442-B85A-06A2534A1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E2852-39AF-764B-B2C5-7363B0849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5EA24-7845-6541-9C4C-25BFBB67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1FBA-724E-944F-9F1A-E7627225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4E185-5F0C-C64A-972D-2066235C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F0A28-DA65-444D-B800-2EA3E3D5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6004-4C15-0841-92D5-39B632D2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AA167-4365-724C-AE51-3EC4E5B2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89B9-2EBE-3944-848C-4632DD74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1E4B7-1CE6-0B4E-8FE4-8A10C6CD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16DBE-93E2-8F41-AD04-9650E212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4F94-4630-4143-96E2-23AE5BE7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99CD-3D04-5E45-AADF-07736FD2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8A9-BDA2-2A41-895B-4F063D90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2C7-25B9-084D-BFCA-7D645675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C7A18-9087-6646-915F-9B428C0D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C08F-3AE3-0E49-A3B0-8F6DF306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72AD8-1A1B-5C43-A316-E84CFE49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131B-6204-2340-93FB-4A891094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4659-A824-6043-8987-B0AEB091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03A2B-8997-A649-B80E-78E2A4D9B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D8DFE-D910-3744-8FCB-1A71372A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D545-EC31-4840-B240-10D06370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7A48-FE9C-3B49-871D-6EC65C8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17BA1-2BA3-E64C-9F5C-C582C039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F8BFA-2BA8-F04E-A622-81170874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871C-AB7C-8D49-A91B-CFCA936C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5BD5-CBF5-9F4A-BAFA-A6CFBAE8D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B90F-3F4D-3043-91E6-C18E567ECD10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CF13-5BDB-5A44-B97B-434C6E3DC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E4BB-185C-8C46-93C9-1B7FB39A0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D2C6-F81C-4A41-BBE8-14D9A97A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58581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Take-home lessons from lab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E1B364-2248-C54B-9F7A-CBB584F5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47531" y="1717810"/>
            <a:ext cx="6858001" cy="342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F938B9-4024-664F-A62E-B9D3511D7CAE}"/>
                  </a:ext>
                </a:extLst>
              </p:cNvPr>
              <p:cNvSpPr txBox="1"/>
              <p:nvPr/>
            </p:nvSpPr>
            <p:spPr>
              <a:xfrm>
                <a:off x="101472" y="855325"/>
                <a:ext cx="8140827" cy="563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Vocabulary: </a:t>
                </a:r>
                <a:r>
                  <a:rPr lang="en-US" sz="2400" b="1" dirty="0"/>
                  <a:t>aqueous solutions</a:t>
                </a:r>
                <a:r>
                  <a:rPr lang="en-US" sz="2400" dirty="0"/>
                  <a:t>, </a:t>
                </a:r>
                <a:r>
                  <a:rPr lang="en-US" sz="2400" b="1" dirty="0"/>
                  <a:t>solvent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solute</a:t>
                </a:r>
                <a:r>
                  <a:rPr lang="en-US" sz="2400" dirty="0"/>
                  <a:t>, </a:t>
                </a:r>
                <a:r>
                  <a:rPr lang="en-US" sz="2400" b="1" dirty="0"/>
                  <a:t>acidity</a:t>
                </a:r>
                <a:r>
                  <a:rPr lang="en-US" sz="2400" dirty="0"/>
                  <a:t>, </a:t>
                </a:r>
                <a:r>
                  <a:rPr lang="en-US" sz="2400" b="1" dirty="0"/>
                  <a:t>alkalinity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pH scale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Lab chemistry: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Carbonate ions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en-US" sz="2400" dirty="0"/>
                  <a:t>) tend to be soluble when combined with Alkali metal cations (like Na</a:t>
                </a:r>
                <a:r>
                  <a:rPr lang="en-US" sz="2400" baseline="30000" dirty="0"/>
                  <a:t>+</a:t>
                </a:r>
                <a:r>
                  <a:rPr lang="en-US" sz="2400" dirty="0"/>
                  <a:t> or K</a:t>
                </a:r>
                <a:r>
                  <a:rPr lang="en-US" sz="2400" baseline="30000" dirty="0"/>
                  <a:t>+</a:t>
                </a:r>
                <a:r>
                  <a:rPr lang="en-US" sz="2400" dirty="0"/>
                  <a:t>), but insoluble when combined with alkali Earth cations (Ca</a:t>
                </a:r>
                <a:r>
                  <a:rPr lang="en-US" sz="2400" baseline="30000" dirty="0"/>
                  <a:t>2+</a:t>
                </a:r>
                <a:r>
                  <a:rPr lang="en-US" sz="2400" dirty="0"/>
                  <a:t>). Carbonate also tends to make solutions more alkaline (pH&gt;7).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Bicarbonate ions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𝐻𝐶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/>
                  <a:t>) are also very soluble when combined with Alkali metal cations (like Na</a:t>
                </a:r>
                <a:r>
                  <a:rPr lang="en-US" sz="2400" baseline="30000" dirty="0"/>
                  <a:t>+</a:t>
                </a:r>
                <a:r>
                  <a:rPr lang="en-US" sz="2400" dirty="0"/>
                  <a:t> or K</a:t>
                </a:r>
                <a:r>
                  <a:rPr lang="en-US" sz="2400" baseline="30000" dirty="0"/>
                  <a:t>+</a:t>
                </a:r>
                <a:r>
                  <a:rPr lang="en-US" sz="2400" dirty="0"/>
                  <a:t>). Bicarbonate also tends to make solutions more alkaline (pH&gt;7).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Sodium Chloride salt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𝑁𝑎𝐶𝑙</m:t>
                    </m:r>
                  </m:oMath>
                </a14:m>
                <a:r>
                  <a:rPr lang="en-US" sz="2400" dirty="0"/>
                  <a:t>) is also very soluble, but doesn’t affect the pH of water.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you add acid to alkaline solutions, the solution gets acidic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F938B9-4024-664F-A62E-B9D3511D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" y="855325"/>
                <a:ext cx="8140827" cy="5639172"/>
              </a:xfrm>
              <a:prstGeom prst="rect">
                <a:avLst/>
              </a:prstGeom>
              <a:blipFill>
                <a:blip r:embed="rId3"/>
                <a:stretch>
                  <a:fillRect l="-1090" t="-67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21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58581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Take-home lessons from lab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E1B364-2248-C54B-9F7A-CBB584F5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47531" y="1717810"/>
            <a:ext cx="6858001" cy="342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F938B9-4024-664F-A62E-B9D3511D7CAE}"/>
                  </a:ext>
                </a:extLst>
              </p:cNvPr>
              <p:cNvSpPr txBox="1"/>
              <p:nvPr/>
            </p:nvSpPr>
            <p:spPr>
              <a:xfrm>
                <a:off x="0" y="1249025"/>
                <a:ext cx="846534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Ocean chemistry: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Seawater is </a:t>
                </a:r>
                <a:r>
                  <a:rPr lang="en-US" sz="2400" b="1" dirty="0"/>
                  <a:t>alkaline</a:t>
                </a:r>
                <a:r>
                  <a:rPr lang="en-US" sz="2400" dirty="0"/>
                  <a:t> … if it turned universal indicator dark green, what would its pH be?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alkalinity is (obviously)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due to all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𝑁𝑎𝐶𝑙</m:t>
                    </m:r>
                  </m:oMath>
                </a14:m>
                <a:r>
                  <a:rPr lang="en-US" sz="2400" dirty="0"/>
                  <a:t>!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alkalinity </a:t>
                </a:r>
                <a:r>
                  <a:rPr lang="en-US" sz="2400" b="1" dirty="0"/>
                  <a:t>is</a:t>
                </a:r>
                <a:r>
                  <a:rPr lang="en-US" sz="2400" dirty="0"/>
                  <a:t> due to aqueous carbonate and bicarbonate! (dilute, but a little goes a long way)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F938B9-4024-664F-A62E-B9D3511D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9025"/>
                <a:ext cx="8465341" cy="2308324"/>
              </a:xfrm>
              <a:prstGeom prst="rect">
                <a:avLst/>
              </a:prstGeom>
              <a:blipFill>
                <a:blip r:embed="rId3"/>
                <a:stretch>
                  <a:fillRect l="-1049" t="-1639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31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58581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Take-home lessons from lab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E1B364-2248-C54B-9F7A-CBB584F5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47531" y="1717810"/>
            <a:ext cx="6858001" cy="34223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FB4F26-7711-F342-BBE1-942E776C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5" y="665676"/>
            <a:ext cx="7111382" cy="466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1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58581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Take-home lessons from lab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E1B364-2248-C54B-9F7A-CBB584F5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47531" y="1717810"/>
            <a:ext cx="6858001" cy="34223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FB4F26-7711-F342-BBE1-942E776C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5" y="665676"/>
            <a:ext cx="7111382" cy="466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C4D47D-C6F7-D346-875C-482E4CDC39EE}"/>
                  </a:ext>
                </a:extLst>
              </p:cNvPr>
              <p:cNvSpPr/>
              <p:nvPr/>
            </p:nvSpPr>
            <p:spPr>
              <a:xfrm>
                <a:off x="304278" y="5538011"/>
                <a:ext cx="71113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gets into the oceans, turns into an acid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), makes the oceans more acidic.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C4D47D-C6F7-D346-875C-482E4CDC3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78" y="5538011"/>
                <a:ext cx="7111382" cy="830997"/>
              </a:xfrm>
              <a:prstGeom prst="rect">
                <a:avLst/>
              </a:prstGeom>
              <a:blipFill>
                <a:blip r:embed="rId4"/>
                <a:stretch>
                  <a:fillRect l="-142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61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9D3CE-FBD3-FB46-85A1-8F8574DD05B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Counting molecules and moles in a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/>
              <p:nvPr/>
            </p:nvSpPr>
            <p:spPr>
              <a:xfrm>
                <a:off x="190500" y="1231900"/>
                <a:ext cx="116713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Ethanol,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 burns to carbon dioxide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and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): 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___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 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_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__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231900"/>
                <a:ext cx="11671300" cy="1569660"/>
              </a:xfrm>
              <a:prstGeom prst="rect">
                <a:avLst/>
              </a:prstGeom>
              <a:blipFill>
                <a:blip r:embed="rId2"/>
                <a:stretch>
                  <a:fillRect l="-761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/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balanced combustion equation?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molecules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molecule</a:t>
                </a:r>
                <a:r>
                  <a:rPr lang="en-US" sz="2400" dirty="0"/>
                  <a:t> of ethanol burned?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</a:t>
                </a:r>
                <a:r>
                  <a:rPr lang="en-US" sz="2400" dirty="0"/>
                  <a:t> of ethanol burned?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moles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required to burn 10 moles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  <a:blipFill>
                <a:blip r:embed="rId3"/>
                <a:stretch>
                  <a:fillRect l="-76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98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9D3CE-FBD3-FB46-85A1-8F8574DD05B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Counting molecules and moles in a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/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Ethanol,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 burns to carbon dioxide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and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): </a:t>
                </a:r>
              </a:p>
              <a:p>
                <a:endParaRPr lang="en-US" sz="2400" b="1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blipFill>
                <a:blip r:embed="rId2"/>
                <a:stretch>
                  <a:fillRect l="-761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/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balanced combustion equation?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molecules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molecule</a:t>
                </a:r>
                <a:r>
                  <a:rPr lang="en-US" sz="2400" dirty="0"/>
                  <a:t> of ethanol burned?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</a:t>
                </a:r>
                <a:r>
                  <a:rPr lang="en-US" sz="2400" dirty="0"/>
                  <a:t> of ethanol burned?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required to burn </a:t>
                </a:r>
                <a:r>
                  <a:rPr lang="en-US" sz="2400" b="1" dirty="0"/>
                  <a:t>10 moles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  <a:blipFill>
                <a:blip r:embed="rId3"/>
                <a:stretch>
                  <a:fillRect l="-76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9D3CE-FBD3-FB46-85A1-8F8574DD05B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Counting molecules and moles in a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/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Ethanol,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 burns to carbon dioxide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and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): </a:t>
                </a:r>
              </a:p>
              <a:p>
                <a:endParaRPr lang="en-US" sz="2400" b="1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blipFill>
                <a:blip r:embed="rId2"/>
                <a:stretch>
                  <a:fillRect l="-761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/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balanced combustion equation?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molecules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molecule</a:t>
                </a:r>
                <a:r>
                  <a:rPr lang="en-US" sz="2400" dirty="0"/>
                  <a:t> of ethanol burned? </a:t>
                </a:r>
                <a:r>
                  <a:rPr lang="en-US" sz="2400" b="1" dirty="0"/>
                  <a:t>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</a:t>
                </a:r>
                <a:r>
                  <a:rPr lang="en-US" sz="2400" dirty="0"/>
                  <a:t> of ethanol burned?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required to burn </a:t>
                </a:r>
                <a:r>
                  <a:rPr lang="en-US" sz="2400" b="1" dirty="0"/>
                  <a:t>10 moles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  <a:blipFill>
                <a:blip r:embed="rId3"/>
                <a:stretch>
                  <a:fillRect l="-76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8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9D3CE-FBD3-FB46-85A1-8F8574DD05B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Counting molecules and moles in a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/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Ethanol,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 burns to carbon dioxide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and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): </a:t>
                </a:r>
              </a:p>
              <a:p>
                <a:endParaRPr lang="en-US" sz="2400" b="1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blipFill>
                <a:blip r:embed="rId2"/>
                <a:stretch>
                  <a:fillRect l="-761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/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balanced combustion equation?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molecules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molecule</a:t>
                </a:r>
                <a:r>
                  <a:rPr lang="en-US" sz="2400" dirty="0"/>
                  <a:t> of ethanol burned? </a:t>
                </a:r>
                <a:r>
                  <a:rPr lang="en-US" sz="2400" b="1" dirty="0"/>
                  <a:t>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</a:t>
                </a:r>
                <a:r>
                  <a:rPr lang="en-US" sz="2400" dirty="0"/>
                  <a:t> of ethanol burned? </a:t>
                </a:r>
                <a:r>
                  <a:rPr lang="en-US" sz="2400" b="1" dirty="0"/>
                  <a:t>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required to burn </a:t>
                </a:r>
                <a:r>
                  <a:rPr lang="en-US" sz="2400" b="1" dirty="0"/>
                  <a:t>10 moles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  <a:blipFill>
                <a:blip r:embed="rId3"/>
                <a:stretch>
                  <a:fillRect l="-76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95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9D3CE-FBD3-FB46-85A1-8F8574DD05B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Counting molecules and moles in a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/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Ethanol,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 burns to carbon dioxide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and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): </a:t>
                </a:r>
              </a:p>
              <a:p>
                <a:endParaRPr lang="en-US" sz="2400" b="1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53934-1A49-6249-AF00-6F99DB83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231900"/>
                <a:ext cx="11671300" cy="1200329"/>
              </a:xfrm>
              <a:prstGeom prst="rect">
                <a:avLst/>
              </a:prstGeom>
              <a:blipFill>
                <a:blip r:embed="rId2"/>
                <a:stretch>
                  <a:fillRect l="-761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/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balanced combustion equation?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molecules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molecule</a:t>
                </a:r>
                <a:r>
                  <a:rPr lang="en-US" sz="2400" dirty="0"/>
                  <a:t> of ethanol burned? </a:t>
                </a:r>
                <a:r>
                  <a:rPr lang="en-US" sz="2400" b="1" dirty="0"/>
                  <a:t>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carbon dioxide are produced from each </a:t>
                </a:r>
                <a:r>
                  <a:rPr lang="en-US" sz="2400" b="1" dirty="0"/>
                  <a:t>mole</a:t>
                </a:r>
                <a:r>
                  <a:rPr lang="en-US" sz="2400" dirty="0"/>
                  <a:t> of ethanol burned? </a:t>
                </a:r>
                <a:r>
                  <a:rPr lang="en-US" sz="2400" b="1" dirty="0"/>
                  <a:t>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many </a:t>
                </a:r>
                <a:r>
                  <a:rPr lang="en-US" sz="2400" b="1" dirty="0"/>
                  <a:t>moles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required to burn </a:t>
                </a:r>
                <a:r>
                  <a:rPr lang="en-US" sz="2400" b="1" dirty="0"/>
                  <a:t>10 moles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sz="2400" dirty="0"/>
                  <a:t>? </a:t>
                </a:r>
                <a:r>
                  <a:rPr lang="en-US" sz="2400" b="1" dirty="0"/>
                  <a:t>30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282049-8D5B-0141-8A14-FF97921BD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655838"/>
                <a:ext cx="11671300" cy="2308324"/>
              </a:xfrm>
              <a:prstGeom prst="rect">
                <a:avLst/>
              </a:prstGeom>
              <a:blipFill>
                <a:blip r:embed="rId3"/>
                <a:stretch>
                  <a:fillRect l="-76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6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2022-02-02T19:51:16Z</dcterms:created>
  <dcterms:modified xsi:type="dcterms:W3CDTF">2022-02-02T19:52:04Z</dcterms:modified>
</cp:coreProperties>
</file>