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19" r:id="rId2"/>
    <p:sldId id="318" r:id="rId3"/>
    <p:sldId id="395" r:id="rId4"/>
    <p:sldId id="417" r:id="rId5"/>
    <p:sldId id="419" r:id="rId6"/>
    <p:sldId id="418" r:id="rId7"/>
    <p:sldId id="400" r:id="rId8"/>
    <p:sldId id="424" r:id="rId9"/>
    <p:sldId id="397" r:id="rId10"/>
    <p:sldId id="398" r:id="rId11"/>
    <p:sldId id="401" r:id="rId12"/>
    <p:sldId id="403" r:id="rId13"/>
    <p:sldId id="399" r:id="rId14"/>
    <p:sldId id="425" r:id="rId15"/>
    <p:sldId id="408" r:id="rId16"/>
    <p:sldId id="422" r:id="rId17"/>
    <p:sldId id="411" r:id="rId18"/>
    <p:sldId id="296" r:id="rId19"/>
    <p:sldId id="416" r:id="rId20"/>
    <p:sldId id="423" r:id="rId21"/>
    <p:sldId id="4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/>
    <p:restoredTop sz="94651"/>
  </p:normalViewPr>
  <p:slideViewPr>
    <p:cSldViewPr snapToGrid="0" snapToObjects="1">
      <p:cViewPr varScale="1">
        <p:scale>
          <a:sx n="106" d="100"/>
          <a:sy n="106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6D598-0610-AB42-ACF9-A6EE102A0C5A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313C-7FB2-4E4D-9F13-5954CAD2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DC8B-1B0B-E140-A6DD-A2BB7A96B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7626-D7FF-F740-801A-0CF298EC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F2CB-6A51-DD44-9905-110A9EF4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95F4-A072-0542-92D1-BD9ADCF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D93F-7F50-D649-8114-30F60A2F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15A-427E-7344-AA4B-C9335CC8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5CC13-F46E-0146-A5D4-DB9358C0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A5EC-8269-134B-B387-4E5303B0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89B6-B9E2-7843-BBEA-415D193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B2E8-A090-C245-AC00-EF3AA3FF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2D17B-0D32-6848-953F-65C92C8B9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81DE1-52CA-094D-A897-9C2CD9CA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D693-71C7-C842-8866-C4732C10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7799-D6F2-7E4B-973A-4DB93AC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ED28-C363-2647-BEF7-A39AD6C7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82F2-D7C5-F842-B6BE-C643846A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A264-9948-2F43-9CC0-2A6D8FB8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7436-042E-F145-9BED-950959C8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36CE-CA41-EF47-9220-DF57B56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A3BA-0521-B943-B582-5BB0A98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7473-B146-7149-8EC9-82D82C7E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CD89-9329-904C-A870-3B14FFEC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387D-ECA5-3C4A-97DC-4C0C3A42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9293-6356-6A40-90FF-31CE3150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FD00-15C3-8E4C-A6A4-8DF2EEE3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FDA-B1A5-2C4A-8093-5633F14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1372-B650-9D41-B0B5-6A8B0FC06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FB53-D953-0B46-B5F1-C238E3CB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60F10-7031-F141-A11B-158AC28D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85987-0CAB-044A-A7CC-DE9E9776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EAF9-106A-F044-A5DB-A531C71E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6ACF-7827-0047-8203-114284E3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8312-2FF1-0544-AC0B-2255F1D4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7C69-60B2-264C-8A02-34A28D20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5AE1C-57C2-1445-A65A-2497381B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20461-495A-A64E-BF12-B0E13F115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B3637-178F-BA41-9DF6-24B3720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D6F6-CAD6-C44D-A2BD-254A62B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0F57E-5D72-834A-8647-3504D9D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5505-97E6-6441-9EB3-198D7F7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18E9D-24E5-CE4B-AF97-FE0A9AA4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12AA6-87E8-4741-8811-BDB7C2BD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6AD3-03D1-154E-8FF6-EDD87E3B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3DD5C-52F9-8945-B68F-AD4B1161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187D1-FFA5-9640-916C-6CD71C0A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F93B-F4DA-784B-8FD4-B82CA7D1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49CC-B23D-0D44-B09E-4ADE510E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B904-E4E9-D24F-944E-8CA1C184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5360-C2BB-3740-B018-068D79C8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4B15-A38A-AD45-A626-97D50DEE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B4D5-346A-7740-98C8-CD72AFAD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5D3B7-ECF9-8541-811C-D978F9D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66CC-F93C-1849-8D82-DCDAA71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418FB-6348-9C4B-BB58-56EC3B19B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E277-76E3-6C4B-807E-6AFCFC56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22B6F-5D16-8C45-9FFE-7BFEA3A7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E902-C64A-8D47-8B82-C9B63CC9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D52DE-691A-B140-981A-20F40EDD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4BEF7-2FA9-F14A-B057-25B6A02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41A38-C7FB-924F-88A0-C8792F55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4C46-FF74-364D-B08C-3A497237D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3CA8-870C-3F48-8507-CDB42CA105D5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759-B23B-604D-A322-AF3F07C3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43B4-A906-834B-ABA9-13CED1FC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08A0-C7AE-4A45-8D48-DCF1C640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C17338-B3FF-DF48-90AF-CBDC02520BA2}"/>
              </a:ext>
            </a:extLst>
          </p:cNvPr>
          <p:cNvSpPr/>
          <p:nvPr/>
        </p:nvSpPr>
        <p:spPr>
          <a:xfrm>
            <a:off x="41300" y="0"/>
            <a:ext cx="10528460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Remember the connection between shells and the Periodic Table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3573B-A409-8D4A-BC8C-49480266CDDE}"/>
              </a:ext>
            </a:extLst>
          </p:cNvPr>
          <p:cNvGrpSpPr/>
          <p:nvPr/>
        </p:nvGrpSpPr>
        <p:grpSpPr>
          <a:xfrm>
            <a:off x="365438" y="1607974"/>
            <a:ext cx="11721693" cy="3410318"/>
            <a:chOff x="365438" y="1607974"/>
            <a:chExt cx="11721693" cy="3410318"/>
          </a:xfrm>
        </p:grpSpPr>
        <p:pic>
          <p:nvPicPr>
            <p:cNvPr id="1028" name="Picture 4" descr="Electron Orbital - Key Stage Wiki">
              <a:extLst>
                <a:ext uri="{FF2B5EF4-FFF2-40B4-BE49-F238E27FC236}">
                  <a16:creationId xmlns:a16="http://schemas.microsoft.com/office/drawing/2014/main" id="{B3DE5714-76DF-F642-8FAE-FF1DE4503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062" y="1607974"/>
              <a:ext cx="6671069" cy="2593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s://printablepage.com/wp-content/uploads/2018/01/printable-periodic-table-of-elements-with-names-for-kids-printable-periodic-table-of-elements-1.jpg">
              <a:extLst>
                <a:ext uri="{FF2B5EF4-FFF2-40B4-BE49-F238E27FC236}">
                  <a16:creationId xmlns:a16="http://schemas.microsoft.com/office/drawing/2014/main" id="{4755D315-830E-1545-98F6-1069E5472E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0"/>
            <a:stretch/>
          </p:blipFill>
          <p:spPr bwMode="auto">
            <a:xfrm>
              <a:off x="365438" y="2273349"/>
              <a:ext cx="4075933" cy="274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CE61EAC-939F-F74B-9430-F717108ED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903" y="2273349"/>
              <a:ext cx="753627" cy="339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FD58FA-7033-1745-A67C-C5E64C7DDC33}"/>
                </a:ext>
              </a:extLst>
            </p:cNvPr>
            <p:cNvCxnSpPr>
              <a:cxnSpLocks/>
            </p:cNvCxnSpPr>
            <p:nvPr/>
          </p:nvCxnSpPr>
          <p:spPr>
            <a:xfrm>
              <a:off x="4496636" y="2824276"/>
              <a:ext cx="86415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48899BB-AE98-2443-8D3C-4775D45249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636" y="3047015"/>
              <a:ext cx="864159" cy="7512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50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7BE9FA-BE71-5647-98AF-9DBDA10B326B}"/>
              </a:ext>
            </a:extLst>
          </p:cNvPr>
          <p:cNvGrpSpPr/>
          <p:nvPr/>
        </p:nvGrpSpPr>
        <p:grpSpPr>
          <a:xfrm>
            <a:off x="1083305" y="5599478"/>
            <a:ext cx="2721301" cy="1057275"/>
            <a:chOff x="5879306" y="4150519"/>
            <a:chExt cx="2721301" cy="1057275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F9CE20C1-AE50-944F-9653-B91A42D4651A}"/>
                </a:ext>
              </a:extLst>
            </p:cNvPr>
            <p:cNvSpPr/>
            <p:nvPr/>
          </p:nvSpPr>
          <p:spPr>
            <a:xfrm rot="5400000">
              <a:off x="5686425" y="4343400"/>
              <a:ext cx="1057275" cy="6715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951442-335D-5B44-93F4-53CA7381E7DB}"/>
                </a:ext>
              </a:extLst>
            </p:cNvPr>
            <p:cNvSpPr txBox="1"/>
            <p:nvPr/>
          </p:nvSpPr>
          <p:spPr>
            <a:xfrm>
              <a:off x="6528920" y="4649453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A254D8C-4685-F948-9662-5FACD1E30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400BDDA-DDF8-634B-8159-4F26045FE9A3}"/>
              </a:ext>
            </a:extLst>
          </p:cNvPr>
          <p:cNvSpPr/>
          <p:nvPr/>
        </p:nvSpPr>
        <p:spPr>
          <a:xfrm rot="5400000">
            <a:off x="987147" y="3725180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752CD5-4750-3047-BCDD-17EB25253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ABBB121-2865-8649-91B7-685974662D7C}"/>
              </a:ext>
            </a:extLst>
          </p:cNvPr>
          <p:cNvGrpSpPr/>
          <p:nvPr/>
        </p:nvGrpSpPr>
        <p:grpSpPr>
          <a:xfrm>
            <a:off x="1083305" y="5599478"/>
            <a:ext cx="2721301" cy="1057275"/>
            <a:chOff x="5879306" y="4150519"/>
            <a:chExt cx="2721301" cy="1057275"/>
          </a:xfrm>
        </p:grpSpPr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453B7DF8-3FBD-294A-9803-F067C2F98CCA}"/>
                </a:ext>
              </a:extLst>
            </p:cNvPr>
            <p:cNvSpPr/>
            <p:nvPr/>
          </p:nvSpPr>
          <p:spPr>
            <a:xfrm rot="5400000">
              <a:off x="5686425" y="4343400"/>
              <a:ext cx="1057275" cy="6715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C8ED62-E70C-4B4D-AFD7-9BEBA9A7DA5F}"/>
                </a:ext>
              </a:extLst>
            </p:cNvPr>
            <p:cNvSpPr txBox="1"/>
            <p:nvPr/>
          </p:nvSpPr>
          <p:spPr>
            <a:xfrm>
              <a:off x="6528920" y="4649453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3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400BDDA-DDF8-634B-8159-4F26045FE9A3}"/>
              </a:ext>
            </a:extLst>
          </p:cNvPr>
          <p:cNvSpPr/>
          <p:nvPr/>
        </p:nvSpPr>
        <p:spPr>
          <a:xfrm rot="5400000">
            <a:off x="987147" y="3725180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58EDC2-F533-814E-8539-E10C9C289A1A}"/>
              </a:ext>
            </a:extLst>
          </p:cNvPr>
          <p:cNvGrpSpPr/>
          <p:nvPr/>
        </p:nvGrpSpPr>
        <p:grpSpPr>
          <a:xfrm>
            <a:off x="5162172" y="3142076"/>
            <a:ext cx="4381398" cy="1483023"/>
            <a:chOff x="5438222" y="4522414"/>
            <a:chExt cx="4381398" cy="1483023"/>
          </a:xfrm>
        </p:grpSpPr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67377CC1-5EF3-1E48-8DF5-8DAC40B6CA8A}"/>
                </a:ext>
              </a:extLst>
            </p:cNvPr>
            <p:cNvSpPr/>
            <p:nvPr/>
          </p:nvSpPr>
          <p:spPr>
            <a:xfrm rot="2157503">
              <a:off x="5438222" y="4522414"/>
              <a:ext cx="2489000" cy="6287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B4A675-0414-6144-91F5-2C3329DB5B5D}"/>
                </a:ext>
              </a:extLst>
            </p:cNvPr>
            <p:cNvSpPr txBox="1"/>
            <p:nvPr/>
          </p:nvSpPr>
          <p:spPr>
            <a:xfrm>
              <a:off x="7747933" y="5543772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154D46-6C4D-854D-8C03-4267E3A9B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400BDDA-DDF8-634B-8159-4F26045FE9A3}"/>
              </a:ext>
            </a:extLst>
          </p:cNvPr>
          <p:cNvSpPr/>
          <p:nvPr/>
        </p:nvSpPr>
        <p:spPr>
          <a:xfrm rot="5400000">
            <a:off x="987147" y="3725180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5D9C870-8460-B144-9C59-05786AE47644}"/>
              </a:ext>
            </a:extLst>
          </p:cNvPr>
          <p:cNvSpPr/>
          <p:nvPr/>
        </p:nvSpPr>
        <p:spPr>
          <a:xfrm rot="19107702">
            <a:off x="4011289" y="965875"/>
            <a:ext cx="498907" cy="1732547"/>
          </a:xfrm>
          <a:prstGeom prst="upDownArrow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D554C-224E-1E43-AE6F-DD7DE4FE3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46633CE-578A-544F-A81E-1B66EB2AFDDD}"/>
              </a:ext>
            </a:extLst>
          </p:cNvPr>
          <p:cNvGrpSpPr/>
          <p:nvPr/>
        </p:nvGrpSpPr>
        <p:grpSpPr>
          <a:xfrm>
            <a:off x="5162172" y="3142076"/>
            <a:ext cx="4381398" cy="1483023"/>
            <a:chOff x="5438222" y="4522414"/>
            <a:chExt cx="4381398" cy="1483023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F06EB9D2-0B34-554C-A0E0-12870C5BB0C7}"/>
                </a:ext>
              </a:extLst>
            </p:cNvPr>
            <p:cNvSpPr/>
            <p:nvPr/>
          </p:nvSpPr>
          <p:spPr>
            <a:xfrm rot="2157503">
              <a:off x="5438222" y="4522414"/>
              <a:ext cx="2489000" cy="6287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601CAA-0394-5849-9214-9459BCE47FEC}"/>
                </a:ext>
              </a:extLst>
            </p:cNvPr>
            <p:cNvSpPr txBox="1"/>
            <p:nvPr/>
          </p:nvSpPr>
          <p:spPr>
            <a:xfrm>
              <a:off x="7747933" y="5543772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99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400BDDA-DDF8-634B-8159-4F26045FE9A3}"/>
              </a:ext>
            </a:extLst>
          </p:cNvPr>
          <p:cNvSpPr/>
          <p:nvPr/>
        </p:nvSpPr>
        <p:spPr>
          <a:xfrm rot="5400000">
            <a:off x="987147" y="3725180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5D9C870-8460-B144-9C59-05786AE47644}"/>
              </a:ext>
            </a:extLst>
          </p:cNvPr>
          <p:cNvSpPr/>
          <p:nvPr/>
        </p:nvSpPr>
        <p:spPr>
          <a:xfrm rot="19107702">
            <a:off x="4011289" y="965875"/>
            <a:ext cx="498907" cy="1732547"/>
          </a:xfrm>
          <a:prstGeom prst="upDownArrow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61DEBEAD-3799-D344-B1F2-E626279F1FDE}"/>
              </a:ext>
            </a:extLst>
          </p:cNvPr>
          <p:cNvSpPr/>
          <p:nvPr/>
        </p:nvSpPr>
        <p:spPr>
          <a:xfrm rot="2665323">
            <a:off x="4065545" y="1047454"/>
            <a:ext cx="498907" cy="1732547"/>
          </a:xfrm>
          <a:prstGeom prst="upDownArrow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D554C-224E-1E43-AE6F-DD7DE4FE3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46633CE-578A-544F-A81E-1B66EB2AFDDD}"/>
              </a:ext>
            </a:extLst>
          </p:cNvPr>
          <p:cNvGrpSpPr/>
          <p:nvPr/>
        </p:nvGrpSpPr>
        <p:grpSpPr>
          <a:xfrm>
            <a:off x="5162172" y="3142076"/>
            <a:ext cx="4381398" cy="1483023"/>
            <a:chOff x="5438222" y="4522414"/>
            <a:chExt cx="4381398" cy="1483023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F06EB9D2-0B34-554C-A0E0-12870C5BB0C7}"/>
                </a:ext>
              </a:extLst>
            </p:cNvPr>
            <p:cNvSpPr/>
            <p:nvPr/>
          </p:nvSpPr>
          <p:spPr>
            <a:xfrm rot="2157503">
              <a:off x="5438222" y="4522414"/>
              <a:ext cx="2489000" cy="6287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601CAA-0394-5849-9214-9459BCE47FEC}"/>
                </a:ext>
              </a:extLst>
            </p:cNvPr>
            <p:cNvSpPr txBox="1"/>
            <p:nvPr/>
          </p:nvSpPr>
          <p:spPr>
            <a:xfrm>
              <a:off x="7747933" y="5543772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7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DC39EA4-F605-AB48-819C-1E51FC4A1E50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pic>
        <p:nvPicPr>
          <p:cNvPr id="19" name="Picture 4" descr="Electron Orbital - Key Stage Wiki">
            <a:extLst>
              <a:ext uri="{FF2B5EF4-FFF2-40B4-BE49-F238E27FC236}">
                <a16:creationId xmlns:a16="http://schemas.microsoft.com/office/drawing/2014/main" id="{C6F434FE-92AB-5742-BDFE-B2EE4035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80" y="1944857"/>
            <a:ext cx="5922288" cy="23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F16E1-E0D4-074D-A184-7FAEF6A78081}"/>
              </a:ext>
            </a:extLst>
          </p:cNvPr>
          <p:cNvGrpSpPr/>
          <p:nvPr/>
        </p:nvGrpSpPr>
        <p:grpSpPr>
          <a:xfrm>
            <a:off x="601578" y="876615"/>
            <a:ext cx="4393532" cy="4325038"/>
            <a:chOff x="601578" y="876615"/>
            <a:chExt cx="4393532" cy="432503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44CF9C-6118-1243-B89D-AAF5924F1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78" y="1187809"/>
              <a:ext cx="4393532" cy="401384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8D5414-69E7-D343-88DE-0F947C3C94B3}"/>
                </a:ext>
              </a:extLst>
            </p:cNvPr>
            <p:cNvSpPr txBox="1"/>
            <p:nvPr/>
          </p:nvSpPr>
          <p:spPr>
            <a:xfrm>
              <a:off x="1351436" y="876615"/>
              <a:ext cx="3382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S-orbital in the 1</a:t>
              </a:r>
              <a:r>
                <a:rPr lang="en-US" sz="2400" baseline="30000" dirty="0"/>
                <a:t>st</a:t>
              </a:r>
              <a:r>
                <a:rPr lang="en-US" sz="2400" dirty="0"/>
                <a:t> shell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10113-DCD5-1544-ACB9-E74911C4222A}"/>
              </a:ext>
            </a:extLst>
          </p:cNvPr>
          <p:cNvCxnSpPr>
            <a:cxnSpLocks/>
          </p:cNvCxnSpPr>
          <p:nvPr/>
        </p:nvCxnSpPr>
        <p:spPr>
          <a:xfrm flipH="1">
            <a:off x="4776538" y="2538664"/>
            <a:ext cx="1696454" cy="433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8793B6-C5FA-2E43-BDF3-32CBEED13640}"/>
              </a:ext>
            </a:extLst>
          </p:cNvPr>
          <p:cNvCxnSpPr>
            <a:cxnSpLocks/>
          </p:cNvCxnSpPr>
          <p:nvPr/>
        </p:nvCxnSpPr>
        <p:spPr>
          <a:xfrm flipH="1">
            <a:off x="4740442" y="3196394"/>
            <a:ext cx="1744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6B9E43-CF97-CE4F-B5AC-9A9BFC066C68}"/>
              </a:ext>
            </a:extLst>
          </p:cNvPr>
          <p:cNvSpPr txBox="1"/>
          <p:nvPr/>
        </p:nvSpPr>
        <p:spPr>
          <a:xfrm>
            <a:off x="785390" y="5097348"/>
            <a:ext cx="4514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orbital doesn’t have any nodes =&gt; not much movement</a:t>
            </a:r>
          </a:p>
        </p:txBody>
      </p:sp>
    </p:spTree>
    <p:extLst>
      <p:ext uri="{BB962C8B-B14F-4D97-AF65-F5344CB8AC3E}">
        <p14:creationId xmlns:p14="http://schemas.microsoft.com/office/powerpoint/2010/main" val="311863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DDC3C8-8B3E-714E-A68F-632985747170}"/>
              </a:ext>
            </a:extLst>
          </p:cNvPr>
          <p:cNvGrpSpPr/>
          <p:nvPr/>
        </p:nvGrpSpPr>
        <p:grpSpPr>
          <a:xfrm>
            <a:off x="219896" y="555764"/>
            <a:ext cx="6187836" cy="6280284"/>
            <a:chOff x="5485294" y="351944"/>
            <a:chExt cx="6187836" cy="62802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EC0262-48E5-344E-89ED-44C5E699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5294" y="697832"/>
              <a:ext cx="5564374" cy="5175918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82879FE-2BAE-814B-AA8B-D3B3752DC88E}"/>
                </a:ext>
              </a:extLst>
            </p:cNvPr>
            <p:cNvGrpSpPr/>
            <p:nvPr/>
          </p:nvGrpSpPr>
          <p:grpSpPr>
            <a:xfrm rot="216198">
              <a:off x="7717654" y="2807141"/>
              <a:ext cx="1874955" cy="1760252"/>
              <a:chOff x="5990966" y="3028032"/>
              <a:chExt cx="1874955" cy="1760252"/>
            </a:xfrm>
          </p:grpSpPr>
          <p:sp>
            <p:nvSpPr>
              <p:cNvPr id="7" name="Up-Down Arrow 6">
                <a:extLst>
                  <a:ext uri="{FF2B5EF4-FFF2-40B4-BE49-F238E27FC236}">
                    <a16:creationId xmlns:a16="http://schemas.microsoft.com/office/drawing/2014/main" id="{9D9718B8-DFD4-364D-A866-BB32C993090A}"/>
                  </a:ext>
                </a:extLst>
              </p:cNvPr>
              <p:cNvSpPr/>
              <p:nvPr/>
            </p:nvSpPr>
            <p:spPr>
              <a:xfrm rot="3740913">
                <a:off x="7170131" y="2654671"/>
                <a:ext cx="322430" cy="1069151"/>
              </a:xfrm>
              <a:prstGeom prst="up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Up-Down Arrow 7">
                <a:extLst>
                  <a:ext uri="{FF2B5EF4-FFF2-40B4-BE49-F238E27FC236}">
                    <a16:creationId xmlns:a16="http://schemas.microsoft.com/office/drawing/2014/main" id="{0549D7EF-59F5-4741-95AB-85A2A268510E}"/>
                  </a:ext>
                </a:extLst>
              </p:cNvPr>
              <p:cNvSpPr/>
              <p:nvPr/>
            </p:nvSpPr>
            <p:spPr>
              <a:xfrm rot="12389572">
                <a:off x="5990966" y="3719133"/>
                <a:ext cx="322430" cy="1069151"/>
              </a:xfrm>
              <a:prstGeom prst="up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Up-Down Arrow 10">
              <a:extLst>
                <a:ext uri="{FF2B5EF4-FFF2-40B4-BE49-F238E27FC236}">
                  <a16:creationId xmlns:a16="http://schemas.microsoft.com/office/drawing/2014/main" id="{4694D0E6-8DC6-7E45-AFA1-8CA946AD7D84}"/>
                </a:ext>
              </a:extLst>
            </p:cNvPr>
            <p:cNvSpPr/>
            <p:nvPr/>
          </p:nvSpPr>
          <p:spPr>
            <a:xfrm rot="19738176">
              <a:off x="7673615" y="2063651"/>
              <a:ext cx="322430" cy="1069151"/>
            </a:xfrm>
            <a:prstGeom prst="up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3F4616-BF3C-DA4E-8D65-E32557EB9FBA}"/>
                </a:ext>
              </a:extLst>
            </p:cNvPr>
            <p:cNvSpPr txBox="1"/>
            <p:nvPr/>
          </p:nvSpPr>
          <p:spPr>
            <a:xfrm>
              <a:off x="7020824" y="351944"/>
              <a:ext cx="3382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S-orbital in the 2</a:t>
              </a:r>
              <a:r>
                <a:rPr lang="en-US" sz="2400" baseline="30000" dirty="0"/>
                <a:t>nd</a:t>
              </a:r>
              <a:r>
                <a:rPr lang="en-US" sz="2400" dirty="0"/>
                <a:t> shell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118D90-B405-C84F-AB1C-1EAA117CE1F5}"/>
                </a:ext>
              </a:extLst>
            </p:cNvPr>
            <p:cNvSpPr txBox="1"/>
            <p:nvPr/>
          </p:nvSpPr>
          <p:spPr>
            <a:xfrm>
              <a:off x="5818369" y="5801231"/>
              <a:ext cx="5854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Radial nodes </a:t>
              </a:r>
              <a:r>
                <a:rPr lang="en-US" sz="2400" dirty="0"/>
                <a:t>imply electrons “</a:t>
              </a:r>
              <a:r>
                <a:rPr lang="en-US" sz="2400" b="1" dirty="0"/>
                <a:t>breathing</a:t>
              </a:r>
              <a:r>
                <a:rPr lang="en-US" sz="2400" dirty="0"/>
                <a:t>” (moving in and out)</a:t>
              </a: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9E42D68F-32FB-254A-A5A0-BD8501B85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5867" y="2366038"/>
              <a:ext cx="1823227" cy="1839505"/>
            </a:xfrm>
            <a:prstGeom prst="donut">
              <a:avLst>
                <a:gd name="adj" fmla="val 7134"/>
              </a:avLst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39EA4-F605-AB48-819C-1E51FC4A1E50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pic>
        <p:nvPicPr>
          <p:cNvPr id="19" name="Picture 4" descr="Electron Orbital - Key Stage Wiki">
            <a:extLst>
              <a:ext uri="{FF2B5EF4-FFF2-40B4-BE49-F238E27FC236}">
                <a16:creationId xmlns:a16="http://schemas.microsoft.com/office/drawing/2014/main" id="{C6F434FE-92AB-5742-BDFE-B2EE4035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80" y="1944857"/>
            <a:ext cx="5922288" cy="23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10113-DCD5-1544-ACB9-E74911C4222A}"/>
              </a:ext>
            </a:extLst>
          </p:cNvPr>
          <p:cNvCxnSpPr>
            <a:cxnSpLocks/>
          </p:cNvCxnSpPr>
          <p:nvPr/>
        </p:nvCxnSpPr>
        <p:spPr>
          <a:xfrm flipH="1">
            <a:off x="5654843" y="3188368"/>
            <a:ext cx="7579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CE2203-CBF9-A844-8B34-318D523B4DB5}"/>
              </a:ext>
            </a:extLst>
          </p:cNvPr>
          <p:cNvCxnSpPr>
            <a:cxnSpLocks/>
          </p:cNvCxnSpPr>
          <p:nvPr/>
        </p:nvCxnSpPr>
        <p:spPr>
          <a:xfrm flipH="1" flipV="1">
            <a:off x="5735053" y="3352800"/>
            <a:ext cx="720806" cy="437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5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9066136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When depicted in solid mode, we can’t see radial nodes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25AB9-70E7-0243-A9AD-7997D960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" y="734181"/>
            <a:ext cx="5767451" cy="5175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C0262-48E5-344E-89ED-44C5E699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94" y="697832"/>
            <a:ext cx="5564374" cy="51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>
            <a:off x="1173891" y="1309815"/>
            <a:ext cx="3472250" cy="3274541"/>
          </a:xfrm>
          <a:prstGeom prst="arc">
            <a:avLst>
              <a:gd name="adj1" fmla="val 7260713"/>
              <a:gd name="adj2" fmla="val 16190330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BA568-8770-5047-A1C3-F7CF6556F68D}"/>
              </a:ext>
            </a:extLst>
          </p:cNvPr>
          <p:cNvGrpSpPr/>
          <p:nvPr/>
        </p:nvGrpSpPr>
        <p:grpSpPr>
          <a:xfrm>
            <a:off x="2128054" y="4066319"/>
            <a:ext cx="6406346" cy="1355948"/>
            <a:chOff x="2128054" y="3671350"/>
            <a:chExt cx="6406346" cy="13559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82054-3102-934B-AF0E-DB390F11762D}"/>
                </a:ext>
              </a:extLst>
            </p:cNvPr>
            <p:cNvSpPr txBox="1"/>
            <p:nvPr/>
          </p:nvSpPr>
          <p:spPr>
            <a:xfrm>
              <a:off x="2128054" y="3671350"/>
              <a:ext cx="640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baseline="30000" dirty="0"/>
                <a:t>st</a:t>
              </a:r>
              <a:r>
                <a:rPr lang="en-US" sz="2400" dirty="0"/>
                <a:t> shell has only </a:t>
              </a:r>
              <a:r>
                <a:rPr lang="en-US" sz="2400" b="1" dirty="0"/>
                <a:t>one</a:t>
              </a:r>
              <a:r>
                <a:rPr lang="en-US" sz="2400" dirty="0"/>
                <a:t> </a:t>
              </a:r>
              <a:r>
                <a:rPr lang="en-US" sz="2400" b="1" dirty="0"/>
                <a:t>orbital </a:t>
              </a:r>
              <a:r>
                <a:rPr lang="en-US" sz="2400" dirty="0"/>
                <a:t>(called an s-orbital)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1F6CC2-2751-B643-8AFB-01118D428B3C}"/>
                </a:ext>
              </a:extLst>
            </p:cNvPr>
            <p:cNvGrpSpPr/>
            <p:nvPr/>
          </p:nvGrpSpPr>
          <p:grpSpPr>
            <a:xfrm>
              <a:off x="2202020" y="4050742"/>
              <a:ext cx="3002291" cy="976556"/>
              <a:chOff x="2202020" y="4050742"/>
              <a:chExt cx="3002291" cy="976556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F9848E25-4531-C044-BF7F-EBFC0CEB2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4087970" y="4050742"/>
                <a:ext cx="1116341" cy="955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F41B1-3B6C-9C4E-82AE-766673602C81}"/>
                  </a:ext>
                </a:extLst>
              </p:cNvPr>
              <p:cNvSpPr txBox="1"/>
              <p:nvPr/>
            </p:nvSpPr>
            <p:spPr>
              <a:xfrm>
                <a:off x="2202020" y="419630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 orbital with one electron</a:t>
                </a: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F74BF-0990-7144-8F9E-F726DBE4BCE9}"/>
              </a:ext>
            </a:extLst>
          </p:cNvPr>
          <p:cNvSpPr/>
          <p:nvPr/>
        </p:nvSpPr>
        <p:spPr>
          <a:xfrm>
            <a:off x="0" y="11845"/>
            <a:ext cx="3727046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Orbitals &amp; the 1</a:t>
            </a:r>
            <a:r>
              <a:rPr lang="en-US" sz="3000" b="1" baseline="30000" dirty="0"/>
              <a:t>st</a:t>
            </a:r>
            <a:r>
              <a:rPr lang="en-US" sz="3000" b="1" dirty="0"/>
              <a:t> shell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186F0A-755A-FE45-8750-64282B3EAC7D}"/>
              </a:ext>
            </a:extLst>
          </p:cNvPr>
          <p:cNvCxnSpPr/>
          <p:nvPr/>
        </p:nvCxnSpPr>
        <p:spPr>
          <a:xfrm flipV="1">
            <a:off x="4549585" y="4791697"/>
            <a:ext cx="0" cy="3219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8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 flipH="1">
            <a:off x="3397082" y="-1090491"/>
            <a:ext cx="5397835" cy="6090345"/>
          </a:xfrm>
          <a:prstGeom prst="arc">
            <a:avLst>
              <a:gd name="adj1" fmla="val 5725702"/>
              <a:gd name="adj2" fmla="val 11417493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BA568-8770-5047-A1C3-F7CF6556F68D}"/>
              </a:ext>
            </a:extLst>
          </p:cNvPr>
          <p:cNvGrpSpPr/>
          <p:nvPr/>
        </p:nvGrpSpPr>
        <p:grpSpPr>
          <a:xfrm>
            <a:off x="2128054" y="4066319"/>
            <a:ext cx="6406346" cy="1349034"/>
            <a:chOff x="2128054" y="3671350"/>
            <a:chExt cx="6406346" cy="1349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82054-3102-934B-AF0E-DB390F11762D}"/>
                </a:ext>
              </a:extLst>
            </p:cNvPr>
            <p:cNvSpPr txBox="1"/>
            <p:nvPr/>
          </p:nvSpPr>
          <p:spPr>
            <a:xfrm>
              <a:off x="2128054" y="3671350"/>
              <a:ext cx="640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baseline="30000" dirty="0"/>
                <a:t>st</a:t>
              </a:r>
              <a:r>
                <a:rPr lang="en-US" sz="2400" dirty="0"/>
                <a:t> shell has only </a:t>
              </a:r>
              <a:r>
                <a:rPr lang="en-US" sz="2400" b="1" dirty="0"/>
                <a:t>one</a:t>
              </a:r>
              <a:r>
                <a:rPr lang="en-US" sz="2400" dirty="0"/>
                <a:t> </a:t>
              </a:r>
              <a:r>
                <a:rPr lang="en-US" sz="2400" b="1" dirty="0"/>
                <a:t>orbital </a:t>
              </a:r>
              <a:r>
                <a:rPr lang="en-US" sz="2400" dirty="0"/>
                <a:t>(called an s-orbital)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1F6CC2-2751-B643-8AFB-01118D428B3C}"/>
                </a:ext>
              </a:extLst>
            </p:cNvPr>
            <p:cNvGrpSpPr/>
            <p:nvPr/>
          </p:nvGrpSpPr>
          <p:grpSpPr>
            <a:xfrm>
              <a:off x="2202020" y="4050742"/>
              <a:ext cx="3002291" cy="969642"/>
              <a:chOff x="2202020" y="4050742"/>
              <a:chExt cx="3002291" cy="969642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F9848E25-4531-C044-BF7F-EBFC0CEB2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4087970" y="4050742"/>
                <a:ext cx="1116341" cy="955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F41B1-3B6C-9C4E-82AE-766673602C81}"/>
                  </a:ext>
                </a:extLst>
              </p:cNvPr>
              <p:cNvSpPr txBox="1"/>
              <p:nvPr/>
            </p:nvSpPr>
            <p:spPr>
              <a:xfrm>
                <a:off x="2202020" y="4189387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 orbital with two </a:t>
                </a:r>
                <a:r>
                  <a:rPr lang="en-US" sz="2400" b="1" dirty="0" err="1"/>
                  <a:t>electons</a:t>
                </a:r>
                <a:endParaRPr lang="en-US" sz="2400" b="1" dirty="0"/>
              </a:p>
            </p:txBody>
          </p:sp>
        </p:grpSp>
      </p:grp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A421F25-B1E2-6340-BD93-2580A475F9BF}"/>
              </a:ext>
            </a:extLst>
          </p:cNvPr>
          <p:cNvGrpSpPr/>
          <p:nvPr/>
        </p:nvGrpSpPr>
        <p:grpSpPr>
          <a:xfrm>
            <a:off x="4447162" y="4789318"/>
            <a:ext cx="156715" cy="345809"/>
            <a:chOff x="6471502" y="947197"/>
            <a:chExt cx="156715" cy="3458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1FD88D-44D8-A74B-8F39-C9D43F5BB634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6BEA30-5AAF-B14E-8A46-12AED8E2DBD4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08AC2-C7A1-0E48-833B-FEEF75F99EBC}"/>
              </a:ext>
            </a:extLst>
          </p:cNvPr>
          <p:cNvSpPr/>
          <p:nvPr/>
        </p:nvSpPr>
        <p:spPr>
          <a:xfrm>
            <a:off x="0" y="11845"/>
            <a:ext cx="3727046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Orbitals &amp; the 1</a:t>
            </a:r>
            <a:r>
              <a:rPr lang="en-US" sz="3000" b="1" baseline="30000" dirty="0"/>
              <a:t>st</a:t>
            </a:r>
            <a:r>
              <a:rPr lang="en-US" sz="3000" b="1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81853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-2967"/>
            <a:ext cx="11564471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How do we even know any of this?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89006B64-C62C-F344-98FE-2350E783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5" y="914400"/>
            <a:ext cx="357515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0B3B1E-8A6F-B74C-A156-2E69B4E7A87C}"/>
              </a:ext>
            </a:extLst>
          </p:cNvPr>
          <p:cNvGrpSpPr/>
          <p:nvPr/>
        </p:nvGrpSpPr>
        <p:grpSpPr>
          <a:xfrm>
            <a:off x="3921593" y="691513"/>
            <a:ext cx="8221894" cy="2737487"/>
            <a:chOff x="5158723" y="3918807"/>
            <a:chExt cx="8221894" cy="27374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1CBDB4-C0C3-1442-8639-082F71B11373}"/>
                </a:ext>
              </a:extLst>
            </p:cNvPr>
            <p:cNvGrpSpPr/>
            <p:nvPr/>
          </p:nvGrpSpPr>
          <p:grpSpPr>
            <a:xfrm>
              <a:off x="5158723" y="3918807"/>
              <a:ext cx="1649124" cy="2737487"/>
              <a:chOff x="8625120" y="4529575"/>
              <a:chExt cx="1649124" cy="2737487"/>
            </a:xfrm>
          </p:grpSpPr>
          <p:pic>
            <p:nvPicPr>
              <p:cNvPr id="13" name="Picture 12" descr="The Physics Behind Schrödinger's Cat Paradox">
                <a:extLst>
                  <a:ext uri="{FF2B5EF4-FFF2-40B4-BE49-F238E27FC236}">
                    <a16:creationId xmlns:a16="http://schemas.microsoft.com/office/drawing/2014/main" id="{7F4DE250-FA0E-4C4F-AABD-FD5CC1DC96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5120" y="5300358"/>
                <a:ext cx="1614792" cy="1966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DA0A01-64EE-124C-A152-8AA01567846B}"/>
                  </a:ext>
                </a:extLst>
              </p:cNvPr>
              <p:cNvSpPr/>
              <p:nvPr/>
            </p:nvSpPr>
            <p:spPr>
              <a:xfrm>
                <a:off x="8659452" y="4529575"/>
                <a:ext cx="16147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Erwin Schrödinger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97A930-E6D8-0D4D-BF3E-392D2CC853E6}"/>
                </a:ext>
              </a:extLst>
            </p:cNvPr>
            <p:cNvSpPr txBox="1"/>
            <p:nvPr/>
          </p:nvSpPr>
          <p:spPr>
            <a:xfrm>
              <a:off x="7284617" y="3967301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Schrödinger’s equation</a:t>
              </a:r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DC113D34-9C18-4844-9800-B703CC1803ED}"/>
              </a:ext>
            </a:extLst>
          </p:cNvPr>
          <p:cNvSpPr/>
          <p:nvPr/>
        </p:nvSpPr>
        <p:spPr>
          <a:xfrm flipV="1">
            <a:off x="2056959" y="1983791"/>
            <a:ext cx="2672030" cy="3139322"/>
          </a:xfrm>
          <a:prstGeom prst="arc">
            <a:avLst>
              <a:gd name="adj1" fmla="val 15343894"/>
              <a:gd name="adj2" fmla="val 21484544"/>
            </a:avLst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hrodinger&amp;#39;s Grave, Alpbach | OtherDrK | Flickr">
            <a:extLst>
              <a:ext uri="{FF2B5EF4-FFF2-40B4-BE49-F238E27FC236}">
                <a16:creationId xmlns:a16="http://schemas.microsoft.com/office/drawing/2014/main" id="{46D38FF9-BF17-A349-8A67-F7AA8074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936" y="1201672"/>
            <a:ext cx="3934326" cy="524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57006-C29F-9143-BD17-6E9FF44DEDA4}"/>
              </a:ext>
            </a:extLst>
          </p:cNvPr>
          <p:cNvCxnSpPr>
            <a:cxnSpLocks/>
          </p:cNvCxnSpPr>
          <p:nvPr/>
        </p:nvCxnSpPr>
        <p:spPr>
          <a:xfrm flipH="1">
            <a:off x="8494295" y="2562726"/>
            <a:ext cx="1804737" cy="292352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55264C-9125-104A-AB45-5FCBD8C9C896}"/>
                  </a:ext>
                </a:extLst>
              </p:cNvPr>
              <p:cNvSpPr txBox="1"/>
              <p:nvPr/>
            </p:nvSpPr>
            <p:spPr>
              <a:xfrm>
                <a:off x="9726262" y="2021736"/>
                <a:ext cx="241722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“psi”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 mathematical function that describes where we are likely to find an electron.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Also known as an “orbital.”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55264C-9125-104A-AB45-5FCBD8C9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262" y="2021736"/>
                <a:ext cx="2417226" cy="4154984"/>
              </a:xfrm>
              <a:prstGeom prst="rect">
                <a:avLst/>
              </a:prstGeom>
              <a:blipFill>
                <a:blip r:embed="rId6"/>
                <a:stretch>
                  <a:fillRect l="-4188" r="-2618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0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Electron Orbital - Key Stage Wiki">
            <a:extLst>
              <a:ext uri="{FF2B5EF4-FFF2-40B4-BE49-F238E27FC236}">
                <a16:creationId xmlns:a16="http://schemas.microsoft.com/office/drawing/2014/main" id="{DDB0B2C1-12A3-6544-B352-71DBF6E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04" y="656077"/>
            <a:ext cx="6671069" cy="25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E8CBF971-B361-6149-A6D2-BF694FEBDE1A}"/>
              </a:ext>
            </a:extLst>
          </p:cNvPr>
          <p:cNvSpPr/>
          <p:nvPr/>
        </p:nvSpPr>
        <p:spPr>
          <a:xfrm flipH="1">
            <a:off x="3397082" y="-1090491"/>
            <a:ext cx="5397835" cy="6090345"/>
          </a:xfrm>
          <a:prstGeom prst="arc">
            <a:avLst>
              <a:gd name="adj1" fmla="val 5725702"/>
              <a:gd name="adj2" fmla="val 11417493"/>
            </a:avLst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BA568-8770-5047-A1C3-F7CF6556F68D}"/>
              </a:ext>
            </a:extLst>
          </p:cNvPr>
          <p:cNvGrpSpPr/>
          <p:nvPr/>
        </p:nvGrpSpPr>
        <p:grpSpPr>
          <a:xfrm>
            <a:off x="2128054" y="4066319"/>
            <a:ext cx="6406346" cy="1349034"/>
            <a:chOff x="2128054" y="3671350"/>
            <a:chExt cx="6406346" cy="1349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82054-3102-934B-AF0E-DB390F11762D}"/>
                </a:ext>
              </a:extLst>
            </p:cNvPr>
            <p:cNvSpPr txBox="1"/>
            <p:nvPr/>
          </p:nvSpPr>
          <p:spPr>
            <a:xfrm>
              <a:off x="2128054" y="3671350"/>
              <a:ext cx="640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baseline="30000" dirty="0"/>
                <a:t>st</a:t>
              </a:r>
              <a:r>
                <a:rPr lang="en-US" sz="2400" dirty="0"/>
                <a:t> shell has only </a:t>
              </a:r>
              <a:r>
                <a:rPr lang="en-US" sz="2400" b="1" dirty="0"/>
                <a:t>one</a:t>
              </a:r>
              <a:r>
                <a:rPr lang="en-US" sz="2400" dirty="0"/>
                <a:t> </a:t>
              </a:r>
              <a:r>
                <a:rPr lang="en-US" sz="2400" b="1" dirty="0"/>
                <a:t>orbital </a:t>
              </a:r>
              <a:r>
                <a:rPr lang="en-US" sz="2400" dirty="0"/>
                <a:t>(called an s-orbital)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1F6CC2-2751-B643-8AFB-01118D428B3C}"/>
                </a:ext>
              </a:extLst>
            </p:cNvPr>
            <p:cNvGrpSpPr/>
            <p:nvPr/>
          </p:nvGrpSpPr>
          <p:grpSpPr>
            <a:xfrm>
              <a:off x="2202020" y="4050742"/>
              <a:ext cx="3002291" cy="969642"/>
              <a:chOff x="2202020" y="4050742"/>
              <a:chExt cx="3002291" cy="969642"/>
            </a:xfrm>
          </p:grpSpPr>
          <p:pic>
            <p:nvPicPr>
              <p:cNvPr id="10" name="Picture 2" descr="Image result for orbital shapes">
                <a:extLst>
                  <a:ext uri="{FF2B5EF4-FFF2-40B4-BE49-F238E27FC236}">
                    <a16:creationId xmlns:a16="http://schemas.microsoft.com/office/drawing/2014/main" id="{F9848E25-4531-C044-BF7F-EBFC0CEB22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1" t="7899" r="54794" b="75928"/>
              <a:stretch/>
            </p:blipFill>
            <p:spPr bwMode="auto">
              <a:xfrm>
                <a:off x="4087970" y="4050742"/>
                <a:ext cx="1116341" cy="955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F41B1-3B6C-9C4E-82AE-766673602C81}"/>
                  </a:ext>
                </a:extLst>
              </p:cNvPr>
              <p:cNvSpPr txBox="1"/>
              <p:nvPr/>
            </p:nvSpPr>
            <p:spPr>
              <a:xfrm>
                <a:off x="2202020" y="4189387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 orbital with two </a:t>
                </a:r>
                <a:r>
                  <a:rPr lang="en-US" sz="2400" b="1" dirty="0" err="1"/>
                  <a:t>electons</a:t>
                </a:r>
                <a:endParaRPr lang="en-US" sz="2400" b="1" dirty="0"/>
              </a:p>
            </p:txBody>
          </p:sp>
        </p:grpSp>
      </p:grpSp>
      <p:pic>
        <p:nvPicPr>
          <p:cNvPr id="13" name="Picture 10">
            <a:extLst>
              <a:ext uri="{FF2B5EF4-FFF2-40B4-BE49-F238E27FC236}">
                <a16:creationId xmlns:a16="http://schemas.microsoft.com/office/drawing/2014/main" id="{DE819429-9E83-9A44-93C4-AF4C7275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57212"/>
          <a:stretch/>
        </p:blipFill>
        <p:spPr bwMode="auto">
          <a:xfrm>
            <a:off x="9721896" y="876822"/>
            <a:ext cx="2272895" cy="21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A421F25-B1E2-6340-BD93-2580A475F9BF}"/>
              </a:ext>
            </a:extLst>
          </p:cNvPr>
          <p:cNvGrpSpPr/>
          <p:nvPr/>
        </p:nvGrpSpPr>
        <p:grpSpPr>
          <a:xfrm>
            <a:off x="4447162" y="4789318"/>
            <a:ext cx="156715" cy="345809"/>
            <a:chOff x="6471502" y="947197"/>
            <a:chExt cx="156715" cy="34580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1FD88D-44D8-A74B-8F39-C9D43F5BB634}"/>
                </a:ext>
              </a:extLst>
            </p:cNvPr>
            <p:cNvCxnSpPr/>
            <p:nvPr/>
          </p:nvCxnSpPr>
          <p:spPr>
            <a:xfrm flipV="1">
              <a:off x="6471502" y="947197"/>
              <a:ext cx="0" cy="3219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6BEA30-5AAF-B14E-8A46-12AED8E2DBD4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17" y="976447"/>
              <a:ext cx="0" cy="31655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D98316-2E92-8445-9158-B6CC53883004}"/>
              </a:ext>
            </a:extLst>
          </p:cNvPr>
          <p:cNvSpPr txBox="1"/>
          <p:nvPr/>
        </p:nvSpPr>
        <p:spPr>
          <a:xfrm>
            <a:off x="1480505" y="5742032"/>
            <a:ext cx="958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Helium “has” a second shell (and a third shell …) There aren’t any electrons in them, but you can still “see” them … in Spartan!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021AA-235F-9845-B87B-088C9DA49B04}"/>
              </a:ext>
            </a:extLst>
          </p:cNvPr>
          <p:cNvSpPr/>
          <p:nvPr/>
        </p:nvSpPr>
        <p:spPr>
          <a:xfrm>
            <a:off x="0" y="11845"/>
            <a:ext cx="3727046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Orbitals &amp; the 1</a:t>
            </a:r>
            <a:r>
              <a:rPr lang="en-US" sz="3000" b="1" baseline="30000" dirty="0"/>
              <a:t>st</a:t>
            </a:r>
            <a:r>
              <a:rPr lang="en-US" sz="3000" b="1" dirty="0"/>
              <a:t> shell</a:t>
            </a:r>
          </a:p>
        </p:txBody>
      </p:sp>
    </p:spTree>
    <p:extLst>
      <p:ext uri="{BB962C8B-B14F-4D97-AF65-F5344CB8AC3E}">
        <p14:creationId xmlns:p14="http://schemas.microsoft.com/office/powerpoint/2010/main" val="141221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737EB-D926-FB49-936A-990B6B2A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8" y="1187809"/>
            <a:ext cx="4393532" cy="4013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C0262-48E5-344E-89ED-44C5E699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94" y="180472"/>
            <a:ext cx="5564374" cy="5175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3FD32-9C4E-654F-859E-1B9077F77B64}"/>
              </a:ext>
            </a:extLst>
          </p:cNvPr>
          <p:cNvSpPr txBox="1"/>
          <p:nvPr/>
        </p:nvSpPr>
        <p:spPr>
          <a:xfrm>
            <a:off x="601578" y="4936697"/>
            <a:ext cx="5534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s-orbital comprising the 1</a:t>
            </a:r>
            <a:r>
              <a:rPr lang="en-US" sz="2400" baseline="30000" dirty="0"/>
              <a:t>st</a:t>
            </a:r>
            <a:r>
              <a:rPr lang="en-US" sz="2400" dirty="0"/>
              <a:t> shell, containing </a:t>
            </a:r>
            <a:r>
              <a:rPr lang="en-US" sz="2400" b="1" dirty="0"/>
              <a:t>two</a:t>
            </a:r>
            <a:r>
              <a:rPr lang="en-US" sz="2400" dirty="0"/>
              <a:t> electrons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Spartan labels this </a:t>
            </a:r>
            <a:r>
              <a:rPr lang="en-US" sz="2400" b="1" dirty="0"/>
              <a:t>HOMO</a:t>
            </a:r>
            <a:r>
              <a:rPr lang="en-US" sz="2400" dirty="0"/>
              <a:t> (for Highest Occupied Molecular Orbital)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8A81E-1872-214F-B77E-25BBB6525AF1}"/>
              </a:ext>
            </a:extLst>
          </p:cNvPr>
          <p:cNvSpPr txBox="1"/>
          <p:nvPr/>
        </p:nvSpPr>
        <p:spPr>
          <a:xfrm>
            <a:off x="6367143" y="5306028"/>
            <a:ext cx="553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Empty s-orbital in the 2</a:t>
            </a:r>
            <a:r>
              <a:rPr lang="en-US" sz="2400" baseline="30000" dirty="0"/>
              <a:t>nd</a:t>
            </a:r>
            <a:r>
              <a:rPr lang="en-US" sz="2400" dirty="0"/>
              <a:t>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Spartan labels this </a:t>
            </a:r>
            <a:r>
              <a:rPr lang="en-US" sz="2400" b="1" dirty="0"/>
              <a:t>LUMO</a:t>
            </a:r>
            <a:r>
              <a:rPr lang="en-US" sz="2400" dirty="0"/>
              <a:t> (for Lowest Unoccupied Molecular Orbital)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445769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1</a:t>
            </a:r>
            <a:r>
              <a:rPr lang="en-US" sz="3000" b="1" baseline="30000" dirty="0"/>
              <a:t>st</a:t>
            </a:r>
            <a:r>
              <a:rPr lang="en-US" sz="3000" b="1" dirty="0"/>
              <a:t> and 2</a:t>
            </a:r>
            <a:r>
              <a:rPr lang="en-US" sz="3000" b="1" baseline="30000" dirty="0"/>
              <a:t>nd</a:t>
            </a:r>
            <a:r>
              <a:rPr lang="en-US" sz="3000" b="1" dirty="0"/>
              <a:t> shells of Helium</a:t>
            </a:r>
          </a:p>
        </p:txBody>
      </p:sp>
    </p:spTree>
    <p:extLst>
      <p:ext uri="{BB962C8B-B14F-4D97-AF65-F5344CB8AC3E}">
        <p14:creationId xmlns:p14="http://schemas.microsoft.com/office/powerpoint/2010/main" val="19501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FB05003-1385-0D4D-81E6-539DA211F8A7}"/>
              </a:ext>
            </a:extLst>
          </p:cNvPr>
          <p:cNvSpPr/>
          <p:nvPr/>
        </p:nvSpPr>
        <p:spPr>
          <a:xfrm>
            <a:off x="9365364" y="595640"/>
            <a:ext cx="421105" cy="27951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977FA-E833-0C48-BE20-AAFA343DC512}"/>
              </a:ext>
            </a:extLst>
          </p:cNvPr>
          <p:cNvSpPr txBox="1"/>
          <p:nvPr/>
        </p:nvSpPr>
        <p:spPr>
          <a:xfrm>
            <a:off x="9962148" y="1577731"/>
            <a:ext cx="1648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Atomic orbitals</a:t>
            </a:r>
          </a:p>
        </p:txBody>
      </p:sp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33A5C024-4FD1-5443-AD47-127F0BE73FC9}"/>
              </a:ext>
            </a:extLst>
          </p:cNvPr>
          <p:cNvSpPr/>
          <p:nvPr/>
        </p:nvSpPr>
        <p:spPr>
          <a:xfrm rot="5400000">
            <a:off x="2856214" y="4061341"/>
            <a:ext cx="461663" cy="438963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E71B9-28F1-BB48-AFDE-229822018E76}"/>
              </a:ext>
            </a:extLst>
          </p:cNvPr>
          <p:cNvSpPr txBox="1"/>
          <p:nvPr/>
        </p:nvSpPr>
        <p:spPr>
          <a:xfrm>
            <a:off x="1908342" y="6422104"/>
            <a:ext cx="3373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Molecular orbitals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43FD0-4917-7C48-BA8A-C615F876ED61}"/>
                  </a:ext>
                </a:extLst>
              </p:cNvPr>
              <p:cNvSpPr txBox="1"/>
              <p:nvPr/>
            </p:nvSpPr>
            <p:spPr>
              <a:xfrm>
                <a:off x="5840938" y="3319084"/>
                <a:ext cx="627993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All: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Are the “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sz="2400" dirty="0"/>
                  <a:t>” part of Schrödinger’s Equation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description of where an electron could be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Have different colors, called </a:t>
                </a:r>
                <a:r>
                  <a:rPr lang="en-US" sz="2400" b="1" dirty="0"/>
                  <a:t>phases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regions between different colors, called </a:t>
                </a:r>
                <a:r>
                  <a:rPr lang="en-US" sz="2400" b="1" dirty="0"/>
                  <a:t>nodes</a:t>
                </a:r>
                <a:r>
                  <a:rPr lang="en-US" sz="2400" dirty="0"/>
                  <a:t>, you’re very </a:t>
                </a:r>
                <a:r>
                  <a:rPr lang="en-US" sz="2400" b="1" dirty="0"/>
                  <a:t>unlikely to find an electron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643FD0-4917-7C48-BA8A-C615F876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38" y="3319084"/>
                <a:ext cx="6279933" cy="2677656"/>
              </a:xfrm>
              <a:prstGeom prst="rect">
                <a:avLst/>
              </a:prstGeom>
              <a:blipFill>
                <a:blip r:embed="rId6"/>
                <a:stretch>
                  <a:fillRect l="-1411" t="-1887" r="-141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591206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The many ways of depicting orbitals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AAF395-F43E-9544-9A30-4B30CFD81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D21863-EC44-DD49-86FE-C5D7CBED0477}"/>
              </a:ext>
            </a:extLst>
          </p:cNvPr>
          <p:cNvSpPr/>
          <p:nvPr/>
        </p:nvSpPr>
        <p:spPr>
          <a:xfrm>
            <a:off x="0" y="0"/>
            <a:ext cx="5076774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Planar and cone-shaped nodes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BD0051-95CF-104B-94AE-B36961FA9F7D}"/>
              </a:ext>
            </a:extLst>
          </p:cNvPr>
          <p:cNvGrpSpPr>
            <a:grpSpLocks noChangeAspect="1"/>
          </p:cNvGrpSpPr>
          <p:nvPr/>
        </p:nvGrpSpPr>
        <p:grpSpPr>
          <a:xfrm>
            <a:off x="2509588" y="550919"/>
            <a:ext cx="6730666" cy="2141853"/>
            <a:chOff x="921419" y="1123281"/>
            <a:chExt cx="9892738" cy="3148097"/>
          </a:xfrm>
        </p:grpSpPr>
        <p:pic>
          <p:nvPicPr>
            <p:cNvPr id="1026" name="Picture 2" descr="What is the structural difference between a 2P and a 3P orbital? | Socratic">
              <a:extLst>
                <a:ext uri="{FF2B5EF4-FFF2-40B4-BE49-F238E27FC236}">
                  <a16:creationId xmlns:a16="http://schemas.microsoft.com/office/drawing/2014/main" id="{8E285BF9-B7F8-FB45-AC6D-2B0463029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842" y="1275348"/>
              <a:ext cx="9436315" cy="2996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8CD7A4-708A-5143-90CC-6C1FEB9B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419" y="1123281"/>
              <a:ext cx="1181100" cy="9779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361425-FD1A-4E42-B65B-FA8D07C90AC5}"/>
              </a:ext>
            </a:extLst>
          </p:cNvPr>
          <p:cNvGrpSpPr/>
          <p:nvPr/>
        </p:nvGrpSpPr>
        <p:grpSpPr>
          <a:xfrm>
            <a:off x="3238500" y="2739051"/>
            <a:ext cx="5715000" cy="4013200"/>
            <a:chOff x="3238500" y="2739051"/>
            <a:chExt cx="5715000" cy="4013200"/>
          </a:xfrm>
        </p:grpSpPr>
        <p:pic>
          <p:nvPicPr>
            <p:cNvPr id="1028" name="Picture 4" descr="Question #5e8b7 | Socratic">
              <a:extLst>
                <a:ext uri="{FF2B5EF4-FFF2-40B4-BE49-F238E27FC236}">
                  <a16:creationId xmlns:a16="http://schemas.microsoft.com/office/drawing/2014/main" id="{3367ECD6-E0B7-0C40-A1EB-E2BB77123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2739051"/>
              <a:ext cx="5715000" cy="401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B17A1D-6CD7-AF45-9774-982FEC04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6492" y="2872216"/>
              <a:ext cx="881147" cy="72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4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223009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Radial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0262-48E5-344E-89ED-44C5E699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10" y="553998"/>
            <a:ext cx="5564374" cy="5175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3ABC0-521B-874F-A292-75568E0B1F0D}"/>
              </a:ext>
            </a:extLst>
          </p:cNvPr>
          <p:cNvSpPr txBox="1"/>
          <p:nvPr/>
        </p:nvSpPr>
        <p:spPr>
          <a:xfrm>
            <a:off x="5348434" y="1287887"/>
            <a:ext cx="3103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shape of this node?</a:t>
            </a:r>
          </a:p>
        </p:txBody>
      </p:sp>
    </p:spTree>
    <p:extLst>
      <p:ext uri="{BB962C8B-B14F-4D97-AF65-F5344CB8AC3E}">
        <p14:creationId xmlns:p14="http://schemas.microsoft.com/office/powerpoint/2010/main" val="3526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223009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Radial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0262-48E5-344E-89ED-44C5E699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10" y="553998"/>
            <a:ext cx="5564374" cy="5175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3ABC0-521B-874F-A292-75568E0B1F0D}"/>
              </a:ext>
            </a:extLst>
          </p:cNvPr>
          <p:cNvSpPr txBox="1"/>
          <p:nvPr/>
        </p:nvSpPr>
        <p:spPr>
          <a:xfrm>
            <a:off x="5348434" y="1287887"/>
            <a:ext cx="3103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shape of this node?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13217-A8ED-1040-BA52-24B029B4DA8A}"/>
              </a:ext>
            </a:extLst>
          </p:cNvPr>
          <p:cNvSpPr txBox="1"/>
          <p:nvPr/>
        </p:nvSpPr>
        <p:spPr>
          <a:xfrm>
            <a:off x="7458377" y="2344549"/>
            <a:ext cx="3139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phase (color) change in the middle reveals a round node called a </a:t>
            </a:r>
            <a:r>
              <a:rPr lang="en-US" sz="2400" b="1" dirty="0"/>
              <a:t>radial node</a:t>
            </a: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CC669CC1-9C4F-A949-B801-1AF029110B9C}"/>
              </a:ext>
            </a:extLst>
          </p:cNvPr>
          <p:cNvSpPr>
            <a:spLocks noChangeAspect="1"/>
          </p:cNvSpPr>
          <p:nvPr/>
        </p:nvSpPr>
        <p:spPr>
          <a:xfrm>
            <a:off x="5454878" y="2209627"/>
            <a:ext cx="1823227" cy="1839505"/>
          </a:xfrm>
          <a:prstGeom prst="donut">
            <a:avLst>
              <a:gd name="adj" fmla="val 7134"/>
            </a:avLst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1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113B-9929-8C42-B5E7-A9218EC3D965}"/>
              </a:ext>
            </a:extLst>
          </p:cNvPr>
          <p:cNvSpPr txBox="1"/>
          <p:nvPr/>
        </p:nvSpPr>
        <p:spPr>
          <a:xfrm>
            <a:off x="6133942" y="3227358"/>
            <a:ext cx="59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Ironically, although you won’t find an electron at a node, it tells you something: electrons are passing perpendicularly through those nodes!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35757D-8165-8F41-9DFD-0F88965F8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EAE8F0-106A-364B-9637-DF4301A6F2FB}"/>
              </a:ext>
            </a:extLst>
          </p:cNvPr>
          <p:cNvSpPr/>
          <p:nvPr/>
        </p:nvSpPr>
        <p:spPr>
          <a:xfrm>
            <a:off x="7255042" y="5173579"/>
            <a:ext cx="2370221" cy="1070810"/>
          </a:xfrm>
          <a:prstGeom prst="roundRect">
            <a:avLst/>
          </a:prstGeom>
          <a:solidFill>
            <a:schemeClr val="accent1">
              <a:alpha val="47000"/>
            </a:schemeClr>
          </a:solidFill>
          <a:scene3d>
            <a:camera prst="orthographicFront">
              <a:rot lat="2400000" lon="1200000" rev="3600000"/>
            </a:camera>
            <a:lightRig rig="threePt" dir="t">
              <a:rot lat="0" lon="0" rev="3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8B64C-3230-2C43-9D77-8786F825EECA}"/>
              </a:ext>
            </a:extLst>
          </p:cNvPr>
          <p:cNvGrpSpPr/>
          <p:nvPr/>
        </p:nvGrpSpPr>
        <p:grpSpPr>
          <a:xfrm>
            <a:off x="7897151" y="5166551"/>
            <a:ext cx="1644317" cy="1029560"/>
            <a:chOff x="7692612" y="5359058"/>
            <a:chExt cx="1644317" cy="1029560"/>
          </a:xfrm>
        </p:grpSpPr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3C074A4D-0A70-8D4A-926F-1E8DDFCF3CB2}"/>
                </a:ext>
              </a:extLst>
            </p:cNvPr>
            <p:cNvSpPr/>
            <p:nvPr/>
          </p:nvSpPr>
          <p:spPr>
            <a:xfrm rot="18444981">
              <a:off x="7889120" y="5162550"/>
              <a:ext cx="328878" cy="72189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47C3EC21-72BB-A946-80B5-310F2AAE52B7}"/>
                </a:ext>
              </a:extLst>
            </p:cNvPr>
            <p:cNvSpPr/>
            <p:nvPr/>
          </p:nvSpPr>
          <p:spPr>
            <a:xfrm rot="18444981">
              <a:off x="8811543" y="5863232"/>
              <a:ext cx="328878" cy="72189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406017-5433-9B4E-BB10-EBB9B10EF672}"/>
              </a:ext>
            </a:extLst>
          </p:cNvPr>
          <p:cNvSpPr txBox="1"/>
          <p:nvPr/>
        </p:nvSpPr>
        <p:spPr>
          <a:xfrm>
            <a:off x="7423757" y="4860344"/>
            <a:ext cx="83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-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7B6FB-6685-8847-9A88-E093D5109B42}"/>
              </a:ext>
            </a:extLst>
          </p:cNvPr>
          <p:cNvSpPr txBox="1"/>
          <p:nvPr/>
        </p:nvSpPr>
        <p:spPr>
          <a:xfrm rot="18802831">
            <a:off x="8244947" y="4877312"/>
            <a:ext cx="1599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node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1FF82-01DF-144C-8B71-1D4DEF0952BC}"/>
              </a:ext>
            </a:extLst>
          </p:cNvPr>
          <p:cNvGrpSpPr/>
          <p:nvPr/>
        </p:nvGrpSpPr>
        <p:grpSpPr>
          <a:xfrm rot="10800000">
            <a:off x="7539034" y="5537072"/>
            <a:ext cx="1644317" cy="1029560"/>
            <a:chOff x="7692612" y="5359058"/>
            <a:chExt cx="1644317" cy="1029560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BF221D16-DB5D-8546-ACA1-6ECEBBCAAD8B}"/>
                </a:ext>
              </a:extLst>
            </p:cNvPr>
            <p:cNvSpPr/>
            <p:nvPr/>
          </p:nvSpPr>
          <p:spPr>
            <a:xfrm rot="18444981">
              <a:off x="7889120" y="5162550"/>
              <a:ext cx="328878" cy="72189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ADFBCF8D-9B94-314F-B022-D3DDFEA5FA7D}"/>
                </a:ext>
              </a:extLst>
            </p:cNvPr>
            <p:cNvSpPr/>
            <p:nvPr/>
          </p:nvSpPr>
          <p:spPr>
            <a:xfrm rot="18444981">
              <a:off x="8811543" y="5863232"/>
              <a:ext cx="328878" cy="72189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50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1B3746-D77A-9F4A-845E-038403A6DD57}"/>
              </a:ext>
            </a:extLst>
          </p:cNvPr>
          <p:cNvGrpSpPr/>
          <p:nvPr/>
        </p:nvGrpSpPr>
        <p:grpSpPr>
          <a:xfrm>
            <a:off x="5686425" y="4343400"/>
            <a:ext cx="3284872" cy="671513"/>
            <a:chOff x="5686425" y="4343400"/>
            <a:chExt cx="3284872" cy="671513"/>
          </a:xfrm>
        </p:grpSpPr>
        <p:sp>
          <p:nvSpPr>
            <p:cNvPr id="2" name="Left Arrow 1">
              <a:extLst>
                <a:ext uri="{FF2B5EF4-FFF2-40B4-BE49-F238E27FC236}">
                  <a16:creationId xmlns:a16="http://schemas.microsoft.com/office/drawing/2014/main" id="{43089FCD-AFBF-E249-9888-EDDB43DB3783}"/>
                </a:ext>
              </a:extLst>
            </p:cNvPr>
            <p:cNvSpPr/>
            <p:nvPr/>
          </p:nvSpPr>
          <p:spPr>
            <a:xfrm>
              <a:off x="5686425" y="4343400"/>
              <a:ext cx="1057275" cy="6715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DE113B-9929-8C42-B5E7-A9218EC3D965}"/>
                </a:ext>
              </a:extLst>
            </p:cNvPr>
            <p:cNvSpPr txBox="1"/>
            <p:nvPr/>
          </p:nvSpPr>
          <p:spPr>
            <a:xfrm>
              <a:off x="6899610" y="4448323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35757D-8165-8F41-9DFD-0F88965F8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Is the Difference Between an Orbit and an Orbital?">
            <a:extLst>
              <a:ext uri="{FF2B5EF4-FFF2-40B4-BE49-F238E27FC236}">
                <a16:creationId xmlns:a16="http://schemas.microsoft.com/office/drawing/2014/main" id="{26BFDFE2-263B-444F-91D2-F6D2B9B2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35" y="371012"/>
            <a:ext cx="3085432" cy="308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ing Orbital Viewer | Chemical Education Xchange">
            <a:extLst>
              <a:ext uri="{FF2B5EF4-FFF2-40B4-BE49-F238E27FC236}">
                <a16:creationId xmlns:a16="http://schemas.microsoft.com/office/drawing/2014/main" id="{DD3BC6F6-9D56-804C-8C93-27484D5F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34" y="633820"/>
            <a:ext cx="2383898" cy="23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" y="3149003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MO Help">
            <a:extLst>
              <a:ext uri="{FF2B5EF4-FFF2-40B4-BE49-F238E27FC236}">
                <a16:creationId xmlns:a16="http://schemas.microsoft.com/office/drawing/2014/main" id="{95663DF6-201C-0E42-84C6-6EF5199F3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6729" r="9288" b="6159"/>
          <a:stretch/>
        </p:blipFill>
        <p:spPr bwMode="auto">
          <a:xfrm>
            <a:off x="3092081" y="3390820"/>
            <a:ext cx="2438434" cy="246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72FA9-8B9F-5C4F-9555-9BEB2C65BDE2}"/>
              </a:ext>
            </a:extLst>
          </p:cNvPr>
          <p:cNvSpPr/>
          <p:nvPr/>
        </p:nvSpPr>
        <p:spPr>
          <a:xfrm>
            <a:off x="0" y="0"/>
            <a:ext cx="4541308" cy="55399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3000" b="1" dirty="0"/>
              <a:t>Electrons go through nodes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BE4BE-5235-E743-9F34-F022AA437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41" y="692860"/>
            <a:ext cx="2519279" cy="23434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6320BB0-9AED-DF45-AD69-C2C9ABA60C6F}"/>
              </a:ext>
            </a:extLst>
          </p:cNvPr>
          <p:cNvGrpSpPr/>
          <p:nvPr/>
        </p:nvGrpSpPr>
        <p:grpSpPr>
          <a:xfrm>
            <a:off x="5686425" y="4343400"/>
            <a:ext cx="3284872" cy="671513"/>
            <a:chOff x="5686425" y="4343400"/>
            <a:chExt cx="3284872" cy="671513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F5F468F7-275D-5941-8809-C25067F0024D}"/>
                </a:ext>
              </a:extLst>
            </p:cNvPr>
            <p:cNvSpPr/>
            <p:nvPr/>
          </p:nvSpPr>
          <p:spPr>
            <a:xfrm>
              <a:off x="5686425" y="4343400"/>
              <a:ext cx="1057275" cy="67151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5F8AA-C25A-DB43-8804-6251F4E1AAEE}"/>
                </a:ext>
              </a:extLst>
            </p:cNvPr>
            <p:cNvSpPr txBox="1"/>
            <p:nvPr/>
          </p:nvSpPr>
          <p:spPr>
            <a:xfrm>
              <a:off x="6899610" y="4448323"/>
              <a:ext cx="2071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9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414</Words>
  <Application>Microsoft Macintosh PowerPoint</Application>
  <PresentationFormat>Widescreen</PresentationFormat>
  <Paragraphs>68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Neshyba</dc:creator>
  <cp:lastModifiedBy>Steven</cp:lastModifiedBy>
  <cp:revision>174</cp:revision>
  <dcterms:created xsi:type="dcterms:W3CDTF">2020-09-12T16:55:14Z</dcterms:created>
  <dcterms:modified xsi:type="dcterms:W3CDTF">2022-02-08T20:18:30Z</dcterms:modified>
</cp:coreProperties>
</file>