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410" r:id="rId2"/>
    <p:sldId id="271" r:id="rId3"/>
    <p:sldId id="415" r:id="rId4"/>
    <p:sldId id="421" r:id="rId5"/>
    <p:sldId id="422" r:id="rId6"/>
    <p:sldId id="424" r:id="rId7"/>
    <p:sldId id="423" r:id="rId8"/>
    <p:sldId id="417" r:id="rId9"/>
    <p:sldId id="275" r:id="rId10"/>
    <p:sldId id="432" r:id="rId11"/>
    <p:sldId id="433" r:id="rId12"/>
    <p:sldId id="427" r:id="rId13"/>
    <p:sldId id="434" r:id="rId14"/>
    <p:sldId id="429" r:id="rId15"/>
    <p:sldId id="430" r:id="rId16"/>
    <p:sldId id="385" r:id="rId17"/>
    <p:sldId id="437" r:id="rId18"/>
    <p:sldId id="387" r:id="rId19"/>
    <p:sldId id="436" r:id="rId20"/>
    <p:sldId id="413" r:id="rId21"/>
    <p:sldId id="377" r:id="rId22"/>
    <p:sldId id="419" r:id="rId23"/>
    <p:sldId id="322" r:id="rId24"/>
    <p:sldId id="374" r:id="rId25"/>
    <p:sldId id="320" r:id="rId26"/>
    <p:sldId id="393" r:id="rId27"/>
    <p:sldId id="376" r:id="rId28"/>
    <p:sldId id="378" r:id="rId29"/>
    <p:sldId id="328" r:id="rId30"/>
    <p:sldId id="366" r:id="rId31"/>
    <p:sldId id="367" r:id="rId32"/>
    <p:sldId id="368" r:id="rId33"/>
    <p:sldId id="370" r:id="rId34"/>
    <p:sldId id="380" r:id="rId35"/>
    <p:sldId id="381" r:id="rId36"/>
    <p:sldId id="311" r:id="rId37"/>
    <p:sldId id="336" r:id="rId38"/>
    <p:sldId id="414" r:id="rId39"/>
    <p:sldId id="329" r:id="rId40"/>
    <p:sldId id="338" r:id="rId41"/>
    <p:sldId id="340" r:id="rId42"/>
    <p:sldId id="341" r:id="rId43"/>
    <p:sldId id="342" r:id="rId44"/>
    <p:sldId id="297" r:id="rId45"/>
    <p:sldId id="343" r:id="rId46"/>
    <p:sldId id="31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50892-DD1F-1645-9BA9-A9DFADB9CB8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F2E20-C4FE-DD4F-9106-2065FA236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7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6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4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4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9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4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1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5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8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87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7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9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1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6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00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7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7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0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8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9BC0-8F43-6E45-B2DB-21F002E7B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A9C3-14B4-CA44-AAD3-931556A4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2F70-B68A-7D48-BEBE-68268626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9593-AFD8-E649-AAC7-7E104ACA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B109-A1B0-0244-8C19-65B4A4F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5898-C511-7B4E-B3AA-76FC6735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A14F1-FE5C-C14D-B9A5-A40008F8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9855-D8AB-654F-BC6A-FFB7D623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D1F5-7C55-7149-8652-8B4A16F0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8ADB-DAAE-994B-8CF1-849987DE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4E51B-D548-DD48-B98B-32C5CA4F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78EC2-7031-5043-8FFA-731885BCA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9F4C-82E5-F34D-AD20-55155A1A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CAA5-61D1-DC41-9B42-257BE6DE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B8DB-6FF6-3F44-9619-4E56792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9374-9004-4D42-8859-DF07FA4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7A46-1CB0-F643-97AD-A83845D6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7430-5A4A-C340-B70B-C9CA9B9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53C6-9B32-494A-98F5-847EF21C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37C-0139-C244-BC32-B64098F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684D-FDE7-1D44-B452-7ABF06D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96F3E-B772-9F42-BD20-F20156BA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2002-D5F1-AA40-A330-0C35B1DE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9955-7BCC-014F-B66E-0D3C22C1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F3FF-9233-A44B-9F8D-BE647A9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0602-98B7-6342-BAD9-112118AD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BAAA-0995-2B4D-9232-31BFD68C5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C2948-D20C-F84F-91CA-738697F0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5892-6D7B-2E41-AAD2-509E9DC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7D01-DD5B-7346-B6ED-B84451C2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9DE2-CA0D-1C49-8C77-3DF509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2FF8-8395-704A-840C-51D59EB7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C1DE-2632-D14E-9D57-3EB56893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995D4-6A53-6F42-93DE-B52CC956A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C7DBD-32B3-EB41-915B-0265C0426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10D25-9C9D-9643-A5B2-0529175F5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78DFB-CD4C-0646-AF5A-84E73338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D0A27-DB1E-0C4A-8191-0D769E8B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59F54-05C5-DD42-91FF-51387C95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0E7B-7C54-4B4E-82B7-9E9920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DCCFA-FB9E-614E-92CB-DFF3DD3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BFD69-FE43-5545-8799-60579DFB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32E87-21AE-4E4A-8B50-5D544D8F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A3983-A8EE-504F-BEDF-A790660F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49BB8-C163-0E40-86F9-DC25257B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A988-1289-E54E-9B05-A578D67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A7FD-3663-2A43-A99D-5D1396C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25A4-9ACB-2541-97FA-D2D8C2C7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697A-A97F-234D-967F-FE8E290C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6CE9-9418-CA4F-BD7F-B06276B0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54875-C5CE-5A49-BECC-343CAE15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6A37A-0A00-CF45-A4D4-82941528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7DD-AA14-0540-BD85-1F4611F3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27D05-4616-FB49-90B2-D9828863C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040F-04FA-2F4B-AB44-E45DB34B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3959-2598-854D-9437-371BD18F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9A23-F48F-2A46-A531-6D1587AA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56F1-BB74-9849-9AB7-6CB81D7C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59F9E-0667-9641-B3CE-59F0BBEA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B88B-7D45-F447-B6BD-B93C7539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529B-0CD6-8142-9CAF-0793FDADD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8AA9-F475-514C-BBFB-3A94BCB89D3F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8313-198D-9243-9151-C7BBA41B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6D9-0BDD-D749-B26E-25448C928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DD5-DDFE-694B-AC56-E7B3C6CF8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.pn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737EB-D926-FB49-936A-990B6B2A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8" y="1187809"/>
            <a:ext cx="4393532" cy="4013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C0262-48E5-344E-89ED-44C5E699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94" y="180472"/>
            <a:ext cx="5564374" cy="5175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3FD32-9C4E-654F-859E-1B9077F77B64}"/>
              </a:ext>
            </a:extLst>
          </p:cNvPr>
          <p:cNvSpPr txBox="1"/>
          <p:nvPr/>
        </p:nvSpPr>
        <p:spPr>
          <a:xfrm>
            <a:off x="601578" y="4936697"/>
            <a:ext cx="5534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s-orbital comprising the 1</a:t>
            </a:r>
            <a:r>
              <a:rPr lang="en-US" sz="2400" baseline="30000" dirty="0"/>
              <a:t>st</a:t>
            </a:r>
            <a:r>
              <a:rPr lang="en-US" sz="2400" dirty="0"/>
              <a:t> shell, containing </a:t>
            </a:r>
            <a:r>
              <a:rPr lang="en-US" sz="2400" b="1" dirty="0"/>
              <a:t>two</a:t>
            </a:r>
            <a:r>
              <a:rPr lang="en-US" sz="2400" dirty="0"/>
              <a:t> electrons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Spartan labels this </a:t>
            </a:r>
            <a:r>
              <a:rPr lang="en-US" sz="2400" b="1" dirty="0"/>
              <a:t>HOMO</a:t>
            </a:r>
            <a:r>
              <a:rPr lang="en-US" sz="2400" dirty="0"/>
              <a:t> (for Highest Occupied Molecular Orbital)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8A81E-1872-214F-B77E-25BBB6525AF1}"/>
              </a:ext>
            </a:extLst>
          </p:cNvPr>
          <p:cNvSpPr txBox="1"/>
          <p:nvPr/>
        </p:nvSpPr>
        <p:spPr>
          <a:xfrm>
            <a:off x="6367143" y="5306028"/>
            <a:ext cx="553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Empty s-orbital in the 2</a:t>
            </a:r>
            <a:r>
              <a:rPr lang="en-US" sz="2400" baseline="30000" dirty="0"/>
              <a:t>nd</a:t>
            </a:r>
            <a:r>
              <a:rPr lang="en-US" sz="2400" dirty="0"/>
              <a:t>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Spartan labels this </a:t>
            </a:r>
            <a:r>
              <a:rPr lang="en-US" sz="2400" b="1" dirty="0"/>
              <a:t>LUMO</a:t>
            </a:r>
            <a:r>
              <a:rPr lang="en-US" sz="2400" dirty="0"/>
              <a:t> (for Lowest Unoccupied Molecular Orbital)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6092565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Last time: 1</a:t>
            </a:r>
            <a:r>
              <a:rPr lang="en-US" sz="3000" b="1" baseline="30000" dirty="0"/>
              <a:t>st</a:t>
            </a:r>
            <a:r>
              <a:rPr lang="en-US" sz="3000" b="1" dirty="0"/>
              <a:t> and 2</a:t>
            </a:r>
            <a:r>
              <a:rPr lang="en-US" sz="3000" b="1" baseline="30000" dirty="0"/>
              <a:t>nd</a:t>
            </a:r>
            <a:r>
              <a:rPr lang="en-US" sz="3000" b="1" dirty="0"/>
              <a:t> shells of Helium</a:t>
            </a:r>
          </a:p>
        </p:txBody>
      </p:sp>
    </p:spTree>
    <p:extLst>
      <p:ext uri="{BB962C8B-B14F-4D97-AF65-F5344CB8AC3E}">
        <p14:creationId xmlns:p14="http://schemas.microsoft.com/office/powerpoint/2010/main" val="195013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Image result for orbital shapes">
            <a:extLst>
              <a:ext uri="{FF2B5EF4-FFF2-40B4-BE49-F238E27FC236}">
                <a16:creationId xmlns:a16="http://schemas.microsoft.com/office/drawing/2014/main" id="{17AE196F-3259-7444-83FE-1AF322573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6685374" y="919400"/>
            <a:ext cx="1761350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DB0A7F-36C5-A242-8628-2CFEDA911681}"/>
              </a:ext>
            </a:extLst>
          </p:cNvPr>
          <p:cNvGrpSpPr/>
          <p:nvPr/>
        </p:nvGrpSpPr>
        <p:grpSpPr>
          <a:xfrm>
            <a:off x="1473438" y="2302297"/>
            <a:ext cx="1761350" cy="1463858"/>
            <a:chOff x="0" y="5444701"/>
            <a:chExt cx="1761350" cy="1463858"/>
          </a:xfrm>
        </p:grpSpPr>
        <p:pic>
          <p:nvPicPr>
            <p:cNvPr id="56" name="Picture 2" descr="Image result for orbital shapes">
              <a:extLst>
                <a:ext uri="{FF2B5EF4-FFF2-40B4-BE49-F238E27FC236}">
                  <a16:creationId xmlns:a16="http://schemas.microsoft.com/office/drawing/2014/main" id="{1F95B51F-1E7B-D841-A87C-458C1454D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0" y="5444701"/>
              <a:ext cx="1761350" cy="146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88B1C29-34C3-0248-87AF-64E0885F5794}"/>
                </a:ext>
              </a:extLst>
            </p:cNvPr>
            <p:cNvCxnSpPr/>
            <p:nvPr/>
          </p:nvCxnSpPr>
          <p:spPr>
            <a:xfrm flipV="1">
              <a:off x="730443" y="6056320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253676-88C7-B149-A8AD-5BFED2D91779}"/>
              </a:ext>
            </a:extLst>
          </p:cNvPr>
          <p:cNvSpPr txBox="1"/>
          <p:nvPr/>
        </p:nvSpPr>
        <p:spPr>
          <a:xfrm>
            <a:off x="-2" y="1581054"/>
            <a:ext cx="8081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there’s no electron, we call it an </a:t>
            </a:r>
            <a:r>
              <a:rPr lang="en-US" sz="2400" b="1" dirty="0"/>
              <a:t>empty orbital</a:t>
            </a:r>
          </a:p>
          <a:p>
            <a:endParaRPr lang="en-US" sz="2400" dirty="0"/>
          </a:p>
          <a:p>
            <a:r>
              <a:rPr lang="en-US" sz="2400" dirty="0"/>
              <a:t>If there’s one electron, we call it a </a:t>
            </a:r>
            <a:r>
              <a:rPr lang="en-US" sz="2400" b="1" dirty="0"/>
              <a:t>½-filled orbital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If there are two electrons, we call it a </a:t>
            </a:r>
            <a:r>
              <a:rPr lang="en-US" sz="2400" b="1" dirty="0"/>
              <a:t>filled orbital</a:t>
            </a:r>
            <a:r>
              <a:rPr lang="en-US" sz="2400" dirty="0"/>
              <a:t>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63745E-B9DA-4E49-972A-A7F106257BBC}"/>
              </a:ext>
            </a:extLst>
          </p:cNvPr>
          <p:cNvGrpSpPr/>
          <p:nvPr/>
        </p:nvGrpSpPr>
        <p:grpSpPr>
          <a:xfrm>
            <a:off x="1874861" y="5068718"/>
            <a:ext cx="1761356" cy="1463856"/>
            <a:chOff x="8009605" y="2893626"/>
            <a:chExt cx="1761356" cy="1463856"/>
          </a:xfrm>
        </p:grpSpPr>
        <p:pic>
          <p:nvPicPr>
            <p:cNvPr id="67" name="Picture 2" descr="Image result for orbital shapes">
              <a:extLst>
                <a:ext uri="{FF2B5EF4-FFF2-40B4-BE49-F238E27FC236}">
                  <a16:creationId xmlns:a16="http://schemas.microsoft.com/office/drawing/2014/main" id="{9D4AAF57-A249-AA43-A518-3A43D45857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8009605" y="289362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C6393CB-596A-EC41-8866-C2333B6CCEA3}"/>
                </a:ext>
              </a:extLst>
            </p:cNvPr>
            <p:cNvCxnSpPr/>
            <p:nvPr/>
          </p:nvCxnSpPr>
          <p:spPr>
            <a:xfrm flipV="1">
              <a:off x="8659025" y="3525189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28BA13-48A4-1445-AC22-443B0A3974B3}"/>
                </a:ext>
              </a:extLst>
            </p:cNvPr>
            <p:cNvCxnSpPr>
              <a:cxnSpLocks/>
            </p:cNvCxnSpPr>
            <p:nvPr/>
          </p:nvCxnSpPr>
          <p:spPr>
            <a:xfrm>
              <a:off x="8815740" y="3554439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246B2-BB42-C045-A84A-0E094D0CD1A9}"/>
              </a:ext>
            </a:extLst>
          </p:cNvPr>
          <p:cNvSpPr/>
          <p:nvPr/>
        </p:nvSpPr>
        <p:spPr>
          <a:xfrm>
            <a:off x="0" y="11845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189D7-5A81-B841-8EF3-852B16607A04}"/>
              </a:ext>
            </a:extLst>
          </p:cNvPr>
          <p:cNvSpPr/>
          <p:nvPr/>
        </p:nvSpPr>
        <p:spPr>
          <a:xfrm>
            <a:off x="3792931" y="4593582"/>
            <a:ext cx="7869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Electrons in the same orbital must be </a:t>
            </a:r>
            <a:r>
              <a:rPr lang="en-US" sz="2400" b="1" dirty="0"/>
              <a:t>spin-paired</a:t>
            </a:r>
            <a:r>
              <a:rPr lang="en-US" sz="2400" dirty="0"/>
              <a:t>, meaning they have opposite spins. </a:t>
            </a:r>
          </a:p>
        </p:txBody>
      </p:sp>
    </p:spTree>
    <p:extLst>
      <p:ext uri="{BB962C8B-B14F-4D97-AF65-F5344CB8AC3E}">
        <p14:creationId xmlns:p14="http://schemas.microsoft.com/office/powerpoint/2010/main" val="16017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Image result for orbital shapes">
            <a:extLst>
              <a:ext uri="{FF2B5EF4-FFF2-40B4-BE49-F238E27FC236}">
                <a16:creationId xmlns:a16="http://schemas.microsoft.com/office/drawing/2014/main" id="{17AE196F-3259-7444-83FE-1AF322573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6685374" y="919400"/>
            <a:ext cx="1761350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DB0A7F-36C5-A242-8628-2CFEDA911681}"/>
              </a:ext>
            </a:extLst>
          </p:cNvPr>
          <p:cNvGrpSpPr/>
          <p:nvPr/>
        </p:nvGrpSpPr>
        <p:grpSpPr>
          <a:xfrm>
            <a:off x="1473438" y="2302297"/>
            <a:ext cx="1761350" cy="1463858"/>
            <a:chOff x="0" y="5444701"/>
            <a:chExt cx="1761350" cy="1463858"/>
          </a:xfrm>
        </p:grpSpPr>
        <p:pic>
          <p:nvPicPr>
            <p:cNvPr id="56" name="Picture 2" descr="Image result for orbital shapes">
              <a:extLst>
                <a:ext uri="{FF2B5EF4-FFF2-40B4-BE49-F238E27FC236}">
                  <a16:creationId xmlns:a16="http://schemas.microsoft.com/office/drawing/2014/main" id="{1F95B51F-1E7B-D841-A87C-458C1454D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0" y="5444701"/>
              <a:ext cx="1761350" cy="146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88B1C29-34C3-0248-87AF-64E0885F5794}"/>
                </a:ext>
              </a:extLst>
            </p:cNvPr>
            <p:cNvCxnSpPr/>
            <p:nvPr/>
          </p:nvCxnSpPr>
          <p:spPr>
            <a:xfrm flipV="1">
              <a:off x="730443" y="6056320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253676-88C7-B149-A8AD-5BFED2D91779}"/>
              </a:ext>
            </a:extLst>
          </p:cNvPr>
          <p:cNvSpPr txBox="1"/>
          <p:nvPr/>
        </p:nvSpPr>
        <p:spPr>
          <a:xfrm>
            <a:off x="-2" y="1581054"/>
            <a:ext cx="8081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there’s no electron, we call it an </a:t>
            </a:r>
            <a:r>
              <a:rPr lang="en-US" sz="2400" b="1" dirty="0"/>
              <a:t>empty orbital</a:t>
            </a:r>
          </a:p>
          <a:p>
            <a:endParaRPr lang="en-US" sz="2400" dirty="0"/>
          </a:p>
          <a:p>
            <a:r>
              <a:rPr lang="en-US" sz="2400" dirty="0"/>
              <a:t>If there’s one electron, we call it a </a:t>
            </a:r>
            <a:r>
              <a:rPr lang="en-US" sz="2400" b="1" dirty="0"/>
              <a:t>½-filled orbital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If there are two electrons, we call it a </a:t>
            </a:r>
            <a:r>
              <a:rPr lang="en-US" sz="2400" b="1" dirty="0"/>
              <a:t>filled orbital</a:t>
            </a:r>
            <a:r>
              <a:rPr lang="en-US" sz="2400" dirty="0"/>
              <a:t>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63745E-B9DA-4E49-972A-A7F106257BBC}"/>
              </a:ext>
            </a:extLst>
          </p:cNvPr>
          <p:cNvGrpSpPr/>
          <p:nvPr/>
        </p:nvGrpSpPr>
        <p:grpSpPr>
          <a:xfrm>
            <a:off x="1874861" y="5068718"/>
            <a:ext cx="1761356" cy="1463856"/>
            <a:chOff x="8009605" y="2893626"/>
            <a:chExt cx="1761356" cy="1463856"/>
          </a:xfrm>
        </p:grpSpPr>
        <p:pic>
          <p:nvPicPr>
            <p:cNvPr id="67" name="Picture 2" descr="Image result for orbital shapes">
              <a:extLst>
                <a:ext uri="{FF2B5EF4-FFF2-40B4-BE49-F238E27FC236}">
                  <a16:creationId xmlns:a16="http://schemas.microsoft.com/office/drawing/2014/main" id="{9D4AAF57-A249-AA43-A518-3A43D45857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8009605" y="289362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C6393CB-596A-EC41-8866-C2333B6CCEA3}"/>
                </a:ext>
              </a:extLst>
            </p:cNvPr>
            <p:cNvCxnSpPr/>
            <p:nvPr/>
          </p:nvCxnSpPr>
          <p:spPr>
            <a:xfrm flipV="1">
              <a:off x="8659025" y="3525189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28BA13-48A4-1445-AC22-443B0A3974B3}"/>
                </a:ext>
              </a:extLst>
            </p:cNvPr>
            <p:cNvCxnSpPr>
              <a:cxnSpLocks/>
            </p:cNvCxnSpPr>
            <p:nvPr/>
          </p:nvCxnSpPr>
          <p:spPr>
            <a:xfrm>
              <a:off x="8815740" y="3554439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246B2-BB42-C045-A84A-0E094D0CD1A9}"/>
              </a:ext>
            </a:extLst>
          </p:cNvPr>
          <p:cNvSpPr/>
          <p:nvPr/>
        </p:nvSpPr>
        <p:spPr>
          <a:xfrm>
            <a:off x="0" y="11845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189D7-5A81-B841-8EF3-852B16607A04}"/>
              </a:ext>
            </a:extLst>
          </p:cNvPr>
          <p:cNvSpPr/>
          <p:nvPr/>
        </p:nvSpPr>
        <p:spPr>
          <a:xfrm>
            <a:off x="3792931" y="4593582"/>
            <a:ext cx="7869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Electrons in the same orbital must be </a:t>
            </a:r>
            <a:r>
              <a:rPr lang="en-US" sz="2400" b="1" dirty="0"/>
              <a:t>spin-paired</a:t>
            </a:r>
            <a:r>
              <a:rPr lang="en-US" sz="2400" dirty="0"/>
              <a:t>, meaning they have opposite spins. </a:t>
            </a:r>
          </a:p>
          <a:p>
            <a:endParaRPr lang="en-US" sz="2400" dirty="0"/>
          </a:p>
          <a:p>
            <a:r>
              <a:rPr lang="en-US" sz="2400" dirty="0"/>
              <a:t>These two requirements (maximum of two electrons, spin-paired) are the complete Pauli Exclusion Principle, or </a:t>
            </a:r>
            <a:r>
              <a:rPr lang="en-US" sz="2400" b="1" dirty="0"/>
              <a:t>PEP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9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0C06BC-6C43-A042-8FBF-5622141E09E4}"/>
              </a:ext>
            </a:extLst>
          </p:cNvPr>
          <p:cNvGrpSpPr/>
          <p:nvPr/>
        </p:nvGrpSpPr>
        <p:grpSpPr>
          <a:xfrm>
            <a:off x="770003" y="1781894"/>
            <a:ext cx="3246919" cy="3039987"/>
            <a:chOff x="973612" y="2230820"/>
            <a:chExt cx="3246919" cy="30399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E70190-927E-074F-91BF-2A45F3832D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5733" y="2230820"/>
              <a:ext cx="2157569" cy="1131389"/>
              <a:chOff x="6117570" y="1380029"/>
              <a:chExt cx="2157569" cy="1131389"/>
            </a:xfrm>
          </p:grpSpPr>
          <p:pic>
            <p:nvPicPr>
              <p:cNvPr id="25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2446254C-D40E-944A-A564-D850F1E39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7570" y="1380029"/>
                <a:ext cx="945647" cy="107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D4AC4556-03E3-CE40-A533-6236350FA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283876" y="1380029"/>
                <a:ext cx="991263" cy="113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7506F-C623-A34A-8917-68EA13BF76AC}"/>
                </a:ext>
              </a:extLst>
            </p:cNvPr>
            <p:cNvGrpSpPr/>
            <p:nvPr/>
          </p:nvGrpSpPr>
          <p:grpSpPr>
            <a:xfrm>
              <a:off x="973612" y="3429000"/>
              <a:ext cx="1209888" cy="1825775"/>
              <a:chOff x="973612" y="3429000"/>
              <a:chExt cx="1209888" cy="18257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B46ADBF-536F-AB4E-8B42-56A9CEE2C725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B1363-270F-674D-88FF-66B1E500C9B4}"/>
                  </a:ext>
                </a:extLst>
              </p:cNvPr>
              <p:cNvSpPr txBox="1"/>
              <p:nvPr/>
            </p:nvSpPr>
            <p:spPr>
              <a:xfrm>
                <a:off x="973612" y="3777447"/>
                <a:ext cx="12098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one direction</a:t>
                </a:r>
              </a:p>
              <a:p>
                <a:endParaRPr lang="en-US" b="1" dirty="0"/>
              </a:p>
              <a:p>
                <a:r>
                  <a:rPr lang="en-US" b="1" dirty="0"/>
                  <a:t>”Spin up”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9AFC49-4FE2-FC46-B191-01F033531E4F}"/>
                </a:ext>
              </a:extLst>
            </p:cNvPr>
            <p:cNvGrpSpPr/>
            <p:nvPr/>
          </p:nvGrpSpPr>
          <p:grpSpPr>
            <a:xfrm>
              <a:off x="2417699" y="3429000"/>
              <a:ext cx="1802832" cy="1841807"/>
              <a:chOff x="1055713" y="3429000"/>
              <a:chExt cx="1802832" cy="184180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25AE09-1160-994A-BD6E-BA61FEAD6541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EF3211-496A-5B42-A30B-3CEF3CD31620}"/>
                  </a:ext>
                </a:extLst>
              </p:cNvPr>
              <p:cNvSpPr txBox="1"/>
              <p:nvPr/>
            </p:nvSpPr>
            <p:spPr>
              <a:xfrm>
                <a:off x="1055713" y="3793479"/>
                <a:ext cx="1802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the other direction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“Spin down”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AFE4-265A-0A4F-9706-BA9193739624}"/>
              </a:ext>
            </a:extLst>
          </p:cNvPr>
          <p:cNvGrpSpPr/>
          <p:nvPr/>
        </p:nvGrpSpPr>
        <p:grpSpPr>
          <a:xfrm>
            <a:off x="5822082" y="335579"/>
            <a:ext cx="6159199" cy="1463856"/>
            <a:chOff x="5822082" y="648096"/>
            <a:chExt cx="6159199" cy="146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44C55-95D1-A04A-B04C-BC8AF51354FE}"/>
                </a:ext>
              </a:extLst>
            </p:cNvPr>
            <p:cNvSpPr/>
            <p:nvPr/>
          </p:nvSpPr>
          <p:spPr>
            <a:xfrm>
              <a:off x="7583438" y="986771"/>
              <a:ext cx="43978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2 electrons in the same orbital, </a:t>
              </a:r>
              <a:r>
                <a:rPr lang="en-US" sz="2400" b="1" dirty="0"/>
                <a:t>spin-paired</a:t>
              </a:r>
              <a:r>
                <a:rPr lang="en-US" sz="2400" dirty="0"/>
                <a:t>. OK!</a:t>
              </a:r>
            </a:p>
          </p:txBody>
        </p:sp>
        <p:pic>
          <p:nvPicPr>
            <p:cNvPr id="48" name="Picture 2" descr="Image result for orbital shapes">
              <a:extLst>
                <a:ext uri="{FF2B5EF4-FFF2-40B4-BE49-F238E27FC236}">
                  <a16:creationId xmlns:a16="http://schemas.microsoft.com/office/drawing/2014/main" id="{DE1554B9-47C9-F245-8C64-26FFA3060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822082" y="64809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783AF-D553-7B4A-B6E5-964839831C80}"/>
              </a:ext>
            </a:extLst>
          </p:cNvPr>
          <p:cNvGrpSpPr/>
          <p:nvPr/>
        </p:nvGrpSpPr>
        <p:grpSpPr>
          <a:xfrm>
            <a:off x="6471502" y="947197"/>
            <a:ext cx="156715" cy="345809"/>
            <a:chOff x="6471502" y="947197"/>
            <a:chExt cx="156715" cy="3458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3742E4-F3DF-7B41-A95E-C2CAFBCF7A92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9B5DB8-8686-A64D-BD18-F01A6F49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9141173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</p:spTree>
    <p:extLst>
      <p:ext uri="{BB962C8B-B14F-4D97-AF65-F5344CB8AC3E}">
        <p14:creationId xmlns:p14="http://schemas.microsoft.com/office/powerpoint/2010/main" val="48757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0C06BC-6C43-A042-8FBF-5622141E09E4}"/>
              </a:ext>
            </a:extLst>
          </p:cNvPr>
          <p:cNvGrpSpPr/>
          <p:nvPr/>
        </p:nvGrpSpPr>
        <p:grpSpPr>
          <a:xfrm>
            <a:off x="770003" y="1781894"/>
            <a:ext cx="3246919" cy="3039987"/>
            <a:chOff x="973612" y="2230820"/>
            <a:chExt cx="3246919" cy="30399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E70190-927E-074F-91BF-2A45F3832D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5733" y="2230820"/>
              <a:ext cx="2157569" cy="1131389"/>
              <a:chOff x="6117570" y="1380029"/>
              <a:chExt cx="2157569" cy="1131389"/>
            </a:xfrm>
          </p:grpSpPr>
          <p:pic>
            <p:nvPicPr>
              <p:cNvPr id="25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2446254C-D40E-944A-A564-D850F1E39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7570" y="1380029"/>
                <a:ext cx="945647" cy="107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D4AC4556-03E3-CE40-A533-6236350FA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283876" y="1380029"/>
                <a:ext cx="991263" cy="113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7506F-C623-A34A-8917-68EA13BF76AC}"/>
                </a:ext>
              </a:extLst>
            </p:cNvPr>
            <p:cNvGrpSpPr/>
            <p:nvPr/>
          </p:nvGrpSpPr>
          <p:grpSpPr>
            <a:xfrm>
              <a:off x="973612" y="3429000"/>
              <a:ext cx="1209888" cy="1825775"/>
              <a:chOff x="973612" y="3429000"/>
              <a:chExt cx="1209888" cy="18257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B46ADBF-536F-AB4E-8B42-56A9CEE2C725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B1363-270F-674D-88FF-66B1E500C9B4}"/>
                  </a:ext>
                </a:extLst>
              </p:cNvPr>
              <p:cNvSpPr txBox="1"/>
              <p:nvPr/>
            </p:nvSpPr>
            <p:spPr>
              <a:xfrm>
                <a:off x="973612" y="3777447"/>
                <a:ext cx="12098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one direction</a:t>
                </a:r>
              </a:p>
              <a:p>
                <a:endParaRPr lang="en-US" b="1" dirty="0"/>
              </a:p>
              <a:p>
                <a:r>
                  <a:rPr lang="en-US" b="1" dirty="0"/>
                  <a:t>”Spin up”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9AFC49-4FE2-FC46-B191-01F033531E4F}"/>
                </a:ext>
              </a:extLst>
            </p:cNvPr>
            <p:cNvGrpSpPr/>
            <p:nvPr/>
          </p:nvGrpSpPr>
          <p:grpSpPr>
            <a:xfrm>
              <a:off x="2417699" y="3429000"/>
              <a:ext cx="1802832" cy="1841807"/>
              <a:chOff x="1055713" y="3429000"/>
              <a:chExt cx="1802832" cy="184180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25AE09-1160-994A-BD6E-BA61FEAD6541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EF3211-496A-5B42-A30B-3CEF3CD31620}"/>
                  </a:ext>
                </a:extLst>
              </p:cNvPr>
              <p:cNvSpPr txBox="1"/>
              <p:nvPr/>
            </p:nvSpPr>
            <p:spPr>
              <a:xfrm>
                <a:off x="1055713" y="3793479"/>
                <a:ext cx="1802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the other direction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“Spin down”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AFE4-265A-0A4F-9706-BA9193739624}"/>
              </a:ext>
            </a:extLst>
          </p:cNvPr>
          <p:cNvGrpSpPr/>
          <p:nvPr/>
        </p:nvGrpSpPr>
        <p:grpSpPr>
          <a:xfrm>
            <a:off x="5822082" y="335579"/>
            <a:ext cx="6159199" cy="1463856"/>
            <a:chOff x="5822082" y="648096"/>
            <a:chExt cx="6159199" cy="146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44C55-95D1-A04A-B04C-BC8AF51354FE}"/>
                </a:ext>
              </a:extLst>
            </p:cNvPr>
            <p:cNvSpPr/>
            <p:nvPr/>
          </p:nvSpPr>
          <p:spPr>
            <a:xfrm>
              <a:off x="7583438" y="986771"/>
              <a:ext cx="43978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2 electrons in the same orbital, </a:t>
              </a:r>
              <a:r>
                <a:rPr lang="en-US" sz="2400" b="1" dirty="0"/>
                <a:t>spin-paired</a:t>
              </a:r>
              <a:r>
                <a:rPr lang="en-US" sz="2400" dirty="0"/>
                <a:t>. OK!</a:t>
              </a:r>
            </a:p>
          </p:txBody>
        </p:sp>
        <p:pic>
          <p:nvPicPr>
            <p:cNvPr id="48" name="Picture 2" descr="Image result for orbital shapes">
              <a:extLst>
                <a:ext uri="{FF2B5EF4-FFF2-40B4-BE49-F238E27FC236}">
                  <a16:creationId xmlns:a16="http://schemas.microsoft.com/office/drawing/2014/main" id="{DE1554B9-47C9-F245-8C64-26FFA3060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822082" y="64809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783AF-D553-7B4A-B6E5-964839831C80}"/>
              </a:ext>
            </a:extLst>
          </p:cNvPr>
          <p:cNvGrpSpPr/>
          <p:nvPr/>
        </p:nvGrpSpPr>
        <p:grpSpPr>
          <a:xfrm>
            <a:off x="6471502" y="947197"/>
            <a:ext cx="156715" cy="345809"/>
            <a:chOff x="6471502" y="947197"/>
            <a:chExt cx="156715" cy="3458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3742E4-F3DF-7B41-A95E-C2CAFBCF7A92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9B5DB8-8686-A64D-BD18-F01A6F49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9141173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78A45B-EE52-A144-A1D2-713DB32443E2}"/>
              </a:ext>
            </a:extLst>
          </p:cNvPr>
          <p:cNvGrpSpPr/>
          <p:nvPr/>
        </p:nvGrpSpPr>
        <p:grpSpPr>
          <a:xfrm>
            <a:off x="5822082" y="1828612"/>
            <a:ext cx="6314767" cy="1463858"/>
            <a:chOff x="5822066" y="648099"/>
            <a:chExt cx="6314767" cy="14638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5ACA91-F426-9B40-973E-9B02021EA7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22" name="Picture 2" descr="Image result for orbital shapes">
                <a:extLst>
                  <a:ext uri="{FF2B5EF4-FFF2-40B4-BE49-F238E27FC236}">
                    <a16:creationId xmlns:a16="http://schemas.microsoft.com/office/drawing/2014/main" id="{887EF142-DE81-7045-B0B6-ED40CFDED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10ACC26-94FE-1B4B-880B-CEA56149D6C7}"/>
                  </a:ext>
                </a:extLst>
              </p:cNvPr>
              <p:cNvGrpSpPr/>
              <p:nvPr/>
            </p:nvGrpSpPr>
            <p:grpSpPr>
              <a:xfrm>
                <a:off x="7201260" y="3287125"/>
                <a:ext cx="212099" cy="468022"/>
                <a:chOff x="7531100" y="5003800"/>
                <a:chExt cx="129564" cy="818533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FB6BAA5-8A78-9646-9CE6-B54C039B07BD}"/>
                    </a:ext>
                  </a:extLst>
                </p:cNvPr>
                <p:cNvCxnSpPr/>
                <p:nvPr/>
              </p:nvCxnSpPr>
              <p:spPr>
                <a:xfrm flipV="1">
                  <a:off x="7531100" y="5003800"/>
                  <a:ext cx="0" cy="7620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F9FE6C4-1D31-1D40-9E04-17783B1A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664" y="5073035"/>
                  <a:ext cx="0" cy="749298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4C61FA-BA47-FD4C-9644-DA07ECF3CB64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This doesn’t happen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55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0C06BC-6C43-A042-8FBF-5622141E09E4}"/>
              </a:ext>
            </a:extLst>
          </p:cNvPr>
          <p:cNvGrpSpPr/>
          <p:nvPr/>
        </p:nvGrpSpPr>
        <p:grpSpPr>
          <a:xfrm>
            <a:off x="770003" y="1781894"/>
            <a:ext cx="3246919" cy="3039987"/>
            <a:chOff x="973612" y="2230820"/>
            <a:chExt cx="3246919" cy="30399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E70190-927E-074F-91BF-2A45F3832D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5733" y="2230820"/>
              <a:ext cx="2157569" cy="1131389"/>
              <a:chOff x="6117570" y="1380029"/>
              <a:chExt cx="2157569" cy="1131389"/>
            </a:xfrm>
          </p:grpSpPr>
          <p:pic>
            <p:nvPicPr>
              <p:cNvPr id="25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2446254C-D40E-944A-A564-D850F1E39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7570" y="1380029"/>
                <a:ext cx="945647" cy="107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D4AC4556-03E3-CE40-A533-6236350FA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283876" y="1380029"/>
                <a:ext cx="991263" cy="113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7506F-C623-A34A-8917-68EA13BF76AC}"/>
                </a:ext>
              </a:extLst>
            </p:cNvPr>
            <p:cNvGrpSpPr/>
            <p:nvPr/>
          </p:nvGrpSpPr>
          <p:grpSpPr>
            <a:xfrm>
              <a:off x="973612" y="3429000"/>
              <a:ext cx="1209888" cy="1825775"/>
              <a:chOff x="973612" y="3429000"/>
              <a:chExt cx="1209888" cy="18257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B46ADBF-536F-AB4E-8B42-56A9CEE2C725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B1363-270F-674D-88FF-66B1E500C9B4}"/>
                  </a:ext>
                </a:extLst>
              </p:cNvPr>
              <p:cNvSpPr txBox="1"/>
              <p:nvPr/>
            </p:nvSpPr>
            <p:spPr>
              <a:xfrm>
                <a:off x="973612" y="3777447"/>
                <a:ext cx="12098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one direction</a:t>
                </a:r>
              </a:p>
              <a:p>
                <a:endParaRPr lang="en-US" b="1" dirty="0"/>
              </a:p>
              <a:p>
                <a:r>
                  <a:rPr lang="en-US" b="1" dirty="0"/>
                  <a:t>”Spin up”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9AFC49-4FE2-FC46-B191-01F033531E4F}"/>
                </a:ext>
              </a:extLst>
            </p:cNvPr>
            <p:cNvGrpSpPr/>
            <p:nvPr/>
          </p:nvGrpSpPr>
          <p:grpSpPr>
            <a:xfrm>
              <a:off x="2417699" y="3429000"/>
              <a:ext cx="1802832" cy="1841807"/>
              <a:chOff x="1055713" y="3429000"/>
              <a:chExt cx="1802832" cy="184180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25AE09-1160-994A-BD6E-BA61FEAD6541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EF3211-496A-5B42-A30B-3CEF3CD31620}"/>
                  </a:ext>
                </a:extLst>
              </p:cNvPr>
              <p:cNvSpPr txBox="1"/>
              <p:nvPr/>
            </p:nvSpPr>
            <p:spPr>
              <a:xfrm>
                <a:off x="1055713" y="3793479"/>
                <a:ext cx="1802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the other direction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“Spin down”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AFE4-265A-0A4F-9706-BA9193739624}"/>
              </a:ext>
            </a:extLst>
          </p:cNvPr>
          <p:cNvGrpSpPr/>
          <p:nvPr/>
        </p:nvGrpSpPr>
        <p:grpSpPr>
          <a:xfrm>
            <a:off x="5822082" y="335579"/>
            <a:ext cx="6159199" cy="1463856"/>
            <a:chOff x="5822082" y="648096"/>
            <a:chExt cx="6159199" cy="146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44C55-95D1-A04A-B04C-BC8AF51354FE}"/>
                </a:ext>
              </a:extLst>
            </p:cNvPr>
            <p:cNvSpPr/>
            <p:nvPr/>
          </p:nvSpPr>
          <p:spPr>
            <a:xfrm>
              <a:off x="7583438" y="986771"/>
              <a:ext cx="43978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2 electrons in the same orbital, </a:t>
              </a:r>
              <a:r>
                <a:rPr lang="en-US" sz="2400" b="1" dirty="0"/>
                <a:t>spin-paired</a:t>
              </a:r>
              <a:r>
                <a:rPr lang="en-US" sz="2400" dirty="0"/>
                <a:t>. OK!</a:t>
              </a:r>
            </a:p>
          </p:txBody>
        </p:sp>
        <p:pic>
          <p:nvPicPr>
            <p:cNvPr id="48" name="Picture 2" descr="Image result for orbital shapes">
              <a:extLst>
                <a:ext uri="{FF2B5EF4-FFF2-40B4-BE49-F238E27FC236}">
                  <a16:creationId xmlns:a16="http://schemas.microsoft.com/office/drawing/2014/main" id="{DE1554B9-47C9-F245-8C64-26FFA3060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822082" y="64809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783AF-D553-7B4A-B6E5-964839831C80}"/>
              </a:ext>
            </a:extLst>
          </p:cNvPr>
          <p:cNvGrpSpPr/>
          <p:nvPr/>
        </p:nvGrpSpPr>
        <p:grpSpPr>
          <a:xfrm>
            <a:off x="6471502" y="947197"/>
            <a:ext cx="156715" cy="345809"/>
            <a:chOff x="6471502" y="947197"/>
            <a:chExt cx="156715" cy="3458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3742E4-F3DF-7B41-A95E-C2CAFBCF7A92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9B5DB8-8686-A64D-BD18-F01A6F49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9141173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22D9AF-FF87-EC49-A09D-C7DD724576D6}"/>
              </a:ext>
            </a:extLst>
          </p:cNvPr>
          <p:cNvGrpSpPr/>
          <p:nvPr/>
        </p:nvGrpSpPr>
        <p:grpSpPr>
          <a:xfrm>
            <a:off x="5822082" y="1828612"/>
            <a:ext cx="6314767" cy="1463858"/>
            <a:chOff x="5822066" y="648099"/>
            <a:chExt cx="6314767" cy="14638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01837E-326D-8841-A767-76AF561507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23" name="Picture 2" descr="Image result for orbital shapes">
                <a:extLst>
                  <a:ext uri="{FF2B5EF4-FFF2-40B4-BE49-F238E27FC236}">
                    <a16:creationId xmlns:a16="http://schemas.microsoft.com/office/drawing/2014/main" id="{3569D171-EAD5-7446-8A36-7050CDE58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A2142AB-1B65-8843-83C3-FFAEF213EB05}"/>
                  </a:ext>
                </a:extLst>
              </p:cNvPr>
              <p:cNvGrpSpPr/>
              <p:nvPr/>
            </p:nvGrpSpPr>
            <p:grpSpPr>
              <a:xfrm>
                <a:off x="7201260" y="3287125"/>
                <a:ext cx="212099" cy="468022"/>
                <a:chOff x="7531100" y="5003800"/>
                <a:chExt cx="129564" cy="818533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B99C4AE-9C44-8745-9F48-D1A358713B6F}"/>
                    </a:ext>
                  </a:extLst>
                </p:cNvPr>
                <p:cNvCxnSpPr/>
                <p:nvPr/>
              </p:nvCxnSpPr>
              <p:spPr>
                <a:xfrm flipV="1">
                  <a:off x="7531100" y="5003800"/>
                  <a:ext cx="0" cy="7620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F95B8B4-59EC-A144-B94B-EA7852E6E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664" y="5073035"/>
                  <a:ext cx="0" cy="749298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CF7872-E95D-2945-A553-36537A471CB8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This doesn’t happen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69014-BBB4-BA40-A5D7-4A8201567458}"/>
              </a:ext>
            </a:extLst>
          </p:cNvPr>
          <p:cNvGrpSpPr/>
          <p:nvPr/>
        </p:nvGrpSpPr>
        <p:grpSpPr>
          <a:xfrm>
            <a:off x="5822082" y="3292470"/>
            <a:ext cx="6314767" cy="1463858"/>
            <a:chOff x="5822066" y="648099"/>
            <a:chExt cx="6314767" cy="14638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FDF4D7-62C7-D54F-A183-4D5CECA3EB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37" name="Picture 2" descr="Image result for orbital shapes">
                <a:extLst>
                  <a:ext uri="{FF2B5EF4-FFF2-40B4-BE49-F238E27FC236}">
                    <a16:creationId xmlns:a16="http://schemas.microsoft.com/office/drawing/2014/main" id="{ADB9D8D4-B301-4845-9407-655BE79166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D7D09E0-9471-054A-9786-10298494322D}"/>
                  </a:ext>
                </a:extLst>
              </p:cNvPr>
              <p:cNvGrpSpPr/>
              <p:nvPr/>
            </p:nvGrpSpPr>
            <p:grpSpPr>
              <a:xfrm>
                <a:off x="7201260" y="3287125"/>
                <a:ext cx="212099" cy="468022"/>
                <a:chOff x="7531100" y="5003800"/>
                <a:chExt cx="129564" cy="818533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7BBEDEA-9962-1B4E-8CEC-FAC4C8E5F26D}"/>
                    </a:ext>
                  </a:extLst>
                </p:cNvPr>
                <p:cNvCxnSpPr/>
                <p:nvPr/>
              </p:nvCxnSpPr>
              <p:spPr>
                <a:xfrm flipV="1">
                  <a:off x="7531100" y="5003800"/>
                  <a:ext cx="0" cy="762000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D0BB2C-A185-5848-B99E-DEC57CD36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664" y="5073035"/>
                  <a:ext cx="0" cy="749298"/>
                </a:xfrm>
                <a:prstGeom prst="straightConnector1">
                  <a:avLst/>
                </a:prstGeom>
                <a:ln w="635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847B70-D5A2-3349-9AFA-FF6134F6BF7A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Neither does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33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0C06BC-6C43-A042-8FBF-5622141E09E4}"/>
              </a:ext>
            </a:extLst>
          </p:cNvPr>
          <p:cNvGrpSpPr/>
          <p:nvPr/>
        </p:nvGrpSpPr>
        <p:grpSpPr>
          <a:xfrm>
            <a:off x="770003" y="1781894"/>
            <a:ext cx="3246919" cy="3039987"/>
            <a:chOff x="973612" y="2230820"/>
            <a:chExt cx="3246919" cy="30399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E70190-927E-074F-91BF-2A45F3832D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5733" y="2230820"/>
              <a:ext cx="2157569" cy="1131389"/>
              <a:chOff x="6117570" y="1380029"/>
              <a:chExt cx="2157569" cy="1131389"/>
            </a:xfrm>
          </p:grpSpPr>
          <p:pic>
            <p:nvPicPr>
              <p:cNvPr id="25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2446254C-D40E-944A-A564-D850F1E396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7570" y="1380029"/>
                <a:ext cx="945647" cy="107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://mriquestions.com/uploads/3/4/5/7/34572113/8001127_orig.gif">
                <a:extLst>
                  <a:ext uri="{FF2B5EF4-FFF2-40B4-BE49-F238E27FC236}">
                    <a16:creationId xmlns:a16="http://schemas.microsoft.com/office/drawing/2014/main" id="{D4AC4556-03E3-CE40-A533-6236350FA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283876" y="1380029"/>
                <a:ext cx="991263" cy="1131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7506F-C623-A34A-8917-68EA13BF76AC}"/>
                </a:ext>
              </a:extLst>
            </p:cNvPr>
            <p:cNvGrpSpPr/>
            <p:nvPr/>
          </p:nvGrpSpPr>
          <p:grpSpPr>
            <a:xfrm>
              <a:off x="973612" y="3429000"/>
              <a:ext cx="1209888" cy="1825775"/>
              <a:chOff x="973612" y="3429000"/>
              <a:chExt cx="1209888" cy="182577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B46ADBF-536F-AB4E-8B42-56A9CEE2C725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B1363-270F-674D-88FF-66B1E500C9B4}"/>
                  </a:ext>
                </a:extLst>
              </p:cNvPr>
              <p:cNvSpPr txBox="1"/>
              <p:nvPr/>
            </p:nvSpPr>
            <p:spPr>
              <a:xfrm>
                <a:off x="973612" y="3777447"/>
                <a:ext cx="12098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one direction</a:t>
                </a:r>
              </a:p>
              <a:p>
                <a:endParaRPr lang="en-US" b="1" dirty="0"/>
              </a:p>
              <a:p>
                <a:r>
                  <a:rPr lang="en-US" b="1" dirty="0"/>
                  <a:t>”Spin up”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9AFC49-4FE2-FC46-B191-01F033531E4F}"/>
                </a:ext>
              </a:extLst>
            </p:cNvPr>
            <p:cNvGrpSpPr/>
            <p:nvPr/>
          </p:nvGrpSpPr>
          <p:grpSpPr>
            <a:xfrm>
              <a:off x="2417699" y="3429000"/>
              <a:ext cx="1802832" cy="1841807"/>
              <a:chOff x="1055713" y="3429000"/>
              <a:chExt cx="1802832" cy="184180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25AE09-1160-994A-BD6E-BA61FEAD6541}"/>
                  </a:ext>
                </a:extLst>
              </p:cNvPr>
              <p:cNvCxnSpPr/>
              <p:nvPr/>
            </p:nvCxnSpPr>
            <p:spPr>
              <a:xfrm flipV="1">
                <a:off x="1496299" y="3429000"/>
                <a:ext cx="0" cy="321925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EF3211-496A-5B42-A30B-3CEF3CD31620}"/>
                  </a:ext>
                </a:extLst>
              </p:cNvPr>
              <p:cNvSpPr txBox="1"/>
              <p:nvPr/>
            </p:nvSpPr>
            <p:spPr>
              <a:xfrm>
                <a:off x="1055713" y="3793479"/>
                <a:ext cx="1802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spinning in the other direction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“Spin down”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AFE4-265A-0A4F-9706-BA9193739624}"/>
              </a:ext>
            </a:extLst>
          </p:cNvPr>
          <p:cNvGrpSpPr/>
          <p:nvPr/>
        </p:nvGrpSpPr>
        <p:grpSpPr>
          <a:xfrm>
            <a:off x="5822082" y="335579"/>
            <a:ext cx="6159199" cy="1463856"/>
            <a:chOff x="5822082" y="648096"/>
            <a:chExt cx="6159199" cy="146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44C55-95D1-A04A-B04C-BC8AF51354FE}"/>
                </a:ext>
              </a:extLst>
            </p:cNvPr>
            <p:cNvSpPr/>
            <p:nvPr/>
          </p:nvSpPr>
          <p:spPr>
            <a:xfrm>
              <a:off x="7583438" y="986771"/>
              <a:ext cx="43978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2 electrons in the same orbital, </a:t>
              </a:r>
              <a:r>
                <a:rPr lang="en-US" sz="2400" b="1" dirty="0"/>
                <a:t>spin-paired</a:t>
              </a:r>
              <a:r>
                <a:rPr lang="en-US" sz="2400" dirty="0"/>
                <a:t>. OK!</a:t>
              </a:r>
            </a:p>
          </p:txBody>
        </p:sp>
        <p:pic>
          <p:nvPicPr>
            <p:cNvPr id="48" name="Picture 2" descr="Image result for orbital shapes">
              <a:extLst>
                <a:ext uri="{FF2B5EF4-FFF2-40B4-BE49-F238E27FC236}">
                  <a16:creationId xmlns:a16="http://schemas.microsoft.com/office/drawing/2014/main" id="{DE1554B9-47C9-F245-8C64-26FFA30607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822082" y="64809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783AF-D553-7B4A-B6E5-964839831C80}"/>
              </a:ext>
            </a:extLst>
          </p:cNvPr>
          <p:cNvGrpSpPr/>
          <p:nvPr/>
        </p:nvGrpSpPr>
        <p:grpSpPr>
          <a:xfrm>
            <a:off x="6471502" y="947197"/>
            <a:ext cx="156715" cy="345809"/>
            <a:chOff x="6471502" y="947197"/>
            <a:chExt cx="156715" cy="3458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3742E4-F3DF-7B41-A95E-C2CAFBCF7A92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9B5DB8-8686-A64D-BD18-F01A6F499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9141173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22D9AF-FF87-EC49-A09D-C7DD724576D6}"/>
              </a:ext>
            </a:extLst>
          </p:cNvPr>
          <p:cNvGrpSpPr/>
          <p:nvPr/>
        </p:nvGrpSpPr>
        <p:grpSpPr>
          <a:xfrm>
            <a:off x="5822082" y="1828612"/>
            <a:ext cx="6314767" cy="1463858"/>
            <a:chOff x="5822066" y="648099"/>
            <a:chExt cx="6314767" cy="14638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01837E-326D-8841-A767-76AF561507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23" name="Picture 2" descr="Image result for orbital shapes">
                <a:extLst>
                  <a:ext uri="{FF2B5EF4-FFF2-40B4-BE49-F238E27FC236}">
                    <a16:creationId xmlns:a16="http://schemas.microsoft.com/office/drawing/2014/main" id="{3569D171-EAD5-7446-8A36-7050CDE585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A2142AB-1B65-8843-83C3-FFAEF213EB05}"/>
                  </a:ext>
                </a:extLst>
              </p:cNvPr>
              <p:cNvGrpSpPr/>
              <p:nvPr/>
            </p:nvGrpSpPr>
            <p:grpSpPr>
              <a:xfrm>
                <a:off x="7201260" y="3287125"/>
                <a:ext cx="212099" cy="468022"/>
                <a:chOff x="7531100" y="5003800"/>
                <a:chExt cx="129564" cy="818533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B99C4AE-9C44-8745-9F48-D1A358713B6F}"/>
                    </a:ext>
                  </a:extLst>
                </p:cNvPr>
                <p:cNvCxnSpPr/>
                <p:nvPr/>
              </p:nvCxnSpPr>
              <p:spPr>
                <a:xfrm flipV="1">
                  <a:off x="7531100" y="5003800"/>
                  <a:ext cx="0" cy="7620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F95B8B4-59EC-A144-B94B-EA7852E6E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664" y="5073035"/>
                  <a:ext cx="0" cy="749298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CF7872-E95D-2945-A553-36537A471CB8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This doesn’t happen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369014-BBB4-BA40-A5D7-4A8201567458}"/>
              </a:ext>
            </a:extLst>
          </p:cNvPr>
          <p:cNvGrpSpPr/>
          <p:nvPr/>
        </p:nvGrpSpPr>
        <p:grpSpPr>
          <a:xfrm>
            <a:off x="5822082" y="3292470"/>
            <a:ext cx="6314767" cy="1463858"/>
            <a:chOff x="5822066" y="648099"/>
            <a:chExt cx="6314767" cy="14638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FDF4D7-62C7-D54F-A183-4D5CECA3EB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37" name="Picture 2" descr="Image result for orbital shapes">
                <a:extLst>
                  <a:ext uri="{FF2B5EF4-FFF2-40B4-BE49-F238E27FC236}">
                    <a16:creationId xmlns:a16="http://schemas.microsoft.com/office/drawing/2014/main" id="{ADB9D8D4-B301-4845-9407-655BE79166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D7D09E0-9471-054A-9786-10298494322D}"/>
                  </a:ext>
                </a:extLst>
              </p:cNvPr>
              <p:cNvGrpSpPr/>
              <p:nvPr/>
            </p:nvGrpSpPr>
            <p:grpSpPr>
              <a:xfrm>
                <a:off x="7201260" y="3287125"/>
                <a:ext cx="212099" cy="468022"/>
                <a:chOff x="7531100" y="5003800"/>
                <a:chExt cx="129564" cy="818533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7BBEDEA-9962-1B4E-8CEC-FAC4C8E5F26D}"/>
                    </a:ext>
                  </a:extLst>
                </p:cNvPr>
                <p:cNvCxnSpPr/>
                <p:nvPr/>
              </p:nvCxnSpPr>
              <p:spPr>
                <a:xfrm flipV="1">
                  <a:off x="7531100" y="5003800"/>
                  <a:ext cx="0" cy="762000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D0BB2C-A185-5848-B99E-DEC57CD36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664" y="5073035"/>
                  <a:ext cx="0" cy="749298"/>
                </a:xfrm>
                <a:prstGeom prst="straightConnector1">
                  <a:avLst/>
                </a:prstGeom>
                <a:ln w="635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847B70-D5A2-3349-9AFA-FF6134F6BF7A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Neither does this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FF9FF3-C3F7-E34C-A6D5-FC1F85ADB641}"/>
              </a:ext>
            </a:extLst>
          </p:cNvPr>
          <p:cNvGrpSpPr/>
          <p:nvPr/>
        </p:nvGrpSpPr>
        <p:grpSpPr>
          <a:xfrm>
            <a:off x="5822082" y="4716985"/>
            <a:ext cx="6314767" cy="1463858"/>
            <a:chOff x="5822066" y="648099"/>
            <a:chExt cx="6314767" cy="14638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CB35E48-764B-1346-9A5C-7B493D9CD5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2066" y="648099"/>
              <a:ext cx="1761350" cy="1463858"/>
              <a:chOff x="6322331" y="2459354"/>
              <a:chExt cx="2383829" cy="1981200"/>
            </a:xfrm>
          </p:grpSpPr>
          <p:pic>
            <p:nvPicPr>
              <p:cNvPr id="44" name="Picture 2" descr="Image result for orbital shapes">
                <a:extLst>
                  <a:ext uri="{FF2B5EF4-FFF2-40B4-BE49-F238E27FC236}">
                    <a16:creationId xmlns:a16="http://schemas.microsoft.com/office/drawing/2014/main" id="{5566868E-D4B3-C14F-AF37-71120E9A9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6322331" y="2459354"/>
                <a:ext cx="2383829" cy="1981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644036F-4E41-414F-90AA-54F50A90E4EF}"/>
                  </a:ext>
                </a:extLst>
              </p:cNvPr>
              <p:cNvGrpSpPr/>
              <p:nvPr/>
            </p:nvGrpSpPr>
            <p:grpSpPr>
              <a:xfrm>
                <a:off x="7075975" y="3187376"/>
                <a:ext cx="212103" cy="535439"/>
                <a:chOff x="7454542" y="4829358"/>
                <a:chExt cx="129566" cy="936442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112D96-5BBD-874D-8F8A-CA30264B419B}"/>
                    </a:ext>
                  </a:extLst>
                </p:cNvPr>
                <p:cNvCxnSpPr/>
                <p:nvPr/>
              </p:nvCxnSpPr>
              <p:spPr>
                <a:xfrm flipV="1">
                  <a:off x="7454542" y="5003800"/>
                  <a:ext cx="0" cy="762000"/>
                </a:xfrm>
                <a:prstGeom prst="straightConnector1">
                  <a:avLst/>
                </a:prstGeom>
                <a:ln w="635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7696C65-6057-3441-B85C-550EDDAE4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84108" y="4829358"/>
                  <a:ext cx="0" cy="791624"/>
                </a:xfrm>
                <a:prstGeom prst="straightConnector1">
                  <a:avLst/>
                </a:prstGeom>
                <a:ln w="635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4706B0-26DA-AF4E-964D-9BBA5212A61D}"/>
                </a:ext>
              </a:extLst>
            </p:cNvPr>
            <p:cNvSpPr/>
            <p:nvPr/>
          </p:nvSpPr>
          <p:spPr>
            <a:xfrm>
              <a:off x="7738990" y="1171983"/>
              <a:ext cx="43978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Neither does this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4ED236-E91C-EB46-91FA-C88FD8E44617}"/>
              </a:ext>
            </a:extLst>
          </p:cNvPr>
          <p:cNvCxnSpPr>
            <a:cxnSpLocks/>
          </p:cNvCxnSpPr>
          <p:nvPr/>
        </p:nvCxnSpPr>
        <p:spPr>
          <a:xfrm flipV="1">
            <a:off x="6699477" y="5327292"/>
            <a:ext cx="0" cy="334440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9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>
            <a:off x="1173891" y="1309815"/>
            <a:ext cx="3472250" cy="3274541"/>
          </a:xfrm>
          <a:prstGeom prst="arc">
            <a:avLst>
              <a:gd name="adj1" fmla="val 7260713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9387442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1 of the Periodic Table</a:t>
            </a:r>
            <a:endParaRPr lang="en-US" sz="3000" b="1" i="1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8D5230C-E01E-D74E-BF80-CFB43C5DEA30}"/>
              </a:ext>
            </a:extLst>
          </p:cNvPr>
          <p:cNvGrpSpPr/>
          <p:nvPr/>
        </p:nvGrpSpPr>
        <p:grpSpPr>
          <a:xfrm>
            <a:off x="1911933" y="4066319"/>
            <a:ext cx="6622467" cy="1473546"/>
            <a:chOff x="1911933" y="4066319"/>
            <a:chExt cx="6622467" cy="1473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1BA568-8770-5047-A1C3-F7CF6556F68D}"/>
                </a:ext>
              </a:extLst>
            </p:cNvPr>
            <p:cNvGrpSpPr/>
            <p:nvPr/>
          </p:nvGrpSpPr>
          <p:grpSpPr>
            <a:xfrm>
              <a:off x="1911933" y="4066319"/>
              <a:ext cx="6622467" cy="1473546"/>
              <a:chOff x="1911933" y="3671350"/>
              <a:chExt cx="6622467" cy="147354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82054-3102-934B-AF0E-DB390F11762D}"/>
                  </a:ext>
                </a:extLst>
              </p:cNvPr>
              <p:cNvSpPr txBox="1"/>
              <p:nvPr/>
            </p:nvSpPr>
            <p:spPr>
              <a:xfrm>
                <a:off x="2128054" y="3671350"/>
                <a:ext cx="6406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shell has </a:t>
                </a:r>
                <a:r>
                  <a:rPr lang="en-US" sz="2400" b="1" dirty="0"/>
                  <a:t>one</a:t>
                </a:r>
                <a:r>
                  <a:rPr lang="en-US" sz="2400" dirty="0"/>
                  <a:t> </a:t>
                </a:r>
                <a:r>
                  <a:rPr lang="en-US" sz="2400" b="1" dirty="0"/>
                  <a:t>orbital </a:t>
                </a:r>
                <a:r>
                  <a:rPr lang="en-US" sz="2400" dirty="0"/>
                  <a:t>(called an s-orbital)</a:t>
                </a:r>
              </a:p>
            </p:txBody>
          </p:sp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F9848E25-4531-C044-BF7F-EBFC0CEB2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1911933" y="4189387"/>
                <a:ext cx="1116341" cy="955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1923AB-2785-D542-AC44-B86E8C2EA2A3}"/>
                </a:ext>
              </a:extLst>
            </p:cNvPr>
            <p:cNvCxnSpPr/>
            <p:nvPr/>
          </p:nvCxnSpPr>
          <p:spPr>
            <a:xfrm flipV="1">
              <a:off x="2371942" y="490114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87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>
            <a:off x="1173891" y="1309815"/>
            <a:ext cx="3472250" cy="3274541"/>
          </a:xfrm>
          <a:prstGeom prst="arc">
            <a:avLst>
              <a:gd name="adj1" fmla="val 7260713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1 of the Periodic Table</a:t>
            </a:r>
            <a:endParaRPr lang="en-US" sz="3000" b="1" i="1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8D5230C-E01E-D74E-BF80-CFB43C5DEA30}"/>
              </a:ext>
            </a:extLst>
          </p:cNvPr>
          <p:cNvGrpSpPr/>
          <p:nvPr/>
        </p:nvGrpSpPr>
        <p:grpSpPr>
          <a:xfrm>
            <a:off x="1911933" y="4066319"/>
            <a:ext cx="6622467" cy="1473546"/>
            <a:chOff x="1911933" y="4066319"/>
            <a:chExt cx="6622467" cy="1473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1BA568-8770-5047-A1C3-F7CF6556F68D}"/>
                </a:ext>
              </a:extLst>
            </p:cNvPr>
            <p:cNvGrpSpPr/>
            <p:nvPr/>
          </p:nvGrpSpPr>
          <p:grpSpPr>
            <a:xfrm>
              <a:off x="1911933" y="4066319"/>
              <a:ext cx="6622467" cy="1473546"/>
              <a:chOff x="1911933" y="3671350"/>
              <a:chExt cx="6622467" cy="147354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82054-3102-934B-AF0E-DB390F11762D}"/>
                  </a:ext>
                </a:extLst>
              </p:cNvPr>
              <p:cNvSpPr txBox="1"/>
              <p:nvPr/>
            </p:nvSpPr>
            <p:spPr>
              <a:xfrm>
                <a:off x="2128054" y="3671350"/>
                <a:ext cx="6406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shell has </a:t>
                </a:r>
                <a:r>
                  <a:rPr lang="en-US" sz="2400" b="1" dirty="0"/>
                  <a:t>one</a:t>
                </a:r>
                <a:r>
                  <a:rPr lang="en-US" sz="2400" dirty="0"/>
                  <a:t> </a:t>
                </a:r>
                <a:r>
                  <a:rPr lang="en-US" sz="2400" b="1" dirty="0"/>
                  <a:t>orbital </a:t>
                </a:r>
                <a:r>
                  <a:rPr lang="en-US" sz="2400" dirty="0"/>
                  <a:t>(called an s-orbital)</a:t>
                </a:r>
              </a:p>
            </p:txBody>
          </p:sp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F9848E25-4531-C044-BF7F-EBFC0CEB2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1911933" y="4189387"/>
                <a:ext cx="1116341" cy="955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1923AB-2785-D542-AC44-B86E8C2EA2A3}"/>
                </a:ext>
              </a:extLst>
            </p:cNvPr>
            <p:cNvCxnSpPr/>
            <p:nvPr/>
          </p:nvCxnSpPr>
          <p:spPr>
            <a:xfrm flipV="1">
              <a:off x="2371942" y="490114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BFF57-3638-FF46-9138-51D8B7892FD0}"/>
                  </a:ext>
                </a:extLst>
              </p:cNvPr>
              <p:cNvSpPr txBox="1"/>
              <p:nvPr/>
            </p:nvSpPr>
            <p:spPr>
              <a:xfrm>
                <a:off x="550861" y="5644956"/>
                <a:ext cx="78235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say the </a:t>
                </a:r>
                <a:r>
                  <a:rPr lang="en-US" sz="2400" b="1" dirty="0"/>
                  <a:t>electron configuration</a:t>
                </a:r>
                <a:r>
                  <a:rPr lang="en-US" sz="2400" dirty="0"/>
                  <a:t> of 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. A pseudo-mathematical way of saying this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BFF57-3638-FF46-9138-51D8B789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1" y="5644956"/>
                <a:ext cx="7823519" cy="830997"/>
              </a:xfrm>
              <a:prstGeom prst="rect">
                <a:avLst/>
              </a:prstGeom>
              <a:blipFill>
                <a:blip r:embed="rId6"/>
                <a:stretch>
                  <a:fillRect l="-113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47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1 of the Periodic Table</a:t>
            </a:r>
            <a:endParaRPr lang="en-US" sz="3000" b="1" i="1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orbital shapes">
            <a:extLst>
              <a:ext uri="{FF2B5EF4-FFF2-40B4-BE49-F238E27FC236}">
                <a16:creationId xmlns:a16="http://schemas.microsoft.com/office/drawing/2014/main" id="{F9848E25-4531-C044-BF7F-EBFC0CEB2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8099038" y="4234347"/>
            <a:ext cx="1116341" cy="9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 flipH="1">
            <a:off x="7754378" y="1255776"/>
            <a:ext cx="2321759" cy="3650506"/>
          </a:xfrm>
          <a:prstGeom prst="arc">
            <a:avLst>
              <a:gd name="adj1" fmla="val 5933509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E30B2-27B4-FB4F-A83D-DF61499EA3F2}"/>
              </a:ext>
            </a:extLst>
          </p:cNvPr>
          <p:cNvGrpSpPr/>
          <p:nvPr/>
        </p:nvGrpSpPr>
        <p:grpSpPr>
          <a:xfrm>
            <a:off x="8500493" y="4544228"/>
            <a:ext cx="156715" cy="345809"/>
            <a:chOff x="6471502" y="947197"/>
            <a:chExt cx="156715" cy="34580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D4A016-FA4D-1B4F-9A7F-C4A99A9FF150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B4AB68-1E3A-D94D-A078-869EE1E9CD9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05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1 of the Periodic Table</a:t>
            </a:r>
            <a:endParaRPr lang="en-US" sz="3000" b="1" i="1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orbital shapes">
            <a:extLst>
              <a:ext uri="{FF2B5EF4-FFF2-40B4-BE49-F238E27FC236}">
                <a16:creationId xmlns:a16="http://schemas.microsoft.com/office/drawing/2014/main" id="{F9848E25-4531-C044-BF7F-EBFC0CEB2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8099038" y="4234347"/>
            <a:ext cx="1116341" cy="9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 flipH="1">
            <a:off x="7754378" y="1255776"/>
            <a:ext cx="2321759" cy="3650506"/>
          </a:xfrm>
          <a:prstGeom prst="arc">
            <a:avLst>
              <a:gd name="adj1" fmla="val 5933509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E30B2-27B4-FB4F-A83D-DF61499EA3F2}"/>
              </a:ext>
            </a:extLst>
          </p:cNvPr>
          <p:cNvGrpSpPr/>
          <p:nvPr/>
        </p:nvGrpSpPr>
        <p:grpSpPr>
          <a:xfrm>
            <a:off x="8500493" y="4544228"/>
            <a:ext cx="156715" cy="345809"/>
            <a:chOff x="6471502" y="947197"/>
            <a:chExt cx="156715" cy="34580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D4A016-FA4D-1B4F-9A7F-C4A99A9FF150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B4AB68-1E3A-D94D-A078-869EE1E9CD9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CCF3-2B09-FD4B-80EE-2546F490F1D7}"/>
                  </a:ext>
                </a:extLst>
              </p:cNvPr>
              <p:cNvSpPr txBox="1"/>
              <p:nvPr/>
            </p:nvSpPr>
            <p:spPr>
              <a:xfrm>
                <a:off x="7257543" y="5189856"/>
                <a:ext cx="281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say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BECCF3-2B09-FD4B-80EE-2546F490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43" y="5189856"/>
                <a:ext cx="2818594" cy="461665"/>
              </a:xfrm>
              <a:prstGeom prst="rect">
                <a:avLst/>
              </a:prstGeom>
              <a:blipFill>
                <a:blip r:embed="rId6"/>
                <a:stretch>
                  <a:fillRect l="-3139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>
            <a:extLst>
              <a:ext uri="{FF2B5EF4-FFF2-40B4-BE49-F238E27FC236}">
                <a16:creationId xmlns:a16="http://schemas.microsoft.com/office/drawing/2014/main" id="{B47A14AB-794A-1D4B-BC2C-B12649CE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A7C7EF53-B4ED-6842-A2D6-77AECA1C7613}"/>
              </a:ext>
            </a:extLst>
          </p:cNvPr>
          <p:cNvSpPr/>
          <p:nvPr/>
        </p:nvSpPr>
        <p:spPr>
          <a:xfrm flipH="1">
            <a:off x="7925562" y="2052443"/>
            <a:ext cx="1675637" cy="2233133"/>
          </a:xfrm>
          <a:prstGeom prst="arc">
            <a:avLst>
              <a:gd name="adj1" fmla="val 5784512"/>
              <a:gd name="adj2" fmla="val 15382171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EB8F2E-6993-5C41-B386-699FA3ED0AC5}"/>
              </a:ext>
            </a:extLst>
          </p:cNvPr>
          <p:cNvGrpSpPr/>
          <p:nvPr/>
        </p:nvGrpSpPr>
        <p:grpSpPr>
          <a:xfrm>
            <a:off x="4266589" y="3575737"/>
            <a:ext cx="5181039" cy="1029628"/>
            <a:chOff x="4329113" y="5606661"/>
            <a:chExt cx="5181039" cy="1029628"/>
          </a:xfrm>
        </p:grpSpPr>
        <p:pic>
          <p:nvPicPr>
            <p:cNvPr id="17" name="Picture 2" descr="Solved: When students first see a drawing of the p orbitals, th... |  Chegg.com">
              <a:extLst>
                <a:ext uri="{FF2B5EF4-FFF2-40B4-BE49-F238E27FC236}">
                  <a16:creationId xmlns:a16="http://schemas.microsoft.com/office/drawing/2014/main" id="{2414FDB4-456B-C540-9E18-3E9A342A6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83"/>
            <a:stretch/>
          </p:blipFill>
          <p:spPr bwMode="auto">
            <a:xfrm>
              <a:off x="4329113" y="5606661"/>
              <a:ext cx="3295089" cy="102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E651A-2364-5B4D-8552-1F50CC41CA41}"/>
                </a:ext>
              </a:extLst>
            </p:cNvPr>
            <p:cNvSpPr txBox="1"/>
            <p:nvPr/>
          </p:nvSpPr>
          <p:spPr>
            <a:xfrm>
              <a:off x="7624202" y="5951027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 orbitals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DEDF2-D211-CA4F-A1DA-8BBE80A16F41}"/>
              </a:ext>
            </a:extLst>
          </p:cNvPr>
          <p:cNvGrpSpPr/>
          <p:nvPr/>
        </p:nvGrpSpPr>
        <p:grpSpPr>
          <a:xfrm>
            <a:off x="1103669" y="3575737"/>
            <a:ext cx="2937753" cy="1325310"/>
            <a:chOff x="4297729" y="3654649"/>
            <a:chExt cx="2937753" cy="1325310"/>
          </a:xfrm>
        </p:grpSpPr>
        <p:pic>
          <p:nvPicPr>
            <p:cNvPr id="41" name="Picture 2" descr="Image result for orbital shapes">
              <a:extLst>
                <a:ext uri="{FF2B5EF4-FFF2-40B4-BE49-F238E27FC236}">
                  <a16:creationId xmlns:a16="http://schemas.microsoft.com/office/drawing/2014/main" id="{67C73E52-8776-6D4C-92CF-C9410F86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687096" y="3654649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7437C9-4B0A-6142-90D9-80EDE2190F2A}"/>
                </a:ext>
              </a:extLst>
            </p:cNvPr>
            <p:cNvSpPr txBox="1"/>
            <p:nvPr/>
          </p:nvSpPr>
          <p:spPr>
            <a:xfrm>
              <a:off x="4297729" y="4133917"/>
              <a:ext cx="1690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 orbital</a:t>
              </a:r>
            </a:p>
          </p:txBody>
        </p: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8C28DB5E-63A8-D141-8F43-8D0CDAD6DD5D}"/>
              </a:ext>
            </a:extLst>
          </p:cNvPr>
          <p:cNvSpPr/>
          <p:nvPr/>
        </p:nvSpPr>
        <p:spPr>
          <a:xfrm>
            <a:off x="3130709" y="151013"/>
            <a:ext cx="5068642" cy="4249770"/>
          </a:xfrm>
          <a:prstGeom prst="arc">
            <a:avLst>
              <a:gd name="adj1" fmla="val 9100242"/>
              <a:gd name="adj2" fmla="val 10685341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F4C24-78B0-F645-8462-FD4C6BE6D948}"/>
              </a:ext>
            </a:extLst>
          </p:cNvPr>
          <p:cNvSpPr/>
          <p:nvPr/>
        </p:nvSpPr>
        <p:spPr>
          <a:xfrm>
            <a:off x="0" y="11845"/>
            <a:ext cx="748063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2</a:t>
            </a:r>
            <a:r>
              <a:rPr lang="en-US" sz="3000" b="1" baseline="30000" dirty="0"/>
              <a:t>nd</a:t>
            </a:r>
            <a:r>
              <a:rPr lang="en-US" sz="3000" b="1" dirty="0"/>
              <a:t> shell actually has four orbitals altogether</a:t>
            </a:r>
          </a:p>
        </p:txBody>
      </p:sp>
    </p:spTree>
    <p:extLst>
      <p:ext uri="{BB962C8B-B14F-4D97-AF65-F5344CB8AC3E}">
        <p14:creationId xmlns:p14="http://schemas.microsoft.com/office/powerpoint/2010/main" val="104942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1 of the Periodic Table</a:t>
            </a:r>
            <a:endParaRPr lang="en-US" sz="3000" b="1" i="1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orbital shapes">
            <a:extLst>
              <a:ext uri="{FF2B5EF4-FFF2-40B4-BE49-F238E27FC236}">
                <a16:creationId xmlns:a16="http://schemas.microsoft.com/office/drawing/2014/main" id="{F9848E25-4531-C044-BF7F-EBFC0CEB2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8099038" y="4234347"/>
            <a:ext cx="1116341" cy="95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 flipH="1">
            <a:off x="7754378" y="1255776"/>
            <a:ext cx="2321759" cy="3650506"/>
          </a:xfrm>
          <a:prstGeom prst="arc">
            <a:avLst>
              <a:gd name="adj1" fmla="val 5933509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E30B2-27B4-FB4F-A83D-DF61499EA3F2}"/>
              </a:ext>
            </a:extLst>
          </p:cNvPr>
          <p:cNvGrpSpPr/>
          <p:nvPr/>
        </p:nvGrpSpPr>
        <p:grpSpPr>
          <a:xfrm>
            <a:off x="8500493" y="4544228"/>
            <a:ext cx="156715" cy="345809"/>
            <a:chOff x="6471502" y="947197"/>
            <a:chExt cx="156715" cy="34580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D4A016-FA4D-1B4F-9A7F-C4A99A9FF150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B4AB68-1E3A-D94D-A078-869EE1E9CD96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774772-C296-1F40-A1EC-D27A802FC16E}"/>
              </a:ext>
            </a:extLst>
          </p:cNvPr>
          <p:cNvSpPr txBox="1"/>
          <p:nvPr/>
        </p:nvSpPr>
        <p:spPr>
          <a:xfrm>
            <a:off x="709863" y="5690403"/>
            <a:ext cx="962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the 1</a:t>
            </a:r>
            <a:r>
              <a:rPr lang="en-US" sz="2400" baseline="30000" dirty="0"/>
              <a:t>st</a:t>
            </a:r>
            <a:r>
              <a:rPr lang="en-US" sz="2400" dirty="0"/>
              <a:t> shell has only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b="1" dirty="0"/>
              <a:t>orbital</a:t>
            </a:r>
            <a:r>
              <a:rPr lang="en-US" sz="2400" dirty="0"/>
              <a:t>, there are only </a:t>
            </a:r>
            <a:r>
              <a:rPr lang="en-US" sz="2400" b="1" dirty="0"/>
              <a:t>two</a:t>
            </a:r>
            <a:r>
              <a:rPr lang="en-US" sz="2400" dirty="0"/>
              <a:t> elements (hydrogen and helium) in the first row of the periodic table.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FD726F-D1BA-0940-BE13-29B9AADF31A1}"/>
              </a:ext>
            </a:extLst>
          </p:cNvPr>
          <p:cNvGrpSpPr/>
          <p:nvPr/>
        </p:nvGrpSpPr>
        <p:grpSpPr>
          <a:xfrm>
            <a:off x="2115863" y="4095723"/>
            <a:ext cx="1116341" cy="955509"/>
            <a:chOff x="1911933" y="4584356"/>
            <a:chExt cx="1116341" cy="955509"/>
          </a:xfrm>
        </p:grpSpPr>
        <p:pic>
          <p:nvPicPr>
            <p:cNvPr id="22" name="Picture 2" descr="Image result for orbital shapes">
              <a:extLst>
                <a:ext uri="{FF2B5EF4-FFF2-40B4-BE49-F238E27FC236}">
                  <a16:creationId xmlns:a16="http://schemas.microsoft.com/office/drawing/2014/main" id="{6314A4D0-B295-994B-AE37-C6E2804F1D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1911933" y="4584356"/>
              <a:ext cx="1116341" cy="95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D4C173-EF96-824F-9233-EB9F555E1014}"/>
                </a:ext>
              </a:extLst>
            </p:cNvPr>
            <p:cNvCxnSpPr/>
            <p:nvPr/>
          </p:nvCxnSpPr>
          <p:spPr>
            <a:xfrm flipV="1">
              <a:off x="2371942" y="490114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FE35A3BD-0C03-B440-9F8B-7EFA826A3FAB}"/>
              </a:ext>
            </a:extLst>
          </p:cNvPr>
          <p:cNvSpPr/>
          <p:nvPr/>
        </p:nvSpPr>
        <p:spPr>
          <a:xfrm>
            <a:off x="1173891" y="1309815"/>
            <a:ext cx="3472250" cy="3274541"/>
          </a:xfrm>
          <a:prstGeom prst="arc">
            <a:avLst>
              <a:gd name="adj1" fmla="val 7260713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24D023-BAC0-7C4D-8556-FCB181FDC79A}"/>
                  </a:ext>
                </a:extLst>
              </p:cNvPr>
              <p:cNvSpPr txBox="1"/>
              <p:nvPr/>
            </p:nvSpPr>
            <p:spPr>
              <a:xfrm>
                <a:off x="7257543" y="5189856"/>
                <a:ext cx="281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24D023-BAC0-7C4D-8556-FCB181FD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43" y="5189856"/>
                <a:ext cx="28185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CA730A-12DF-1441-B008-800BCDDC4E83}"/>
                  </a:ext>
                </a:extLst>
              </p:cNvPr>
              <p:cNvSpPr txBox="1"/>
              <p:nvPr/>
            </p:nvSpPr>
            <p:spPr>
              <a:xfrm>
                <a:off x="2623506" y="4404488"/>
                <a:ext cx="2818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CA730A-12DF-1441-B008-800BCDDC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06" y="4404488"/>
                <a:ext cx="28185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0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D3C8BC64-DB65-B343-A960-B3F094527F7A}"/>
              </a:ext>
            </a:extLst>
          </p:cNvPr>
          <p:cNvSpPr/>
          <p:nvPr/>
        </p:nvSpPr>
        <p:spPr>
          <a:xfrm>
            <a:off x="1323292" y="2063731"/>
            <a:ext cx="3159212" cy="2640226"/>
          </a:xfrm>
          <a:prstGeom prst="arc">
            <a:avLst>
              <a:gd name="adj1" fmla="val 10400917"/>
              <a:gd name="adj2" fmla="val 1619033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7C7EF53-B4ED-6842-A2D6-77AECA1C7613}"/>
              </a:ext>
            </a:extLst>
          </p:cNvPr>
          <p:cNvSpPr/>
          <p:nvPr/>
        </p:nvSpPr>
        <p:spPr>
          <a:xfrm>
            <a:off x="1708484" y="2160552"/>
            <a:ext cx="2284810" cy="4193652"/>
          </a:xfrm>
          <a:prstGeom prst="arc">
            <a:avLst>
              <a:gd name="adj1" fmla="val 9281627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EB8F2E-6993-5C41-B386-699FA3ED0AC5}"/>
              </a:ext>
            </a:extLst>
          </p:cNvPr>
          <p:cNvGrpSpPr/>
          <p:nvPr/>
        </p:nvGrpSpPr>
        <p:grpSpPr>
          <a:xfrm>
            <a:off x="4266589" y="5381677"/>
            <a:ext cx="5181039" cy="1029628"/>
            <a:chOff x="4329113" y="5606661"/>
            <a:chExt cx="5181039" cy="1029628"/>
          </a:xfrm>
        </p:grpSpPr>
        <p:pic>
          <p:nvPicPr>
            <p:cNvPr id="17" name="Picture 2" descr="Solved: When students first see a drawing of the p orbitals, th... |  Chegg.com">
              <a:extLst>
                <a:ext uri="{FF2B5EF4-FFF2-40B4-BE49-F238E27FC236}">
                  <a16:creationId xmlns:a16="http://schemas.microsoft.com/office/drawing/2014/main" id="{2414FDB4-456B-C540-9E18-3E9A342A6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83"/>
            <a:stretch/>
          </p:blipFill>
          <p:spPr bwMode="auto">
            <a:xfrm>
              <a:off x="4329113" y="5606661"/>
              <a:ext cx="3295089" cy="102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E651A-2364-5B4D-8552-1F50CC41CA41}"/>
                </a:ext>
              </a:extLst>
            </p:cNvPr>
            <p:cNvSpPr txBox="1"/>
            <p:nvPr/>
          </p:nvSpPr>
          <p:spPr>
            <a:xfrm>
              <a:off x="7624202" y="5951027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2p orbitals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DEDF2-D211-CA4F-A1DA-8BBE80A16F41}"/>
              </a:ext>
            </a:extLst>
          </p:cNvPr>
          <p:cNvGrpSpPr/>
          <p:nvPr/>
        </p:nvGrpSpPr>
        <p:grpSpPr>
          <a:xfrm>
            <a:off x="1103669" y="5381677"/>
            <a:ext cx="2937753" cy="1325310"/>
            <a:chOff x="4297729" y="3654649"/>
            <a:chExt cx="2937753" cy="1325310"/>
          </a:xfrm>
        </p:grpSpPr>
        <p:pic>
          <p:nvPicPr>
            <p:cNvPr id="41" name="Picture 2" descr="Image result for orbital shapes">
              <a:extLst>
                <a:ext uri="{FF2B5EF4-FFF2-40B4-BE49-F238E27FC236}">
                  <a16:creationId xmlns:a16="http://schemas.microsoft.com/office/drawing/2014/main" id="{67C73E52-8776-6D4C-92CF-C9410F86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687096" y="3654649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7437C9-4B0A-6142-90D9-80EDE2190F2A}"/>
                </a:ext>
              </a:extLst>
            </p:cNvPr>
            <p:cNvSpPr txBox="1"/>
            <p:nvPr/>
          </p:nvSpPr>
          <p:spPr>
            <a:xfrm>
              <a:off x="4297729" y="4133917"/>
              <a:ext cx="1690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2s orbital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317917E-918B-9647-A79C-8F5E0FF78933}"/>
              </a:ext>
            </a:extLst>
          </p:cNvPr>
          <p:cNvSpPr txBox="1"/>
          <p:nvPr/>
        </p:nvSpPr>
        <p:spPr>
          <a:xfrm>
            <a:off x="1077862" y="3612089"/>
            <a:ext cx="652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shell (still) has one s-orbital, with </a:t>
            </a:r>
            <a:r>
              <a:rPr lang="en-US" sz="2400" b="1" dirty="0"/>
              <a:t>two</a:t>
            </a:r>
            <a:r>
              <a:rPr lang="en-US" sz="2400" dirty="0"/>
              <a:t> electrons. These are now called </a:t>
            </a:r>
            <a:r>
              <a:rPr lang="en-US" sz="2400" b="1" dirty="0"/>
              <a:t>core electrons</a:t>
            </a:r>
            <a:r>
              <a:rPr lang="en-US" sz="2400" dirty="0"/>
              <a:t>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0D0D9E-311B-2443-A1E6-8ADCC99F42CC}"/>
              </a:ext>
            </a:extLst>
          </p:cNvPr>
          <p:cNvGrpSpPr/>
          <p:nvPr/>
        </p:nvGrpSpPr>
        <p:grpSpPr>
          <a:xfrm>
            <a:off x="7711017" y="3391465"/>
            <a:ext cx="1885950" cy="1179143"/>
            <a:chOff x="7598127" y="3391465"/>
            <a:chExt cx="1885950" cy="1179143"/>
          </a:xfrm>
        </p:grpSpPr>
        <p:pic>
          <p:nvPicPr>
            <p:cNvPr id="49" name="Picture 2" descr="Image result for orbital shapes">
              <a:extLst>
                <a:ext uri="{FF2B5EF4-FFF2-40B4-BE49-F238E27FC236}">
                  <a16:creationId xmlns:a16="http://schemas.microsoft.com/office/drawing/2014/main" id="{88AF9CD4-09DD-4F4D-9DF3-AF934A150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7843557" y="3615099"/>
              <a:ext cx="1116341" cy="95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CCE2C1-B6F5-D649-BA57-0D43D5CA707E}"/>
                </a:ext>
              </a:extLst>
            </p:cNvPr>
            <p:cNvSpPr txBox="1"/>
            <p:nvPr/>
          </p:nvSpPr>
          <p:spPr>
            <a:xfrm>
              <a:off x="7598127" y="3391465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1s orbital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2E70B8-8D10-BB44-BB7C-7AB019C3DABB}"/>
              </a:ext>
            </a:extLst>
          </p:cNvPr>
          <p:cNvSpPr txBox="1"/>
          <p:nvPr/>
        </p:nvSpPr>
        <p:spPr>
          <a:xfrm>
            <a:off x="1056099" y="4732827"/>
            <a:ext cx="9002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shell’s four orbitals accommodate a maximum of </a:t>
            </a:r>
            <a:r>
              <a:rPr lang="en-US" sz="2400" b="1" dirty="0"/>
              <a:t>eight</a:t>
            </a:r>
            <a:r>
              <a:rPr lang="en-US" sz="2400" dirty="0"/>
              <a:t> electrons. These are called </a:t>
            </a:r>
            <a:r>
              <a:rPr lang="en-US" sz="2400" b="1" dirty="0"/>
              <a:t>valence electrons</a:t>
            </a:r>
            <a:r>
              <a:rPr lang="en-US" sz="24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CB1BA-B95C-9948-8366-C1BBFEBFB5E7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2 of the Periodic Table</a:t>
            </a:r>
            <a:endParaRPr lang="en-US" sz="3000" b="1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7F88D1-C90C-6342-BB58-FB551CFD0B4F}"/>
              </a:ext>
            </a:extLst>
          </p:cNvPr>
          <p:cNvGrpSpPr/>
          <p:nvPr/>
        </p:nvGrpSpPr>
        <p:grpSpPr>
          <a:xfrm>
            <a:off x="8341997" y="3946820"/>
            <a:ext cx="156715" cy="345809"/>
            <a:chOff x="6471502" y="947197"/>
            <a:chExt cx="156715" cy="3458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4E22F8-3404-EC47-B021-AFA10F778B56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FF2023-6249-064D-81DB-881B0008D92F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3C0598-41B9-E148-8447-313ADB70F3E6}"/>
              </a:ext>
            </a:extLst>
          </p:cNvPr>
          <p:cNvGrpSpPr/>
          <p:nvPr/>
        </p:nvGrpSpPr>
        <p:grpSpPr>
          <a:xfrm>
            <a:off x="3055941" y="5938706"/>
            <a:ext cx="156715" cy="345809"/>
            <a:chOff x="6471502" y="947197"/>
            <a:chExt cx="156715" cy="34580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3906E56-3CBB-3E46-9B71-C9091A1A1430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BDD8A5-A875-1C48-9336-72AD8CFA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29F9F8-6B57-0841-AE65-4B6772F6F9CC}"/>
              </a:ext>
            </a:extLst>
          </p:cNvPr>
          <p:cNvGrpSpPr/>
          <p:nvPr/>
        </p:nvGrpSpPr>
        <p:grpSpPr>
          <a:xfrm>
            <a:off x="4695765" y="5871650"/>
            <a:ext cx="156715" cy="345809"/>
            <a:chOff x="6471502" y="947197"/>
            <a:chExt cx="156715" cy="34580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6599A1-DBD5-4E41-A6B2-3748C82A578D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80A2E5-FF7C-2F43-99C7-9ABABF1CA2C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C5A6C7-28CF-AB4B-82BE-9435886108F6}"/>
              </a:ext>
            </a:extLst>
          </p:cNvPr>
          <p:cNvGrpSpPr/>
          <p:nvPr/>
        </p:nvGrpSpPr>
        <p:grpSpPr>
          <a:xfrm>
            <a:off x="5872293" y="5865554"/>
            <a:ext cx="156715" cy="345809"/>
            <a:chOff x="6471502" y="947197"/>
            <a:chExt cx="156715" cy="34580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ED0CCDF-3095-314B-BFE4-DEC3FDC60655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44D50B-3BAF-1F4D-91F4-715D3A377808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6BAE64-B602-8646-9448-4CED5F3C93D8}"/>
              </a:ext>
            </a:extLst>
          </p:cNvPr>
          <p:cNvGrpSpPr/>
          <p:nvPr/>
        </p:nvGrpSpPr>
        <p:grpSpPr>
          <a:xfrm>
            <a:off x="6890325" y="5786306"/>
            <a:ext cx="156715" cy="345809"/>
            <a:chOff x="6471502" y="947197"/>
            <a:chExt cx="156715" cy="34580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43DBE1-A03A-9940-8DA5-D72A300F1911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48F0376-DFEE-A84E-B931-EE655A11193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A9CD45-97E0-E74D-A616-C3DBBA391D50}"/>
              </a:ext>
            </a:extLst>
          </p:cNvPr>
          <p:cNvSpPr/>
          <p:nvPr/>
        </p:nvSpPr>
        <p:spPr>
          <a:xfrm>
            <a:off x="9596967" y="5523207"/>
            <a:ext cx="2435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Here’s Neon, with 10 electrons</a:t>
            </a:r>
          </a:p>
        </p:txBody>
      </p:sp>
    </p:spTree>
    <p:extLst>
      <p:ext uri="{BB962C8B-B14F-4D97-AF65-F5344CB8AC3E}">
        <p14:creationId xmlns:p14="http://schemas.microsoft.com/office/powerpoint/2010/main" val="166831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id="{D3C8BC64-DB65-B343-A960-B3F094527F7A}"/>
              </a:ext>
            </a:extLst>
          </p:cNvPr>
          <p:cNvSpPr/>
          <p:nvPr/>
        </p:nvSpPr>
        <p:spPr>
          <a:xfrm>
            <a:off x="1323292" y="2063731"/>
            <a:ext cx="3159212" cy="2640226"/>
          </a:xfrm>
          <a:prstGeom prst="arc">
            <a:avLst>
              <a:gd name="adj1" fmla="val 10400917"/>
              <a:gd name="adj2" fmla="val 1619033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7C7EF53-B4ED-6842-A2D6-77AECA1C7613}"/>
              </a:ext>
            </a:extLst>
          </p:cNvPr>
          <p:cNvSpPr/>
          <p:nvPr/>
        </p:nvSpPr>
        <p:spPr>
          <a:xfrm>
            <a:off x="1708484" y="2160552"/>
            <a:ext cx="2284810" cy="4193652"/>
          </a:xfrm>
          <a:prstGeom prst="arc">
            <a:avLst>
              <a:gd name="adj1" fmla="val 9281627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EB8F2E-6993-5C41-B386-699FA3ED0AC5}"/>
              </a:ext>
            </a:extLst>
          </p:cNvPr>
          <p:cNvGrpSpPr/>
          <p:nvPr/>
        </p:nvGrpSpPr>
        <p:grpSpPr>
          <a:xfrm>
            <a:off x="4266589" y="5381677"/>
            <a:ext cx="5181039" cy="1029628"/>
            <a:chOff x="4329113" y="5606661"/>
            <a:chExt cx="5181039" cy="1029628"/>
          </a:xfrm>
        </p:grpSpPr>
        <p:pic>
          <p:nvPicPr>
            <p:cNvPr id="17" name="Picture 2" descr="Solved: When students first see a drawing of the p orbitals, th... |  Chegg.com">
              <a:extLst>
                <a:ext uri="{FF2B5EF4-FFF2-40B4-BE49-F238E27FC236}">
                  <a16:creationId xmlns:a16="http://schemas.microsoft.com/office/drawing/2014/main" id="{2414FDB4-456B-C540-9E18-3E9A342A6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83"/>
            <a:stretch/>
          </p:blipFill>
          <p:spPr bwMode="auto">
            <a:xfrm>
              <a:off x="4329113" y="5606661"/>
              <a:ext cx="3295089" cy="102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E651A-2364-5B4D-8552-1F50CC41CA41}"/>
                </a:ext>
              </a:extLst>
            </p:cNvPr>
            <p:cNvSpPr txBox="1"/>
            <p:nvPr/>
          </p:nvSpPr>
          <p:spPr>
            <a:xfrm>
              <a:off x="7624202" y="5951027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2p orbitals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DEDF2-D211-CA4F-A1DA-8BBE80A16F41}"/>
              </a:ext>
            </a:extLst>
          </p:cNvPr>
          <p:cNvGrpSpPr/>
          <p:nvPr/>
        </p:nvGrpSpPr>
        <p:grpSpPr>
          <a:xfrm>
            <a:off x="1103669" y="5381677"/>
            <a:ext cx="2937753" cy="1325310"/>
            <a:chOff x="4297729" y="3654649"/>
            <a:chExt cx="2937753" cy="1325310"/>
          </a:xfrm>
        </p:grpSpPr>
        <p:pic>
          <p:nvPicPr>
            <p:cNvPr id="41" name="Picture 2" descr="Image result for orbital shapes">
              <a:extLst>
                <a:ext uri="{FF2B5EF4-FFF2-40B4-BE49-F238E27FC236}">
                  <a16:creationId xmlns:a16="http://schemas.microsoft.com/office/drawing/2014/main" id="{67C73E52-8776-6D4C-92CF-C9410F86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687096" y="3654649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7437C9-4B0A-6142-90D9-80EDE2190F2A}"/>
                </a:ext>
              </a:extLst>
            </p:cNvPr>
            <p:cNvSpPr txBox="1"/>
            <p:nvPr/>
          </p:nvSpPr>
          <p:spPr>
            <a:xfrm>
              <a:off x="4297729" y="4133917"/>
              <a:ext cx="1690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2s orbital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317917E-918B-9647-A79C-8F5E0FF78933}"/>
              </a:ext>
            </a:extLst>
          </p:cNvPr>
          <p:cNvSpPr txBox="1"/>
          <p:nvPr/>
        </p:nvSpPr>
        <p:spPr>
          <a:xfrm>
            <a:off x="1077862" y="3612089"/>
            <a:ext cx="652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shell (still) has one s-orbital, with </a:t>
            </a:r>
            <a:r>
              <a:rPr lang="en-US" sz="2400" b="1" dirty="0"/>
              <a:t>two</a:t>
            </a:r>
            <a:r>
              <a:rPr lang="en-US" sz="2400" dirty="0"/>
              <a:t> electrons. These are now called </a:t>
            </a:r>
            <a:r>
              <a:rPr lang="en-US" sz="2400" b="1" dirty="0"/>
              <a:t>core electrons</a:t>
            </a:r>
            <a:r>
              <a:rPr lang="en-US" sz="2400" dirty="0"/>
              <a:t>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0D0D9E-311B-2443-A1E6-8ADCC99F42CC}"/>
              </a:ext>
            </a:extLst>
          </p:cNvPr>
          <p:cNvGrpSpPr/>
          <p:nvPr/>
        </p:nvGrpSpPr>
        <p:grpSpPr>
          <a:xfrm>
            <a:off x="7711017" y="3391465"/>
            <a:ext cx="1885950" cy="1179143"/>
            <a:chOff x="7598127" y="3391465"/>
            <a:chExt cx="1885950" cy="1179143"/>
          </a:xfrm>
        </p:grpSpPr>
        <p:pic>
          <p:nvPicPr>
            <p:cNvPr id="49" name="Picture 2" descr="Image result for orbital shapes">
              <a:extLst>
                <a:ext uri="{FF2B5EF4-FFF2-40B4-BE49-F238E27FC236}">
                  <a16:creationId xmlns:a16="http://schemas.microsoft.com/office/drawing/2014/main" id="{88AF9CD4-09DD-4F4D-9DF3-AF934A150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7843557" y="3615099"/>
              <a:ext cx="1116341" cy="95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CCE2C1-B6F5-D649-BA57-0D43D5CA707E}"/>
                </a:ext>
              </a:extLst>
            </p:cNvPr>
            <p:cNvSpPr txBox="1"/>
            <p:nvPr/>
          </p:nvSpPr>
          <p:spPr>
            <a:xfrm>
              <a:off x="7598127" y="3391465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1s orbital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2E70B8-8D10-BB44-BB7C-7AB019C3DABB}"/>
              </a:ext>
            </a:extLst>
          </p:cNvPr>
          <p:cNvSpPr txBox="1"/>
          <p:nvPr/>
        </p:nvSpPr>
        <p:spPr>
          <a:xfrm>
            <a:off x="1056099" y="4732827"/>
            <a:ext cx="9002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shell’s four orbitals accommodate a maximum of </a:t>
            </a:r>
            <a:r>
              <a:rPr lang="en-US" sz="2400" b="1" dirty="0"/>
              <a:t>eight</a:t>
            </a:r>
            <a:r>
              <a:rPr lang="en-US" sz="2400" dirty="0"/>
              <a:t> electrons. These are called </a:t>
            </a:r>
            <a:r>
              <a:rPr lang="en-US" sz="2400" b="1" dirty="0"/>
              <a:t>valence electrons</a:t>
            </a:r>
            <a:r>
              <a:rPr lang="en-US" sz="24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CB1BA-B95C-9948-8366-C1BBFEBFB5E7}"/>
              </a:ext>
            </a:extLst>
          </p:cNvPr>
          <p:cNvSpPr/>
          <p:nvPr/>
        </p:nvSpPr>
        <p:spPr>
          <a:xfrm>
            <a:off x="0" y="11845"/>
            <a:ext cx="947400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How shells and orbitals explain row 2 of the Periodic Table</a:t>
            </a:r>
            <a:endParaRPr lang="en-US" sz="3000" b="1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7F88D1-C90C-6342-BB58-FB551CFD0B4F}"/>
              </a:ext>
            </a:extLst>
          </p:cNvPr>
          <p:cNvGrpSpPr/>
          <p:nvPr/>
        </p:nvGrpSpPr>
        <p:grpSpPr>
          <a:xfrm>
            <a:off x="8341997" y="3946820"/>
            <a:ext cx="156715" cy="345809"/>
            <a:chOff x="6471502" y="947197"/>
            <a:chExt cx="156715" cy="34580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4E22F8-3404-EC47-B021-AFA10F778B56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FF2023-6249-064D-81DB-881B0008D92F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3C0598-41B9-E148-8447-313ADB70F3E6}"/>
              </a:ext>
            </a:extLst>
          </p:cNvPr>
          <p:cNvGrpSpPr/>
          <p:nvPr/>
        </p:nvGrpSpPr>
        <p:grpSpPr>
          <a:xfrm>
            <a:off x="3055941" y="5938706"/>
            <a:ext cx="156715" cy="345809"/>
            <a:chOff x="6471502" y="947197"/>
            <a:chExt cx="156715" cy="34580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3906E56-3CBB-3E46-9B71-C9091A1A1430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BDD8A5-A875-1C48-9336-72AD8CFA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29F9F8-6B57-0841-AE65-4B6772F6F9CC}"/>
              </a:ext>
            </a:extLst>
          </p:cNvPr>
          <p:cNvGrpSpPr/>
          <p:nvPr/>
        </p:nvGrpSpPr>
        <p:grpSpPr>
          <a:xfrm>
            <a:off x="4695765" y="5871650"/>
            <a:ext cx="156715" cy="345809"/>
            <a:chOff x="6471502" y="947197"/>
            <a:chExt cx="156715" cy="34580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6599A1-DBD5-4E41-A6B2-3748C82A578D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80A2E5-FF7C-2F43-99C7-9ABABF1CA2C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C5A6C7-28CF-AB4B-82BE-9435886108F6}"/>
              </a:ext>
            </a:extLst>
          </p:cNvPr>
          <p:cNvGrpSpPr/>
          <p:nvPr/>
        </p:nvGrpSpPr>
        <p:grpSpPr>
          <a:xfrm>
            <a:off x="5872293" y="5865554"/>
            <a:ext cx="156715" cy="345809"/>
            <a:chOff x="6471502" y="947197"/>
            <a:chExt cx="156715" cy="34580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ED0CCDF-3095-314B-BFE4-DEC3FDC60655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44D50B-3BAF-1F4D-91F4-715D3A377808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6BAE64-B602-8646-9448-4CED5F3C93D8}"/>
              </a:ext>
            </a:extLst>
          </p:cNvPr>
          <p:cNvGrpSpPr/>
          <p:nvPr/>
        </p:nvGrpSpPr>
        <p:grpSpPr>
          <a:xfrm>
            <a:off x="6890325" y="5786306"/>
            <a:ext cx="156715" cy="345809"/>
            <a:chOff x="6471502" y="947197"/>
            <a:chExt cx="156715" cy="345809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43DBE1-A03A-9940-8DA5-D72A300F1911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48F0376-DFEE-A84E-B931-EE655A11193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A9CD45-97E0-E74D-A616-C3DBBA391D50}"/>
              </a:ext>
            </a:extLst>
          </p:cNvPr>
          <p:cNvSpPr/>
          <p:nvPr/>
        </p:nvSpPr>
        <p:spPr>
          <a:xfrm>
            <a:off x="9596967" y="5523207"/>
            <a:ext cx="2435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Here’s Neon, with 10 electrons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B6C9C-1249-764F-8E4B-ABB628AA1660}"/>
              </a:ext>
            </a:extLst>
          </p:cNvPr>
          <p:cNvSpPr txBox="1"/>
          <p:nvPr/>
        </p:nvSpPr>
        <p:spPr>
          <a:xfrm>
            <a:off x="9636078" y="751344"/>
            <a:ext cx="2435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That’s why there are </a:t>
            </a:r>
            <a:r>
              <a:rPr lang="en-US" sz="2400" b="1" dirty="0"/>
              <a:t>eight</a:t>
            </a:r>
            <a:r>
              <a:rPr lang="en-US" sz="2400" dirty="0"/>
              <a:t> elements (hydrogen and helium) in the first row of the periodic table </a:t>
            </a:r>
          </a:p>
        </p:txBody>
      </p:sp>
    </p:spTree>
    <p:extLst>
      <p:ext uri="{BB962C8B-B14F-4D97-AF65-F5344CB8AC3E}">
        <p14:creationId xmlns:p14="http://schemas.microsoft.com/office/powerpoint/2010/main" val="227450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The General Energy Ordering of Orbitals (GEOO) diagram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32" y="654050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B9D5FD-EB31-6B42-B6CA-E234CFFC1235}"/>
              </a:ext>
            </a:extLst>
          </p:cNvPr>
          <p:cNvGrpSpPr/>
          <p:nvPr/>
        </p:nvGrpSpPr>
        <p:grpSpPr>
          <a:xfrm>
            <a:off x="2136415" y="5242559"/>
            <a:ext cx="2959841" cy="1140459"/>
            <a:chOff x="2136415" y="5242559"/>
            <a:chExt cx="2959841" cy="114045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2D6C2FB-7553-D948-988F-E70272D54B3A}"/>
                </a:ext>
              </a:extLst>
            </p:cNvPr>
            <p:cNvSpPr/>
            <p:nvPr/>
          </p:nvSpPr>
          <p:spPr>
            <a:xfrm>
              <a:off x="2136415" y="5242559"/>
              <a:ext cx="314178" cy="114045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7BEF7C-9FD4-3643-87BE-242C62371C42}"/>
                </a:ext>
              </a:extLst>
            </p:cNvPr>
            <p:cNvSpPr txBox="1"/>
            <p:nvPr/>
          </p:nvSpPr>
          <p:spPr>
            <a:xfrm>
              <a:off x="2779776" y="5522976"/>
              <a:ext cx="2316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baseline="30000" dirty="0"/>
                <a:t>st</a:t>
              </a:r>
              <a:r>
                <a:rPr lang="en-US" sz="2400" dirty="0"/>
                <a:t> Shell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3A521-1FC0-F946-880E-33289D6473A2}"/>
              </a:ext>
            </a:extLst>
          </p:cNvPr>
          <p:cNvGrpSpPr/>
          <p:nvPr/>
        </p:nvGrpSpPr>
        <p:grpSpPr>
          <a:xfrm>
            <a:off x="3938016" y="3429000"/>
            <a:ext cx="2959841" cy="1140459"/>
            <a:chOff x="2136415" y="5242559"/>
            <a:chExt cx="2959841" cy="1140459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126D9BD8-9C27-F04E-9129-35C5F45B0B00}"/>
                </a:ext>
              </a:extLst>
            </p:cNvPr>
            <p:cNvSpPr/>
            <p:nvPr/>
          </p:nvSpPr>
          <p:spPr>
            <a:xfrm>
              <a:off x="2136415" y="5242559"/>
              <a:ext cx="314178" cy="1140459"/>
            </a:xfrm>
            <a:prstGeom prst="rightBrac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154442-C965-4441-94C5-05DB0340FAD5}"/>
                </a:ext>
              </a:extLst>
            </p:cNvPr>
            <p:cNvSpPr txBox="1"/>
            <p:nvPr/>
          </p:nvSpPr>
          <p:spPr>
            <a:xfrm>
              <a:off x="2779776" y="5522976"/>
              <a:ext cx="2316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2</a:t>
              </a:r>
              <a:r>
                <a:rPr lang="en-US" sz="2400" baseline="30000" dirty="0">
                  <a:solidFill>
                    <a:srgbClr val="00B050"/>
                  </a:solidFill>
                </a:rPr>
                <a:t>nd</a:t>
              </a:r>
              <a:r>
                <a:rPr lang="en-US" sz="2400" dirty="0">
                  <a:solidFill>
                    <a:srgbClr val="00B050"/>
                  </a:solidFill>
                </a:rPr>
                <a:t> Shell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E9F0B-C867-A945-A5D5-07D2B436528D}"/>
              </a:ext>
            </a:extLst>
          </p:cNvPr>
          <p:cNvGrpSpPr/>
          <p:nvPr/>
        </p:nvGrpSpPr>
        <p:grpSpPr>
          <a:xfrm>
            <a:off x="7266968" y="1758718"/>
            <a:ext cx="2654434" cy="1513120"/>
            <a:chOff x="2136415" y="5242559"/>
            <a:chExt cx="2654434" cy="151312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8661833-1F99-6640-9FB5-E1406E1C2C13}"/>
                </a:ext>
              </a:extLst>
            </p:cNvPr>
            <p:cNvSpPr/>
            <p:nvPr/>
          </p:nvSpPr>
          <p:spPr>
            <a:xfrm>
              <a:off x="2136415" y="5242559"/>
              <a:ext cx="305407" cy="1513120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9DDEE-F9C6-1A4C-8B26-17F5015FE910}"/>
                </a:ext>
              </a:extLst>
            </p:cNvPr>
            <p:cNvSpPr txBox="1"/>
            <p:nvPr/>
          </p:nvSpPr>
          <p:spPr>
            <a:xfrm>
              <a:off x="2474369" y="5723001"/>
              <a:ext cx="2316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3</a:t>
              </a:r>
              <a:r>
                <a:rPr lang="en-US" sz="2400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2400" dirty="0">
                  <a:solidFill>
                    <a:schemeClr val="accent1"/>
                  </a:solidFill>
                </a:rPr>
                <a:t> Shell</a:t>
              </a:r>
            </a:p>
          </p:txBody>
        </p:sp>
      </p:grpSp>
      <p:pic>
        <p:nvPicPr>
          <p:cNvPr id="13" name="Picture 10">
            <a:extLst>
              <a:ext uri="{FF2B5EF4-FFF2-40B4-BE49-F238E27FC236}">
                <a16:creationId xmlns:a16="http://schemas.microsoft.com/office/drawing/2014/main" id="{160A341C-405D-A34B-8BFE-A5A25F3DF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8919137" y="3709417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8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Aufbau using the GEOO diagram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32" y="654050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3323F-617F-714B-A45A-D143A59E2935}"/>
              </a:ext>
            </a:extLst>
          </p:cNvPr>
          <p:cNvSpPr txBox="1"/>
          <p:nvPr/>
        </p:nvSpPr>
        <p:spPr>
          <a:xfrm>
            <a:off x="4368481" y="3608549"/>
            <a:ext cx="782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Aufbau</a:t>
            </a:r>
            <a:r>
              <a:rPr lang="en-US" sz="2400" dirty="0"/>
              <a:t> is the (mental) process of assigning electrons to lowest available orbitals</a:t>
            </a:r>
          </a:p>
        </p:txBody>
      </p:sp>
      <p:pic>
        <p:nvPicPr>
          <p:cNvPr id="8" name="Picture 2" descr="Image result for orbital shapes">
            <a:extLst>
              <a:ext uri="{FF2B5EF4-FFF2-40B4-BE49-F238E27FC236}">
                <a16:creationId xmlns:a16="http://schemas.microsoft.com/office/drawing/2014/main" id="{DC83FC06-DDA1-994B-80DE-1210DBF95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2177847" y="4822310"/>
            <a:ext cx="1743044" cy="149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20C55-FED1-614C-AC92-E3654F418ED2}"/>
              </a:ext>
            </a:extLst>
          </p:cNvPr>
          <p:cNvSpPr txBox="1"/>
          <p:nvPr/>
        </p:nvSpPr>
        <p:spPr>
          <a:xfrm>
            <a:off x="2692287" y="4762711"/>
            <a:ext cx="6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382534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Electron configuration of H: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3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32" y="654050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3323F-617F-714B-A45A-D143A59E2935}"/>
                  </a:ext>
                </a:extLst>
              </p:cNvPr>
              <p:cNvSpPr txBox="1"/>
              <p:nvPr/>
            </p:nvSpPr>
            <p:spPr>
              <a:xfrm>
                <a:off x="4368481" y="3608549"/>
                <a:ext cx="7823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We’ve seen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3323F-617F-714B-A45A-D143A59E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1" y="3608549"/>
                <a:ext cx="7823519" cy="461665"/>
              </a:xfrm>
              <a:prstGeom prst="rect">
                <a:avLst/>
              </a:prstGeom>
              <a:blipFill>
                <a:blip r:embed="rId5"/>
                <a:stretch>
                  <a:fillRect l="-12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EBD68A-DA7D-8643-943C-797257DE118A}"/>
              </a:ext>
            </a:extLst>
          </p:cNvPr>
          <p:cNvGrpSpPr/>
          <p:nvPr/>
        </p:nvGrpSpPr>
        <p:grpSpPr>
          <a:xfrm>
            <a:off x="2177847" y="4762711"/>
            <a:ext cx="1743044" cy="1551523"/>
            <a:chOff x="706390" y="2643492"/>
            <a:chExt cx="1743044" cy="1551523"/>
          </a:xfrm>
        </p:grpSpPr>
        <p:pic>
          <p:nvPicPr>
            <p:cNvPr id="10" name="Picture 2" descr="Image result for orbital shapes">
              <a:extLst>
                <a:ext uri="{FF2B5EF4-FFF2-40B4-BE49-F238E27FC236}">
                  <a16:creationId xmlns:a16="http://schemas.microsoft.com/office/drawing/2014/main" id="{903E1AC2-9810-0848-A6A6-C76E17557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706390" y="2703091"/>
              <a:ext cx="1743044" cy="1491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A3CAF5-1C5F-A345-BD58-CAADBB481EF0}"/>
                </a:ext>
              </a:extLst>
            </p:cNvPr>
            <p:cNvGrpSpPr/>
            <p:nvPr/>
          </p:nvGrpSpPr>
          <p:grpSpPr>
            <a:xfrm>
              <a:off x="1220830" y="2643492"/>
              <a:ext cx="634653" cy="1052739"/>
              <a:chOff x="1220830" y="2643492"/>
              <a:chExt cx="634653" cy="10527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511DD3-F553-A54E-86EE-297CABAC2F95}"/>
                  </a:ext>
                </a:extLst>
              </p:cNvPr>
              <p:cNvSpPr txBox="1"/>
              <p:nvPr/>
            </p:nvSpPr>
            <p:spPr>
              <a:xfrm>
                <a:off x="1220830" y="2643492"/>
                <a:ext cx="6346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3409446-0BE4-4843-8A68-97342F35DDB2}"/>
                  </a:ext>
                </a:extLst>
              </p:cNvPr>
              <p:cNvCxnSpPr/>
              <p:nvPr/>
            </p:nvCxnSpPr>
            <p:spPr>
              <a:xfrm flipV="1">
                <a:off x="1290835" y="3266452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A8B8B4-3B57-474D-B5A6-A698DD6CDB75}"/>
              </a:ext>
            </a:extLst>
          </p:cNvPr>
          <p:cNvCxnSpPr>
            <a:cxnSpLocks/>
          </p:cNvCxnSpPr>
          <p:nvPr/>
        </p:nvCxnSpPr>
        <p:spPr>
          <a:xfrm flipV="1">
            <a:off x="1423649" y="5514540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8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Electron configuration of He: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sz="3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32" y="654050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3323F-617F-714B-A45A-D143A59E2935}"/>
                  </a:ext>
                </a:extLst>
              </p:cNvPr>
              <p:cNvSpPr txBox="1"/>
              <p:nvPr/>
            </p:nvSpPr>
            <p:spPr>
              <a:xfrm>
                <a:off x="4368481" y="3608549"/>
                <a:ext cx="7823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3323F-617F-714B-A45A-D143A59E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1" y="3608549"/>
                <a:ext cx="7823519" cy="461665"/>
              </a:xfrm>
              <a:prstGeom prst="rect">
                <a:avLst/>
              </a:prstGeom>
              <a:blipFill>
                <a:blip r:embed="rId5"/>
                <a:stretch>
                  <a:fillRect l="-12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EBD68A-DA7D-8643-943C-797257DE118A}"/>
              </a:ext>
            </a:extLst>
          </p:cNvPr>
          <p:cNvGrpSpPr/>
          <p:nvPr/>
        </p:nvGrpSpPr>
        <p:grpSpPr>
          <a:xfrm>
            <a:off x="2177847" y="4762711"/>
            <a:ext cx="1743044" cy="1551523"/>
            <a:chOff x="706390" y="2643492"/>
            <a:chExt cx="1743044" cy="1551523"/>
          </a:xfrm>
        </p:grpSpPr>
        <p:pic>
          <p:nvPicPr>
            <p:cNvPr id="10" name="Picture 2" descr="Image result for orbital shapes">
              <a:extLst>
                <a:ext uri="{FF2B5EF4-FFF2-40B4-BE49-F238E27FC236}">
                  <a16:creationId xmlns:a16="http://schemas.microsoft.com/office/drawing/2014/main" id="{903E1AC2-9810-0848-A6A6-C76E175579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706390" y="2703091"/>
              <a:ext cx="1743044" cy="1491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A3CAF5-1C5F-A345-BD58-CAADBB481EF0}"/>
                </a:ext>
              </a:extLst>
            </p:cNvPr>
            <p:cNvGrpSpPr/>
            <p:nvPr/>
          </p:nvGrpSpPr>
          <p:grpSpPr>
            <a:xfrm>
              <a:off x="1220830" y="2643492"/>
              <a:ext cx="634653" cy="1052739"/>
              <a:chOff x="1220830" y="2643492"/>
              <a:chExt cx="634653" cy="10527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511DD3-F553-A54E-86EE-297CABAC2F95}"/>
                  </a:ext>
                </a:extLst>
              </p:cNvPr>
              <p:cNvSpPr txBox="1"/>
              <p:nvPr/>
            </p:nvSpPr>
            <p:spPr>
              <a:xfrm>
                <a:off x="1220830" y="2643492"/>
                <a:ext cx="6346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3409446-0BE4-4843-8A68-97342F35DDB2}"/>
                  </a:ext>
                </a:extLst>
              </p:cNvPr>
              <p:cNvCxnSpPr/>
              <p:nvPr/>
            </p:nvCxnSpPr>
            <p:spPr>
              <a:xfrm flipV="1">
                <a:off x="1290835" y="3266452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35BAD-8E20-A844-9AC6-3460B6E8D9A8}"/>
              </a:ext>
            </a:extLst>
          </p:cNvPr>
          <p:cNvCxnSpPr>
            <a:cxnSpLocks/>
          </p:cNvCxnSpPr>
          <p:nvPr/>
        </p:nvCxnSpPr>
        <p:spPr>
          <a:xfrm flipV="1">
            <a:off x="1423649" y="5514540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9236D-134F-A748-9BAE-49D589C26DB7}"/>
              </a:ext>
            </a:extLst>
          </p:cNvPr>
          <p:cNvCxnSpPr>
            <a:cxnSpLocks/>
          </p:cNvCxnSpPr>
          <p:nvPr/>
        </p:nvCxnSpPr>
        <p:spPr>
          <a:xfrm>
            <a:off x="1566992" y="5523685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BC8ED-3BA0-4A44-A216-32DD6793C656}"/>
              </a:ext>
            </a:extLst>
          </p:cNvPr>
          <p:cNvCxnSpPr>
            <a:cxnSpLocks/>
          </p:cNvCxnSpPr>
          <p:nvPr/>
        </p:nvCxnSpPr>
        <p:spPr>
          <a:xfrm>
            <a:off x="2914692" y="5407019"/>
            <a:ext cx="0" cy="5098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3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Li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660184"/>
            <a:chOff x="-124432" y="654050"/>
            <a:chExt cx="7391400" cy="5660184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EBD68A-DA7D-8643-943C-797257DE118A}"/>
                </a:ext>
              </a:extLst>
            </p:cNvPr>
            <p:cNvGrpSpPr/>
            <p:nvPr/>
          </p:nvGrpSpPr>
          <p:grpSpPr>
            <a:xfrm>
              <a:off x="2177847" y="4762711"/>
              <a:ext cx="1743044" cy="1551523"/>
              <a:chOff x="706390" y="2643492"/>
              <a:chExt cx="1743044" cy="1551523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903E1AC2-9810-0848-A6A6-C76E17557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706390" y="2703091"/>
                <a:ext cx="1743044" cy="1491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A3CAF5-1C5F-A345-BD58-CAADBB481EF0}"/>
                  </a:ext>
                </a:extLst>
              </p:cNvPr>
              <p:cNvGrpSpPr/>
              <p:nvPr/>
            </p:nvGrpSpPr>
            <p:grpSpPr>
              <a:xfrm>
                <a:off x="1220830" y="2643492"/>
                <a:ext cx="634653" cy="1065100"/>
                <a:chOff x="1220830" y="2643492"/>
                <a:chExt cx="634653" cy="10651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511DD3-F553-A54E-86EE-297CABAC2F95}"/>
                    </a:ext>
                  </a:extLst>
                </p:cNvPr>
                <p:cNvSpPr txBox="1"/>
                <p:nvPr/>
              </p:nvSpPr>
              <p:spPr>
                <a:xfrm>
                  <a:off x="1220830" y="2643492"/>
                  <a:ext cx="6346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1s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D86CF2C-368B-7B4E-9A87-780EE7FDEC87}"/>
                    </a:ext>
                  </a:extLst>
                </p:cNvPr>
                <p:cNvGrpSpPr/>
                <p:nvPr/>
              </p:nvGrpSpPr>
              <p:grpSpPr>
                <a:xfrm>
                  <a:off x="1290835" y="3266452"/>
                  <a:ext cx="247337" cy="442140"/>
                  <a:chOff x="6471502" y="947197"/>
                  <a:chExt cx="90009" cy="331184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63409446-0BE4-4843-8A68-97342F35DD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71502" y="947197"/>
                    <a:ext cx="0" cy="321925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CF4751F-A165-BC4A-8F3A-83087571F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1511" y="961822"/>
                    <a:ext cx="0" cy="316559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567311" y="450118"/>
            <a:ext cx="548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Lithium’s electron configuration is 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1</a:t>
            </a:r>
            <a:endParaRPr lang="en-US" sz="2400" b="1" dirty="0"/>
          </a:p>
          <a:p>
            <a:r>
              <a:rPr lang="en-US" sz="2400" dirty="0"/>
              <a:t>We also write this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1</a:t>
            </a:r>
            <a:endParaRPr lang="en-US" sz="2400" dirty="0"/>
          </a:p>
        </p:txBody>
      </p:sp>
      <p:pic>
        <p:nvPicPr>
          <p:cNvPr id="19" name="Picture 2" descr="Image result for orbital shapes">
            <a:extLst>
              <a:ext uri="{FF2B5EF4-FFF2-40B4-BE49-F238E27FC236}">
                <a16:creationId xmlns:a16="http://schemas.microsoft.com/office/drawing/2014/main" id="{BFC4267D-926C-B248-90D3-209C392CF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3601792" y="3232287"/>
            <a:ext cx="2180443" cy="18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F9A480-24BB-ED41-85E8-67CC48ABE43F}"/>
              </a:ext>
            </a:extLst>
          </p:cNvPr>
          <p:cNvCxnSpPr/>
          <p:nvPr/>
        </p:nvCxnSpPr>
        <p:spPr>
          <a:xfrm flipV="1">
            <a:off x="4462138" y="3950550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BCF15F-3B9A-EA4F-AB66-158E1EA2AC2D}"/>
              </a:ext>
            </a:extLst>
          </p:cNvPr>
          <p:cNvSpPr txBox="1"/>
          <p:nvPr/>
        </p:nvSpPr>
        <p:spPr>
          <a:xfrm>
            <a:off x="4453025" y="3360586"/>
            <a:ext cx="6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3900192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Li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660184"/>
            <a:chOff x="-124432" y="654050"/>
            <a:chExt cx="7391400" cy="5660184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EBD68A-DA7D-8643-943C-797257DE118A}"/>
                </a:ext>
              </a:extLst>
            </p:cNvPr>
            <p:cNvGrpSpPr/>
            <p:nvPr/>
          </p:nvGrpSpPr>
          <p:grpSpPr>
            <a:xfrm>
              <a:off x="2177847" y="4762711"/>
              <a:ext cx="1743044" cy="1551523"/>
              <a:chOff x="706390" y="2643492"/>
              <a:chExt cx="1743044" cy="1551523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903E1AC2-9810-0848-A6A6-C76E17557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706390" y="2703091"/>
                <a:ext cx="1743044" cy="1491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A3CAF5-1C5F-A345-BD58-CAADBB481EF0}"/>
                  </a:ext>
                </a:extLst>
              </p:cNvPr>
              <p:cNvGrpSpPr/>
              <p:nvPr/>
            </p:nvGrpSpPr>
            <p:grpSpPr>
              <a:xfrm>
                <a:off x="1220830" y="2643492"/>
                <a:ext cx="634653" cy="1065100"/>
                <a:chOff x="1220830" y="2643492"/>
                <a:chExt cx="634653" cy="10651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511DD3-F553-A54E-86EE-297CABAC2F95}"/>
                    </a:ext>
                  </a:extLst>
                </p:cNvPr>
                <p:cNvSpPr txBox="1"/>
                <p:nvPr/>
              </p:nvSpPr>
              <p:spPr>
                <a:xfrm>
                  <a:off x="1220830" y="2643492"/>
                  <a:ext cx="6346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1s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D86CF2C-368B-7B4E-9A87-780EE7FDEC87}"/>
                    </a:ext>
                  </a:extLst>
                </p:cNvPr>
                <p:cNvGrpSpPr/>
                <p:nvPr/>
              </p:nvGrpSpPr>
              <p:grpSpPr>
                <a:xfrm>
                  <a:off x="1290835" y="3266452"/>
                  <a:ext cx="247337" cy="442140"/>
                  <a:chOff x="6471502" y="947197"/>
                  <a:chExt cx="90009" cy="331184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63409446-0BE4-4843-8A68-97342F35DD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71502" y="947197"/>
                    <a:ext cx="0" cy="321925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CF4751F-A165-BC4A-8F3A-83087571F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1511" y="961822"/>
                    <a:ext cx="0" cy="316559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567311" y="450118"/>
            <a:ext cx="548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Lithium’s electron configuration is 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1</a:t>
            </a:r>
            <a:endParaRPr lang="en-US" sz="2400" b="1" dirty="0"/>
          </a:p>
          <a:p>
            <a:r>
              <a:rPr lang="en-US" sz="2400" dirty="0"/>
              <a:t>We also write this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1</a:t>
            </a:r>
            <a:endParaRPr lang="en-US" sz="2400" dirty="0"/>
          </a:p>
          <a:p>
            <a:r>
              <a:rPr lang="en-US" sz="2400" dirty="0"/>
              <a:t>What’s next, aufbau?</a:t>
            </a:r>
          </a:p>
        </p:txBody>
      </p:sp>
      <p:pic>
        <p:nvPicPr>
          <p:cNvPr id="19" name="Picture 2" descr="Image result for orbital shapes">
            <a:extLst>
              <a:ext uri="{FF2B5EF4-FFF2-40B4-BE49-F238E27FC236}">
                <a16:creationId xmlns:a16="http://schemas.microsoft.com/office/drawing/2014/main" id="{BFC4267D-926C-B248-90D3-209C392CF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3601792" y="3232287"/>
            <a:ext cx="2180443" cy="18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F9A480-24BB-ED41-85E8-67CC48ABE43F}"/>
              </a:ext>
            </a:extLst>
          </p:cNvPr>
          <p:cNvCxnSpPr/>
          <p:nvPr/>
        </p:nvCxnSpPr>
        <p:spPr>
          <a:xfrm flipV="1">
            <a:off x="4462138" y="3950550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BCF15F-3B9A-EA4F-AB66-158E1EA2AC2D}"/>
              </a:ext>
            </a:extLst>
          </p:cNvPr>
          <p:cNvSpPr txBox="1"/>
          <p:nvPr/>
        </p:nvSpPr>
        <p:spPr>
          <a:xfrm>
            <a:off x="4453025" y="3360586"/>
            <a:ext cx="6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39688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Be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660184"/>
            <a:chOff x="-124432" y="654050"/>
            <a:chExt cx="7391400" cy="5660184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EBD68A-DA7D-8643-943C-797257DE118A}"/>
                </a:ext>
              </a:extLst>
            </p:cNvPr>
            <p:cNvGrpSpPr/>
            <p:nvPr/>
          </p:nvGrpSpPr>
          <p:grpSpPr>
            <a:xfrm>
              <a:off x="2177847" y="4762711"/>
              <a:ext cx="1743044" cy="1551523"/>
              <a:chOff x="706390" y="2643492"/>
              <a:chExt cx="1743044" cy="1551523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903E1AC2-9810-0848-A6A6-C76E17557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706390" y="2703091"/>
                <a:ext cx="1743044" cy="14919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A3CAF5-1C5F-A345-BD58-CAADBB481EF0}"/>
                  </a:ext>
                </a:extLst>
              </p:cNvPr>
              <p:cNvGrpSpPr/>
              <p:nvPr/>
            </p:nvGrpSpPr>
            <p:grpSpPr>
              <a:xfrm>
                <a:off x="1220830" y="2643492"/>
                <a:ext cx="634653" cy="1065100"/>
                <a:chOff x="1220830" y="2643492"/>
                <a:chExt cx="634653" cy="106510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9511DD3-F553-A54E-86EE-297CABAC2F95}"/>
                    </a:ext>
                  </a:extLst>
                </p:cNvPr>
                <p:cNvSpPr txBox="1"/>
                <p:nvPr/>
              </p:nvSpPr>
              <p:spPr>
                <a:xfrm>
                  <a:off x="1220830" y="2643492"/>
                  <a:ext cx="6346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1s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D86CF2C-368B-7B4E-9A87-780EE7FDEC87}"/>
                    </a:ext>
                  </a:extLst>
                </p:cNvPr>
                <p:cNvGrpSpPr/>
                <p:nvPr/>
              </p:nvGrpSpPr>
              <p:grpSpPr>
                <a:xfrm>
                  <a:off x="1290835" y="3266452"/>
                  <a:ext cx="247337" cy="442140"/>
                  <a:chOff x="6471502" y="947197"/>
                  <a:chExt cx="90009" cy="331184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63409446-0BE4-4843-8A68-97342F35DD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471502" y="947197"/>
                    <a:ext cx="0" cy="321925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CF4751F-A165-BC4A-8F3A-83087571F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1511" y="961822"/>
                    <a:ext cx="0" cy="316559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567311" y="654050"/>
            <a:ext cx="4928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Beryllium’s electron configuration is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</a:p>
          <a:p>
            <a:r>
              <a:rPr lang="en-US" sz="2400" dirty="0"/>
              <a:t>(same as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400" baseline="30000" dirty="0"/>
          </a:p>
          <a:p>
            <a:r>
              <a:rPr lang="en-US" sz="2400" dirty="0"/>
              <a:t>What’s next, aufbau? </a:t>
            </a:r>
          </a:p>
        </p:txBody>
      </p:sp>
      <p:pic>
        <p:nvPicPr>
          <p:cNvPr id="19" name="Picture 2" descr="Image result for orbital shapes">
            <a:extLst>
              <a:ext uri="{FF2B5EF4-FFF2-40B4-BE49-F238E27FC236}">
                <a16:creationId xmlns:a16="http://schemas.microsoft.com/office/drawing/2014/main" id="{BFC4267D-926C-B248-90D3-209C392CF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3601792" y="3232287"/>
            <a:ext cx="2180443" cy="186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F9A480-24BB-ED41-85E8-67CC48ABE43F}"/>
              </a:ext>
            </a:extLst>
          </p:cNvPr>
          <p:cNvCxnSpPr/>
          <p:nvPr/>
        </p:nvCxnSpPr>
        <p:spPr>
          <a:xfrm flipV="1">
            <a:off x="4462138" y="3950550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5DF492-7D52-2F4B-987C-59D68FC10CA6}"/>
              </a:ext>
            </a:extLst>
          </p:cNvPr>
          <p:cNvCxnSpPr>
            <a:cxnSpLocks/>
          </p:cNvCxnSpPr>
          <p:nvPr/>
        </p:nvCxnSpPr>
        <p:spPr>
          <a:xfrm>
            <a:off x="4640363" y="3957714"/>
            <a:ext cx="0" cy="4226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9B83B1-3A2E-BD4C-9591-F485ED1A470F}"/>
              </a:ext>
            </a:extLst>
          </p:cNvPr>
          <p:cNvSpPr txBox="1"/>
          <p:nvPr/>
        </p:nvSpPr>
        <p:spPr>
          <a:xfrm>
            <a:off x="4453025" y="3360586"/>
            <a:ext cx="63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73376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D1696-32CD-1C46-98AF-8A9692A38EF6}"/>
              </a:ext>
            </a:extLst>
          </p:cNvPr>
          <p:cNvGrpSpPr/>
          <p:nvPr/>
        </p:nvGrpSpPr>
        <p:grpSpPr>
          <a:xfrm>
            <a:off x="196999" y="4969578"/>
            <a:ext cx="11658117" cy="693740"/>
            <a:chOff x="196999" y="4969578"/>
            <a:chExt cx="11658117" cy="6937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3FD32-9C4E-654F-859E-1B9077F77B64}"/>
                </a:ext>
              </a:extLst>
            </p:cNvPr>
            <p:cNvSpPr txBox="1"/>
            <p:nvPr/>
          </p:nvSpPr>
          <p:spPr>
            <a:xfrm>
              <a:off x="196999" y="4969578"/>
              <a:ext cx="542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s-orbital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8A81E-1872-214F-B77E-25BBB6525AF1}"/>
                </a:ext>
              </a:extLst>
            </p:cNvPr>
            <p:cNvSpPr txBox="1"/>
            <p:nvPr/>
          </p:nvSpPr>
          <p:spPr>
            <a:xfrm>
              <a:off x="6431944" y="5201653"/>
              <a:ext cx="542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One of three </a:t>
              </a:r>
              <a:r>
                <a:rPr lang="en-US" sz="2400" b="1" dirty="0"/>
                <a:t>p-orbitals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D067643-89FC-DC4B-9D2E-238C881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4" y="884392"/>
            <a:ext cx="3937668" cy="415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181038-7DAA-2644-9783-F9CB7730DC8D}"/>
              </a:ext>
            </a:extLst>
          </p:cNvPr>
          <p:cNvSpPr/>
          <p:nvPr/>
        </p:nvSpPr>
        <p:spPr>
          <a:xfrm>
            <a:off x="0" y="11845"/>
            <a:ext cx="720004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A closer look at the orbitals of the 2</a:t>
            </a:r>
            <a:r>
              <a:rPr lang="en-US" sz="3000" b="1" baseline="30000" dirty="0"/>
              <a:t>nd</a:t>
            </a:r>
            <a:r>
              <a:rPr lang="en-US" sz="3000" b="1" dirty="0"/>
              <a:t> 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31AAC-8D15-9645-AFAA-310C245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6" y="861057"/>
            <a:ext cx="4099497" cy="38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7823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Boron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1</a:t>
            </a:r>
          </a:p>
          <a:p>
            <a:r>
              <a:rPr lang="en-US" sz="2400" dirty="0"/>
              <a:t>(same as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b="1" dirty="0"/>
              <a:t> 2p</a:t>
            </a:r>
            <a:r>
              <a:rPr lang="en-US" sz="2400" b="1" baseline="30000" dirty="0"/>
              <a:t>1</a:t>
            </a:r>
            <a:r>
              <a:rPr lang="en-US" sz="2400" dirty="0"/>
              <a:t>)</a:t>
            </a:r>
            <a:endParaRPr lang="en-US" sz="2400" baseline="30000" dirty="0"/>
          </a:p>
          <a:p>
            <a:r>
              <a:rPr lang="en-US" sz="2400" dirty="0"/>
              <a:t>What’s next, aufbau?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E9D0F8-AC28-404B-82F8-E03A1C48E5D7}"/>
              </a:ext>
            </a:extLst>
          </p:cNvPr>
          <p:cNvGrpSpPr/>
          <p:nvPr/>
        </p:nvGrpSpPr>
        <p:grpSpPr>
          <a:xfrm>
            <a:off x="3571268" y="5263334"/>
            <a:ext cx="8343959" cy="1325310"/>
            <a:chOff x="1103669" y="5381677"/>
            <a:chExt cx="8343959" cy="13253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6AFD86-94A4-9744-8AC7-1177DF7CD022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35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9E9DAA23-93D5-B349-B8F2-310CCA313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385608-AF8A-C640-827E-046BCD2778D9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13DB4D-4F18-A446-9F8B-4441F9348198}"/>
                </a:ext>
              </a:extLst>
            </p:cNvPr>
            <p:cNvGrpSpPr/>
            <p:nvPr/>
          </p:nvGrpSpPr>
          <p:grpSpPr>
            <a:xfrm>
              <a:off x="1103669" y="5381677"/>
              <a:ext cx="2937753" cy="1325310"/>
              <a:chOff x="4297729" y="3654649"/>
              <a:chExt cx="2937753" cy="1325310"/>
            </a:xfrm>
          </p:grpSpPr>
          <p:pic>
            <p:nvPicPr>
              <p:cNvPr id="33" name="Picture 2" descr="Image result for orbital shapes">
                <a:extLst>
                  <a:ext uri="{FF2B5EF4-FFF2-40B4-BE49-F238E27FC236}">
                    <a16:creationId xmlns:a16="http://schemas.microsoft.com/office/drawing/2014/main" id="{1BB3D83A-233E-7246-8A4F-2B275A0B5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5687096" y="3654649"/>
                <a:ext cx="1548386" cy="1325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C3174E-B27E-F340-86E6-F3DC8DBB13EB}"/>
                  </a:ext>
                </a:extLst>
              </p:cNvPr>
              <p:cNvSpPr txBox="1"/>
              <p:nvPr/>
            </p:nvSpPr>
            <p:spPr>
              <a:xfrm>
                <a:off x="4297729" y="4133917"/>
                <a:ext cx="1690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2s orbital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7630C3-C0A3-9F48-9C86-DDF473FE1344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36B01DA-8C03-B343-BFC5-EB349038617F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CB52C54-304E-5F43-9BCF-598E540DA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233092-C697-4543-B0D3-52C4BCF9134D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EB3655-0D56-4C4F-B252-F919A78DF4F6}"/>
              </a:ext>
            </a:extLst>
          </p:cNvPr>
          <p:cNvCxnSpPr/>
          <p:nvPr/>
        </p:nvCxnSpPr>
        <p:spPr>
          <a:xfrm flipV="1">
            <a:off x="2325884" y="3299718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96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432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Carbon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But there’s an unexpected pattern here …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EF9191-C72F-0E4D-BA33-A5F125B7B6E2}"/>
              </a:ext>
            </a:extLst>
          </p:cNvPr>
          <p:cNvGrpSpPr/>
          <p:nvPr/>
        </p:nvGrpSpPr>
        <p:grpSpPr>
          <a:xfrm>
            <a:off x="4964931" y="5269411"/>
            <a:ext cx="6954592" cy="1325310"/>
            <a:chOff x="2493036" y="5381677"/>
            <a:chExt cx="6954592" cy="13253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CECD71-E438-D14E-8767-F513A7F9AC63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57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5B0DEADD-2B6F-B544-9525-E75484D79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20D6F5-519C-A742-B53E-A286DF7F7C74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pic>
          <p:nvPicPr>
            <p:cNvPr id="52" name="Picture 2" descr="Image result for orbital shapes">
              <a:extLst>
                <a:ext uri="{FF2B5EF4-FFF2-40B4-BE49-F238E27FC236}">
                  <a16:creationId xmlns:a16="http://schemas.microsoft.com/office/drawing/2014/main" id="{310BE7B6-67AC-C846-92E6-5FA1CD52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2493036" y="5381677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078680-BD0F-3143-98AF-798EB4A54502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1D6BEAB-D7C9-9144-A258-E9056AE64483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31A486-2BD4-6B42-8B67-23B565B4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45076B-17DC-9C43-9A4E-D6CF9FE36E5C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4889E5-54C6-3E46-B6A0-3677555B04A1}"/>
              </a:ext>
            </a:extLst>
          </p:cNvPr>
          <p:cNvGrpSpPr/>
          <p:nvPr/>
        </p:nvGrpSpPr>
        <p:grpSpPr>
          <a:xfrm>
            <a:off x="6738485" y="5013612"/>
            <a:ext cx="1018842" cy="1581109"/>
            <a:chOff x="6738485" y="5013612"/>
            <a:chExt cx="1018842" cy="158110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459C02A-7B97-8840-B04E-29B61949A689}"/>
                </a:ext>
              </a:extLst>
            </p:cNvPr>
            <p:cNvCxnSpPr>
              <a:cxnSpLocks/>
            </p:cNvCxnSpPr>
            <p:nvPr/>
          </p:nvCxnSpPr>
          <p:spPr>
            <a:xfrm>
              <a:off x="7142375" y="5727126"/>
              <a:ext cx="0" cy="44832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DE48C5-1B07-4149-8363-880B0FC2E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8485" y="5013612"/>
              <a:ext cx="1018842" cy="15811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050637-065F-9944-9370-9982117BEC56}"/>
              </a:ext>
            </a:extLst>
          </p:cNvPr>
          <p:cNvCxnSpPr/>
          <p:nvPr/>
        </p:nvCxnSpPr>
        <p:spPr>
          <a:xfrm flipV="1">
            <a:off x="2209072" y="3351214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C91B21-DDAE-ED43-A0EC-825B782DD25C}"/>
              </a:ext>
            </a:extLst>
          </p:cNvPr>
          <p:cNvCxnSpPr>
            <a:cxnSpLocks/>
          </p:cNvCxnSpPr>
          <p:nvPr/>
        </p:nvCxnSpPr>
        <p:spPr>
          <a:xfrm>
            <a:off x="2322610" y="3357847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0B332C-85D9-2D4F-BF26-C3163452F852}"/>
              </a:ext>
            </a:extLst>
          </p:cNvPr>
          <p:cNvCxnSpPr>
            <a:cxnSpLocks/>
          </p:cNvCxnSpPr>
          <p:nvPr/>
        </p:nvCxnSpPr>
        <p:spPr>
          <a:xfrm flipH="1">
            <a:off x="1954361" y="3186876"/>
            <a:ext cx="509421" cy="731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BE2D6D-5C45-874C-9618-696A4C54F52C}"/>
              </a:ext>
            </a:extLst>
          </p:cNvPr>
          <p:cNvSpPr txBox="1"/>
          <p:nvPr/>
        </p:nvSpPr>
        <p:spPr>
          <a:xfrm>
            <a:off x="3571268" y="5742602"/>
            <a:ext cx="16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 orbital</a:t>
            </a:r>
          </a:p>
        </p:txBody>
      </p:sp>
    </p:spTree>
    <p:extLst>
      <p:ext uri="{BB962C8B-B14F-4D97-AF65-F5344CB8AC3E}">
        <p14:creationId xmlns:p14="http://schemas.microsoft.com/office/powerpoint/2010/main" val="392808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432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Carbon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But there’s an unexpected pattern here …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EF9191-C72F-0E4D-BA33-A5F125B7B6E2}"/>
              </a:ext>
            </a:extLst>
          </p:cNvPr>
          <p:cNvGrpSpPr/>
          <p:nvPr/>
        </p:nvGrpSpPr>
        <p:grpSpPr>
          <a:xfrm>
            <a:off x="4964931" y="5269411"/>
            <a:ext cx="6954592" cy="1325310"/>
            <a:chOff x="2493036" y="5381677"/>
            <a:chExt cx="6954592" cy="13253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CECD71-E438-D14E-8767-F513A7F9AC63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57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5B0DEADD-2B6F-B544-9525-E75484D79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20D6F5-519C-A742-B53E-A286DF7F7C74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pic>
          <p:nvPicPr>
            <p:cNvPr id="52" name="Picture 2" descr="Image result for orbital shapes">
              <a:extLst>
                <a:ext uri="{FF2B5EF4-FFF2-40B4-BE49-F238E27FC236}">
                  <a16:creationId xmlns:a16="http://schemas.microsoft.com/office/drawing/2014/main" id="{310BE7B6-67AC-C846-92E6-5FA1CD52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2493036" y="5381677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078680-BD0F-3143-98AF-798EB4A54502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1D6BEAB-D7C9-9144-A258-E9056AE64483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31A486-2BD4-6B42-8B67-23B565B4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45076B-17DC-9C43-9A4E-D6CF9FE36E5C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842A1-F66D-5745-9AEF-FB968549A451}"/>
              </a:ext>
            </a:extLst>
          </p:cNvPr>
          <p:cNvCxnSpPr/>
          <p:nvPr/>
        </p:nvCxnSpPr>
        <p:spPr>
          <a:xfrm flipV="1">
            <a:off x="8499481" y="5645663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16651" y="3324000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56A51A-1912-CA40-86AA-9F9F3246F4A0}"/>
              </a:ext>
            </a:extLst>
          </p:cNvPr>
          <p:cNvSpPr txBox="1"/>
          <p:nvPr/>
        </p:nvSpPr>
        <p:spPr>
          <a:xfrm>
            <a:off x="3571268" y="5742602"/>
            <a:ext cx="16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 orbital</a:t>
            </a:r>
          </a:p>
        </p:txBody>
      </p:sp>
    </p:spTree>
    <p:extLst>
      <p:ext uri="{BB962C8B-B14F-4D97-AF65-F5344CB8AC3E}">
        <p14:creationId xmlns:p14="http://schemas.microsoft.com/office/powerpoint/2010/main" val="257982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432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Carbon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But there’s an unexpected pattern here …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EF9191-C72F-0E4D-BA33-A5F125B7B6E2}"/>
              </a:ext>
            </a:extLst>
          </p:cNvPr>
          <p:cNvGrpSpPr/>
          <p:nvPr/>
        </p:nvGrpSpPr>
        <p:grpSpPr>
          <a:xfrm>
            <a:off x="4964931" y="5269411"/>
            <a:ext cx="6954592" cy="1325310"/>
            <a:chOff x="2493036" y="5381677"/>
            <a:chExt cx="6954592" cy="13253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CECD71-E438-D14E-8767-F513A7F9AC63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57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5B0DEADD-2B6F-B544-9525-E75484D79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20D6F5-519C-A742-B53E-A286DF7F7C74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pic>
          <p:nvPicPr>
            <p:cNvPr id="52" name="Picture 2" descr="Image result for orbital shapes">
              <a:extLst>
                <a:ext uri="{FF2B5EF4-FFF2-40B4-BE49-F238E27FC236}">
                  <a16:creationId xmlns:a16="http://schemas.microsoft.com/office/drawing/2014/main" id="{310BE7B6-67AC-C846-92E6-5FA1CD52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2493036" y="5381677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078680-BD0F-3143-98AF-798EB4A54502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1D6BEAB-D7C9-9144-A258-E9056AE64483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31A486-2BD4-6B42-8B67-23B565B4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45076B-17DC-9C43-9A4E-D6CF9FE36E5C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842A1-F66D-5745-9AEF-FB968549A451}"/>
              </a:ext>
            </a:extLst>
          </p:cNvPr>
          <p:cNvCxnSpPr/>
          <p:nvPr/>
        </p:nvCxnSpPr>
        <p:spPr>
          <a:xfrm flipV="1">
            <a:off x="8499481" y="5645663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16651" y="3324000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7F18C8-A441-6343-B568-9CE577B23585}"/>
              </a:ext>
            </a:extLst>
          </p:cNvPr>
          <p:cNvSpPr txBox="1"/>
          <p:nvPr/>
        </p:nvSpPr>
        <p:spPr>
          <a:xfrm>
            <a:off x="3233424" y="4273508"/>
            <a:ext cx="459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Hund’s Rule: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Split up as much as possible when energy is the same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2617D-756F-6E46-A256-BA14F38BBC43}"/>
              </a:ext>
            </a:extLst>
          </p:cNvPr>
          <p:cNvSpPr txBox="1"/>
          <p:nvPr/>
        </p:nvSpPr>
        <p:spPr>
          <a:xfrm>
            <a:off x="3571268" y="5742602"/>
            <a:ext cx="16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 orbital</a:t>
            </a:r>
          </a:p>
        </p:txBody>
      </p:sp>
    </p:spTree>
    <p:extLst>
      <p:ext uri="{BB962C8B-B14F-4D97-AF65-F5344CB8AC3E}">
        <p14:creationId xmlns:p14="http://schemas.microsoft.com/office/powerpoint/2010/main" val="521441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432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Nitrogen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EF9191-C72F-0E4D-BA33-A5F125B7B6E2}"/>
              </a:ext>
            </a:extLst>
          </p:cNvPr>
          <p:cNvGrpSpPr/>
          <p:nvPr/>
        </p:nvGrpSpPr>
        <p:grpSpPr>
          <a:xfrm>
            <a:off x="4964931" y="5269411"/>
            <a:ext cx="6954592" cy="1325310"/>
            <a:chOff x="2493036" y="5381677"/>
            <a:chExt cx="6954592" cy="13253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CECD71-E438-D14E-8767-F513A7F9AC63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57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5B0DEADD-2B6F-B544-9525-E75484D79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20D6F5-519C-A742-B53E-A286DF7F7C74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pic>
          <p:nvPicPr>
            <p:cNvPr id="52" name="Picture 2" descr="Image result for orbital shapes">
              <a:extLst>
                <a:ext uri="{FF2B5EF4-FFF2-40B4-BE49-F238E27FC236}">
                  <a16:creationId xmlns:a16="http://schemas.microsoft.com/office/drawing/2014/main" id="{310BE7B6-67AC-C846-92E6-5FA1CD52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2493036" y="5381677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078680-BD0F-3143-98AF-798EB4A54502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1D6BEAB-D7C9-9144-A258-E9056AE64483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31A486-2BD4-6B42-8B67-23B565B4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45076B-17DC-9C43-9A4E-D6CF9FE36E5C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842A1-F66D-5745-9AEF-FB968549A451}"/>
              </a:ext>
            </a:extLst>
          </p:cNvPr>
          <p:cNvCxnSpPr/>
          <p:nvPr/>
        </p:nvCxnSpPr>
        <p:spPr>
          <a:xfrm flipV="1">
            <a:off x="8499481" y="5645663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7F18C8-A441-6343-B568-9CE577B23585}"/>
              </a:ext>
            </a:extLst>
          </p:cNvPr>
          <p:cNvSpPr txBox="1"/>
          <p:nvPr/>
        </p:nvSpPr>
        <p:spPr>
          <a:xfrm>
            <a:off x="3233424" y="4273508"/>
            <a:ext cx="459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Hund’s Rule: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Split up as much as possible when energy is the same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2617D-756F-6E46-A256-BA14F38BBC43}"/>
              </a:ext>
            </a:extLst>
          </p:cNvPr>
          <p:cNvSpPr txBox="1"/>
          <p:nvPr/>
        </p:nvSpPr>
        <p:spPr>
          <a:xfrm>
            <a:off x="3571268" y="5742602"/>
            <a:ext cx="16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 orbital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/>
          <p:nvPr/>
        </p:nvCxnSpPr>
        <p:spPr>
          <a:xfrm flipV="1">
            <a:off x="3571268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7146F-B78E-9241-A778-552E8EEA6B2D}"/>
              </a:ext>
            </a:extLst>
          </p:cNvPr>
          <p:cNvCxnSpPr/>
          <p:nvPr/>
        </p:nvCxnSpPr>
        <p:spPr>
          <a:xfrm flipV="1">
            <a:off x="9495943" y="5550309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7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Electron configuration of 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38A99-6181-554B-BEC4-190A45B4D7AF}"/>
              </a:ext>
            </a:extLst>
          </p:cNvPr>
          <p:cNvGrpSpPr/>
          <p:nvPr/>
        </p:nvGrpSpPr>
        <p:grpSpPr>
          <a:xfrm>
            <a:off x="-124432" y="654050"/>
            <a:ext cx="7391400" cy="5549900"/>
            <a:chOff x="-124432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32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CE18DE-1718-4545-8C75-A777281981F9}"/>
                </a:ext>
              </a:extLst>
            </p:cNvPr>
            <p:cNvGrpSpPr/>
            <p:nvPr/>
          </p:nvGrpSpPr>
          <p:grpSpPr>
            <a:xfrm>
              <a:off x="1458374" y="5514540"/>
              <a:ext cx="127356" cy="411449"/>
              <a:chOff x="1458374" y="5514540"/>
              <a:chExt cx="127356" cy="411449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D88219E-F2BD-6941-B490-0CF1B722D321}"/>
                  </a:ext>
                </a:extLst>
              </p:cNvPr>
              <p:cNvCxnSpPr/>
              <p:nvPr/>
            </p:nvCxnSpPr>
            <p:spPr>
              <a:xfrm flipV="1">
                <a:off x="1458374" y="5514540"/>
                <a:ext cx="0" cy="40233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E4B5CBD-1B36-584E-94DB-12ED239E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730" y="5532801"/>
                <a:ext cx="0" cy="39318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8941F1-1E60-714C-93AA-9A9148EE91F7}"/>
              </a:ext>
            </a:extLst>
          </p:cNvPr>
          <p:cNvSpPr txBox="1"/>
          <p:nvPr/>
        </p:nvSpPr>
        <p:spPr>
          <a:xfrm>
            <a:off x="7652711" y="505905"/>
            <a:ext cx="43291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Oxygen has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1s</a:t>
            </a:r>
            <a:r>
              <a:rPr lang="en-US" sz="2400" b="1" baseline="30000" dirty="0">
                <a:solidFill>
                  <a:schemeClr val="accent3"/>
                </a:solidFill>
              </a:rPr>
              <a:t>2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4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 </a:t>
            </a:r>
            <a:r>
              <a:rPr lang="en-US" sz="2400" b="1" dirty="0"/>
              <a:t>2p</a:t>
            </a:r>
            <a:r>
              <a:rPr lang="en-US" sz="2400" b="1" baseline="30000" dirty="0"/>
              <a:t>4</a:t>
            </a:r>
          </a:p>
          <a:p>
            <a:endParaRPr lang="en-US" sz="2400" b="1" baseline="30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A02A6A-FC22-1D45-9BCA-20C656A12701}"/>
              </a:ext>
            </a:extLst>
          </p:cNvPr>
          <p:cNvCxnSpPr/>
          <p:nvPr/>
        </p:nvCxnSpPr>
        <p:spPr>
          <a:xfrm flipV="1">
            <a:off x="1550486" y="38682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Electron Orbital - Key Stage Wiki">
            <a:extLst>
              <a:ext uri="{FF2B5EF4-FFF2-40B4-BE49-F238E27FC236}">
                <a16:creationId xmlns:a16="http://schemas.microsoft.com/office/drawing/2014/main" id="{508FC58F-91AE-864C-AC3F-ED03AFB4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F58D-A1A8-1B45-9406-07E39A473C77}"/>
              </a:ext>
            </a:extLst>
          </p:cNvPr>
          <p:cNvCxnSpPr>
            <a:cxnSpLocks/>
          </p:cNvCxnSpPr>
          <p:nvPr/>
        </p:nvCxnSpPr>
        <p:spPr>
          <a:xfrm>
            <a:off x="1647696" y="3907576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EF9191-C72F-0E4D-BA33-A5F125B7B6E2}"/>
              </a:ext>
            </a:extLst>
          </p:cNvPr>
          <p:cNvGrpSpPr/>
          <p:nvPr/>
        </p:nvGrpSpPr>
        <p:grpSpPr>
          <a:xfrm>
            <a:off x="4964931" y="5269411"/>
            <a:ext cx="6954592" cy="1325310"/>
            <a:chOff x="2493036" y="5381677"/>
            <a:chExt cx="6954592" cy="13253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9CECD71-E438-D14E-8767-F513A7F9AC63}"/>
                </a:ext>
              </a:extLst>
            </p:cNvPr>
            <p:cNvGrpSpPr/>
            <p:nvPr/>
          </p:nvGrpSpPr>
          <p:grpSpPr>
            <a:xfrm>
              <a:off x="4266589" y="5381677"/>
              <a:ext cx="5181039" cy="1029628"/>
              <a:chOff x="4329113" y="5606661"/>
              <a:chExt cx="5181039" cy="1029628"/>
            </a:xfrm>
          </p:grpSpPr>
          <p:pic>
            <p:nvPicPr>
              <p:cNvPr id="57" name="Picture 2" descr="Solved: When students first see a drawing of the p orbitals, th... |  Chegg.com">
                <a:extLst>
                  <a:ext uri="{FF2B5EF4-FFF2-40B4-BE49-F238E27FC236}">
                    <a16:creationId xmlns:a16="http://schemas.microsoft.com/office/drawing/2014/main" id="{5B0DEADD-2B6F-B544-9525-E75484D79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3683"/>
              <a:stretch/>
            </p:blipFill>
            <p:spPr bwMode="auto">
              <a:xfrm>
                <a:off x="4329113" y="5606661"/>
                <a:ext cx="3295089" cy="1029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20D6F5-519C-A742-B53E-A286DF7F7C74}"/>
                  </a:ext>
                </a:extLst>
              </p:cNvPr>
              <p:cNvSpPr txBox="1"/>
              <p:nvPr/>
            </p:nvSpPr>
            <p:spPr>
              <a:xfrm>
                <a:off x="7624202" y="5951027"/>
                <a:ext cx="188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2p orbitals</a:t>
                </a:r>
              </a:p>
            </p:txBody>
          </p:sp>
        </p:grpSp>
        <p:pic>
          <p:nvPicPr>
            <p:cNvPr id="52" name="Picture 2" descr="Image result for orbital shapes">
              <a:extLst>
                <a:ext uri="{FF2B5EF4-FFF2-40B4-BE49-F238E27FC236}">
                  <a16:creationId xmlns:a16="http://schemas.microsoft.com/office/drawing/2014/main" id="{310BE7B6-67AC-C846-92E6-5FA1CD52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2493036" y="5381677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4078680-BD0F-3143-98AF-798EB4A54502}"/>
                </a:ext>
              </a:extLst>
            </p:cNvPr>
            <p:cNvGrpSpPr/>
            <p:nvPr/>
          </p:nvGrpSpPr>
          <p:grpSpPr>
            <a:xfrm>
              <a:off x="2993402" y="5857940"/>
              <a:ext cx="247337" cy="442140"/>
              <a:chOff x="2762292" y="5385671"/>
              <a:chExt cx="247337" cy="442140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1D6BEAB-D7C9-9144-A258-E9056AE64483}"/>
                  </a:ext>
                </a:extLst>
              </p:cNvPr>
              <p:cNvCxnSpPr/>
              <p:nvPr/>
            </p:nvCxnSpPr>
            <p:spPr>
              <a:xfrm flipV="1">
                <a:off x="2762292" y="5385671"/>
                <a:ext cx="0" cy="42977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31A486-2BD4-6B42-8B67-23B565B41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29" y="5405196"/>
                <a:ext cx="0" cy="422615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45076B-17DC-9C43-9A4E-D6CF9FE36E5C}"/>
                </a:ext>
              </a:extLst>
            </p:cNvPr>
            <p:cNvCxnSpPr/>
            <p:nvPr/>
          </p:nvCxnSpPr>
          <p:spPr>
            <a:xfrm flipV="1">
              <a:off x="4944457" y="5757929"/>
              <a:ext cx="0" cy="42977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842A1-F66D-5745-9AEF-FB968549A451}"/>
              </a:ext>
            </a:extLst>
          </p:cNvPr>
          <p:cNvCxnSpPr/>
          <p:nvPr/>
        </p:nvCxnSpPr>
        <p:spPr>
          <a:xfrm flipV="1">
            <a:off x="8499481" y="5645663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452F9-7A58-9747-A75F-4DDE6D9CA21D}"/>
              </a:ext>
            </a:extLst>
          </p:cNvPr>
          <p:cNvCxnSpPr/>
          <p:nvPr/>
        </p:nvCxnSpPr>
        <p:spPr>
          <a:xfrm flipV="1">
            <a:off x="232337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70B0A-5218-764F-B771-43D106F85E4A}"/>
              </a:ext>
            </a:extLst>
          </p:cNvPr>
          <p:cNvCxnSpPr/>
          <p:nvPr/>
        </p:nvCxnSpPr>
        <p:spPr>
          <a:xfrm flipV="1">
            <a:off x="2946796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7F18C8-A441-6343-B568-9CE577B23585}"/>
              </a:ext>
            </a:extLst>
          </p:cNvPr>
          <p:cNvSpPr txBox="1"/>
          <p:nvPr/>
        </p:nvSpPr>
        <p:spPr>
          <a:xfrm>
            <a:off x="3233424" y="4273508"/>
            <a:ext cx="459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Hund’s Rule: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Split up as much as possible when energy is the same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2617D-756F-6E46-A256-BA14F38BBC43}"/>
              </a:ext>
            </a:extLst>
          </p:cNvPr>
          <p:cNvSpPr txBox="1"/>
          <p:nvPr/>
        </p:nvSpPr>
        <p:spPr>
          <a:xfrm>
            <a:off x="3571268" y="5742602"/>
            <a:ext cx="16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2s orbital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F4BE32-2427-C54C-9522-2635006855AB}"/>
              </a:ext>
            </a:extLst>
          </p:cNvPr>
          <p:cNvCxnSpPr/>
          <p:nvPr/>
        </p:nvCxnSpPr>
        <p:spPr>
          <a:xfrm flipV="1">
            <a:off x="3571268" y="3334887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7146F-B78E-9241-A778-552E8EEA6B2D}"/>
              </a:ext>
            </a:extLst>
          </p:cNvPr>
          <p:cNvCxnSpPr/>
          <p:nvPr/>
        </p:nvCxnSpPr>
        <p:spPr>
          <a:xfrm flipV="1">
            <a:off x="9495943" y="5550309"/>
            <a:ext cx="0" cy="4297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8C5F32-6695-9343-8679-BAFFDF3E5FF0}"/>
              </a:ext>
            </a:extLst>
          </p:cNvPr>
          <p:cNvCxnSpPr>
            <a:cxnSpLocks/>
          </p:cNvCxnSpPr>
          <p:nvPr/>
        </p:nvCxnSpPr>
        <p:spPr>
          <a:xfrm>
            <a:off x="7121078" y="5705565"/>
            <a:ext cx="0" cy="4226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ADA35-2C75-FD4C-8A08-C6B62B45DF48}"/>
              </a:ext>
            </a:extLst>
          </p:cNvPr>
          <p:cNvCxnSpPr>
            <a:cxnSpLocks/>
          </p:cNvCxnSpPr>
          <p:nvPr/>
        </p:nvCxnSpPr>
        <p:spPr>
          <a:xfrm>
            <a:off x="2202030" y="3344032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9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Neon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7DE7B7-618D-2B4E-A870-4F2C6ADAB23A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Up Arrow 41">
              <a:extLst>
                <a:ext uri="{FF2B5EF4-FFF2-40B4-BE49-F238E27FC236}">
                  <a16:creationId xmlns:a16="http://schemas.microsoft.com/office/drawing/2014/main" id="{A753A3DF-3250-2D43-9551-3E424AD3A088}"/>
                </a:ext>
              </a:extLst>
            </p:cNvPr>
            <p:cNvSpPr/>
            <p:nvPr/>
          </p:nvSpPr>
          <p:spPr>
            <a:xfrm>
              <a:off x="4848736" y="3452751"/>
              <a:ext cx="473414" cy="2679106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724234-5C31-8C4D-9461-8196CC602644}"/>
                </a:ext>
              </a:extLst>
            </p:cNvPr>
            <p:cNvSpPr txBox="1"/>
            <p:nvPr/>
          </p:nvSpPr>
          <p:spPr>
            <a:xfrm>
              <a:off x="4974317" y="4445388"/>
              <a:ext cx="1078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 Ne</a:t>
              </a:r>
            </a:p>
            <a:p>
              <a:pPr algn="ctr"/>
              <a:r>
                <a:rPr lang="en-US" dirty="0"/>
                <a:t>(10)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61661F-5897-5B4F-9010-4F5F3638B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344" y="3452751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6659837" y="4819437"/>
            <a:ext cx="4833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[N] = …</a:t>
            </a:r>
          </a:p>
          <a:p>
            <a:r>
              <a:rPr lang="en-US" sz="2400" dirty="0"/>
              <a:t>[O] = …</a:t>
            </a:r>
          </a:p>
          <a:p>
            <a:r>
              <a:rPr lang="en-US" sz="2400" dirty="0"/>
              <a:t>[F] = …</a:t>
            </a:r>
          </a:p>
          <a:p>
            <a:r>
              <a:rPr lang="en-US" sz="2400" dirty="0"/>
              <a:t>[Ne] = …</a:t>
            </a:r>
          </a:p>
        </p:txBody>
      </p:sp>
      <p:pic>
        <p:nvPicPr>
          <p:cNvPr id="10" name="Picture 9" descr="Electron Orbital - Key Stage Wiki">
            <a:extLst>
              <a:ext uri="{FF2B5EF4-FFF2-40B4-BE49-F238E27FC236}">
                <a16:creationId xmlns:a16="http://schemas.microsoft.com/office/drawing/2014/main" id="{E2A9B3E1-F6F7-5F43-8B78-069B499A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5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Neon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7DE7B7-618D-2B4E-A870-4F2C6ADAB23A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9217" name="Picture 1" descr="page1image29230096">
              <a:extLst>
                <a:ext uri="{FF2B5EF4-FFF2-40B4-BE49-F238E27FC236}">
                  <a16:creationId xmlns:a16="http://schemas.microsoft.com/office/drawing/2014/main" id="{2B1989E1-9AF3-F343-90AA-21D7374D3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Up Arrow 41">
              <a:extLst>
                <a:ext uri="{FF2B5EF4-FFF2-40B4-BE49-F238E27FC236}">
                  <a16:creationId xmlns:a16="http://schemas.microsoft.com/office/drawing/2014/main" id="{A753A3DF-3250-2D43-9551-3E424AD3A088}"/>
                </a:ext>
              </a:extLst>
            </p:cNvPr>
            <p:cNvSpPr/>
            <p:nvPr/>
          </p:nvSpPr>
          <p:spPr>
            <a:xfrm>
              <a:off x="4848736" y="3452751"/>
              <a:ext cx="473414" cy="2679106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724234-5C31-8C4D-9461-8196CC602644}"/>
                </a:ext>
              </a:extLst>
            </p:cNvPr>
            <p:cNvSpPr txBox="1"/>
            <p:nvPr/>
          </p:nvSpPr>
          <p:spPr>
            <a:xfrm>
              <a:off x="4974317" y="4445388"/>
              <a:ext cx="1078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 Ne</a:t>
              </a:r>
            </a:p>
            <a:p>
              <a:pPr algn="ctr"/>
              <a:r>
                <a:rPr lang="en-US" dirty="0"/>
                <a:t>(10)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61661F-5897-5B4F-9010-4F5F3638B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344" y="3452751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C90223-C7E9-484D-825B-1E42F1E316D1}"/>
              </a:ext>
            </a:extLst>
          </p:cNvPr>
          <p:cNvSpPr txBox="1"/>
          <p:nvPr/>
        </p:nvSpPr>
        <p:spPr>
          <a:xfrm>
            <a:off x="6659837" y="4819437"/>
            <a:ext cx="4833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[N] =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b="1" dirty="0"/>
              <a:t>2p</a:t>
            </a:r>
            <a:r>
              <a:rPr lang="en-US" sz="2400" b="1" baseline="30000" dirty="0"/>
              <a:t>3</a:t>
            </a:r>
            <a:endParaRPr lang="en-US" sz="2400" dirty="0"/>
          </a:p>
          <a:p>
            <a:r>
              <a:rPr lang="en-US" sz="2400" dirty="0"/>
              <a:t>[O] =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b="1" dirty="0"/>
              <a:t>2p</a:t>
            </a:r>
            <a:r>
              <a:rPr lang="en-US" sz="2400" b="1" baseline="30000" dirty="0"/>
              <a:t>4</a:t>
            </a:r>
            <a:endParaRPr lang="en-US" sz="2400" dirty="0"/>
          </a:p>
          <a:p>
            <a:r>
              <a:rPr lang="en-US" sz="2400" dirty="0"/>
              <a:t>[F] = </a:t>
            </a:r>
            <a:r>
              <a:rPr lang="en-US" sz="2400" b="1" dirty="0">
                <a:solidFill>
                  <a:schemeClr val="accent3"/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b="1" dirty="0"/>
              <a:t>2p</a:t>
            </a:r>
            <a:r>
              <a:rPr lang="en-US" sz="2400" b="1" baseline="30000" dirty="0"/>
              <a:t>5</a:t>
            </a:r>
            <a:endParaRPr lang="en-US" sz="2400" dirty="0"/>
          </a:p>
          <a:p>
            <a:r>
              <a:rPr lang="en-US" sz="2400" dirty="0"/>
              <a:t>[Ne] =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[He] </a:t>
            </a:r>
            <a:r>
              <a:rPr lang="en-US" sz="2400" b="1" dirty="0"/>
              <a:t>2s</a:t>
            </a:r>
            <a:r>
              <a:rPr lang="en-US" sz="2400" b="1" baseline="30000" dirty="0"/>
              <a:t>2</a:t>
            </a:r>
            <a:r>
              <a:rPr lang="en-US" sz="2400" b="1" dirty="0"/>
              <a:t> 2p</a:t>
            </a:r>
            <a:r>
              <a:rPr lang="en-US" sz="2400" b="1" baseline="30000" dirty="0"/>
              <a:t>6</a:t>
            </a:r>
            <a:endParaRPr lang="en-US" sz="2400" dirty="0"/>
          </a:p>
        </p:txBody>
      </p:sp>
      <p:pic>
        <p:nvPicPr>
          <p:cNvPr id="11" name="Picture 10" descr="Electron Orbital - Key Stage Wiki">
            <a:extLst>
              <a:ext uri="{FF2B5EF4-FFF2-40B4-BE49-F238E27FC236}">
                <a16:creationId xmlns:a16="http://schemas.microsoft.com/office/drawing/2014/main" id="{047F4EC4-B180-5940-8B7A-2A76A3C6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11" y="2698143"/>
            <a:ext cx="4329102" cy="168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15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6445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A reminder about the sizes of atoms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7" name="Picture 4" descr="Electron Orbital - Key Stage Wiki">
            <a:extLst>
              <a:ext uri="{FF2B5EF4-FFF2-40B4-BE49-F238E27FC236}">
                <a16:creationId xmlns:a16="http://schemas.microsoft.com/office/drawing/2014/main" id="{9107DB01-7C01-D248-B409-423EA739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57" y="2348158"/>
            <a:ext cx="6543747" cy="25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5E9FA7-95AB-5443-B945-E5FD77AD3E79}"/>
              </a:ext>
            </a:extLst>
          </p:cNvPr>
          <p:cNvGrpSpPr>
            <a:grpSpLocks noChangeAspect="1"/>
          </p:cNvGrpSpPr>
          <p:nvPr/>
        </p:nvGrpSpPr>
        <p:grpSpPr>
          <a:xfrm>
            <a:off x="62252" y="2268148"/>
            <a:ext cx="4726918" cy="2806772"/>
            <a:chOff x="2057400" y="2404807"/>
            <a:chExt cx="3737610" cy="2219336"/>
          </a:xfrm>
        </p:grpSpPr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E56CA75-F343-5847-81BF-C7F7C84D38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24" r="82258" b="27290"/>
            <a:stretch/>
          </p:blipFill>
          <p:spPr bwMode="auto">
            <a:xfrm>
              <a:off x="2057400" y="2445725"/>
              <a:ext cx="1257300" cy="2178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0F38480-9FA3-3C4C-BF6A-9C92934859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45" t="31724" b="27290"/>
            <a:stretch/>
          </p:blipFill>
          <p:spPr bwMode="auto">
            <a:xfrm>
              <a:off x="3314700" y="2404807"/>
              <a:ext cx="2480310" cy="221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378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Sodium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6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0588A82B-6A69-524F-A22C-D617A5A2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C8800-1779-3B40-B17B-9FE4BF197551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5" name="Picture 1" descr="page1image29230096">
              <a:extLst>
                <a:ext uri="{FF2B5EF4-FFF2-40B4-BE49-F238E27FC236}">
                  <a16:creationId xmlns:a16="http://schemas.microsoft.com/office/drawing/2014/main" id="{7E3FE74D-4677-EB47-8307-AA9F471B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7F97F0FC-C945-2349-AA99-41EEF95CF6B0}"/>
                </a:ext>
              </a:extLst>
            </p:cNvPr>
            <p:cNvSpPr/>
            <p:nvPr/>
          </p:nvSpPr>
          <p:spPr>
            <a:xfrm>
              <a:off x="4848736" y="2817330"/>
              <a:ext cx="473414" cy="3314527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3AE9EF-0665-BD43-A505-9577C557898C}"/>
                </a:ext>
              </a:extLst>
            </p:cNvPr>
            <p:cNvSpPr txBox="1"/>
            <p:nvPr/>
          </p:nvSpPr>
          <p:spPr>
            <a:xfrm>
              <a:off x="4974317" y="4445388"/>
              <a:ext cx="1078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 Na</a:t>
              </a:r>
            </a:p>
            <a:p>
              <a:pPr algn="ctr"/>
              <a:r>
                <a:rPr lang="en-US" dirty="0"/>
                <a:t>(11)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77CE28-3095-884F-8925-D5D100A9D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344" y="2817330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7253324" y="3638142"/>
            <a:ext cx="483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71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D1696-32CD-1C46-98AF-8A9692A38EF6}"/>
              </a:ext>
            </a:extLst>
          </p:cNvPr>
          <p:cNvGrpSpPr/>
          <p:nvPr/>
        </p:nvGrpSpPr>
        <p:grpSpPr>
          <a:xfrm>
            <a:off x="196999" y="4969578"/>
            <a:ext cx="11658117" cy="830997"/>
            <a:chOff x="196999" y="4969578"/>
            <a:chExt cx="1165811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3FD32-9C4E-654F-859E-1B9077F77B64}"/>
                </a:ext>
              </a:extLst>
            </p:cNvPr>
            <p:cNvSpPr txBox="1"/>
            <p:nvPr/>
          </p:nvSpPr>
          <p:spPr>
            <a:xfrm>
              <a:off x="196999" y="4969578"/>
              <a:ext cx="5423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s-orbital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radial node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8A81E-1872-214F-B77E-25BBB6525AF1}"/>
                </a:ext>
              </a:extLst>
            </p:cNvPr>
            <p:cNvSpPr txBox="1"/>
            <p:nvPr/>
          </p:nvSpPr>
          <p:spPr>
            <a:xfrm>
              <a:off x="6431944" y="5201653"/>
              <a:ext cx="542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One of three </a:t>
              </a:r>
              <a:r>
                <a:rPr lang="en-US" sz="2400" b="1" dirty="0"/>
                <a:t>p-orbitals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D067643-89FC-DC4B-9D2E-238C881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4" y="884392"/>
            <a:ext cx="3937668" cy="415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181038-7DAA-2644-9783-F9CB7730DC8D}"/>
              </a:ext>
            </a:extLst>
          </p:cNvPr>
          <p:cNvSpPr/>
          <p:nvPr/>
        </p:nvSpPr>
        <p:spPr>
          <a:xfrm>
            <a:off x="0" y="11845"/>
            <a:ext cx="653493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Motions associated with these orbitals?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31AAC-8D15-9645-AFAA-310C245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6" y="861057"/>
            <a:ext cx="4099497" cy="38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2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Sodium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6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0588A82B-6A69-524F-A22C-D617A5A2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C8800-1779-3B40-B17B-9FE4BF197551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5" name="Picture 1" descr="page1image29230096">
              <a:extLst>
                <a:ext uri="{FF2B5EF4-FFF2-40B4-BE49-F238E27FC236}">
                  <a16:creationId xmlns:a16="http://schemas.microsoft.com/office/drawing/2014/main" id="{7E3FE74D-4677-EB47-8307-AA9F471B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7F97F0FC-C945-2349-AA99-41EEF95CF6B0}"/>
                </a:ext>
              </a:extLst>
            </p:cNvPr>
            <p:cNvSpPr/>
            <p:nvPr/>
          </p:nvSpPr>
          <p:spPr>
            <a:xfrm>
              <a:off x="4848736" y="2817330"/>
              <a:ext cx="473414" cy="3314527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3AE9EF-0665-BD43-A505-9577C557898C}"/>
                </a:ext>
              </a:extLst>
            </p:cNvPr>
            <p:cNvSpPr txBox="1"/>
            <p:nvPr/>
          </p:nvSpPr>
          <p:spPr>
            <a:xfrm>
              <a:off x="4974317" y="4445388"/>
              <a:ext cx="1078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 Na</a:t>
              </a:r>
            </a:p>
            <a:p>
              <a:pPr algn="ctr"/>
              <a:r>
                <a:rPr lang="en-US" dirty="0"/>
                <a:t>(11)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77CE28-3095-884F-8925-D5D100A9D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344" y="2817330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7253324" y="3638142"/>
            <a:ext cx="4833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1</a:t>
            </a:r>
          </a:p>
          <a:p>
            <a:endParaRPr lang="en-US" sz="2400" baseline="30000" dirty="0"/>
          </a:p>
          <a:p>
            <a:r>
              <a:rPr lang="en-US" sz="2400" dirty="0"/>
              <a:t>What’s next, aufbau?</a:t>
            </a:r>
          </a:p>
        </p:txBody>
      </p:sp>
    </p:spTree>
    <p:extLst>
      <p:ext uri="{BB962C8B-B14F-4D97-AF65-F5344CB8AC3E}">
        <p14:creationId xmlns:p14="http://schemas.microsoft.com/office/powerpoint/2010/main" val="182891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Magnesium … Argon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6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0588A82B-6A69-524F-A22C-D617A5A2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C8800-1779-3B40-B17B-9FE4BF197551}"/>
              </a:ext>
            </a:extLst>
          </p:cNvPr>
          <p:cNvGrpSpPr/>
          <p:nvPr/>
        </p:nvGrpSpPr>
        <p:grpSpPr>
          <a:xfrm>
            <a:off x="1929" y="944595"/>
            <a:ext cx="7391400" cy="5549900"/>
            <a:chOff x="107073" y="654050"/>
            <a:chExt cx="7391400" cy="5549900"/>
          </a:xfrm>
        </p:grpSpPr>
        <p:pic>
          <p:nvPicPr>
            <p:cNvPr id="15" name="Picture 1" descr="page1image29230096">
              <a:extLst>
                <a:ext uri="{FF2B5EF4-FFF2-40B4-BE49-F238E27FC236}">
                  <a16:creationId xmlns:a16="http://schemas.microsoft.com/office/drawing/2014/main" id="{7E3FE74D-4677-EB47-8307-AA9F471B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7F97F0FC-C945-2349-AA99-41EEF95CF6B0}"/>
                </a:ext>
              </a:extLst>
            </p:cNvPr>
            <p:cNvSpPr/>
            <p:nvPr/>
          </p:nvSpPr>
          <p:spPr>
            <a:xfrm>
              <a:off x="4848736" y="2817330"/>
              <a:ext cx="473414" cy="3314527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3AE9EF-0665-BD43-A505-9577C557898C}"/>
                </a:ext>
              </a:extLst>
            </p:cNvPr>
            <p:cNvSpPr txBox="1"/>
            <p:nvPr/>
          </p:nvSpPr>
          <p:spPr>
            <a:xfrm>
              <a:off x="4974317" y="4445388"/>
              <a:ext cx="1078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 Mg</a:t>
              </a:r>
            </a:p>
            <a:p>
              <a:pPr algn="ctr"/>
              <a:r>
                <a:rPr lang="en-US" dirty="0"/>
                <a:t>(12)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77CE28-3095-884F-8925-D5D100A9D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344" y="2817330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7253324" y="3638142"/>
            <a:ext cx="4833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[Mg]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[Al] =</a:t>
            </a:r>
          </a:p>
          <a:p>
            <a:r>
              <a:rPr lang="en-US" sz="2400" dirty="0"/>
              <a:t>[Si] =</a:t>
            </a:r>
          </a:p>
          <a:p>
            <a:r>
              <a:rPr lang="en-US" sz="2400" dirty="0"/>
              <a:t>[P] =</a:t>
            </a:r>
          </a:p>
          <a:p>
            <a:r>
              <a:rPr lang="en-US" sz="2400" dirty="0"/>
              <a:t>[S] =</a:t>
            </a:r>
            <a:endParaRPr lang="en-US" sz="2400" baseline="30000" dirty="0"/>
          </a:p>
          <a:p>
            <a:r>
              <a:rPr lang="en-US" sz="2400" dirty="0"/>
              <a:t>[Cl] =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Ar</a:t>
            </a:r>
            <a:r>
              <a:rPr lang="en-US" sz="2400" dirty="0"/>
              <a:t>] =</a:t>
            </a:r>
          </a:p>
        </p:txBody>
      </p:sp>
    </p:spTree>
    <p:extLst>
      <p:ext uri="{BB962C8B-B14F-4D97-AF65-F5344CB8AC3E}">
        <p14:creationId xmlns:p14="http://schemas.microsoft.com/office/powerpoint/2010/main" val="936364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Magnesium … Argon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6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0588A82B-6A69-524F-A22C-D617A5A2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C8800-1779-3B40-B17B-9FE4BF197551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5" name="Picture 1" descr="page1image29230096">
              <a:extLst>
                <a:ext uri="{FF2B5EF4-FFF2-40B4-BE49-F238E27FC236}">
                  <a16:creationId xmlns:a16="http://schemas.microsoft.com/office/drawing/2014/main" id="{7E3FE74D-4677-EB47-8307-AA9F471B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7F97F0FC-C945-2349-AA99-41EEF95CF6B0}"/>
                </a:ext>
              </a:extLst>
            </p:cNvPr>
            <p:cNvSpPr/>
            <p:nvPr/>
          </p:nvSpPr>
          <p:spPr>
            <a:xfrm>
              <a:off x="4848736" y="2344030"/>
              <a:ext cx="473414" cy="3787827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77CE28-3095-884F-8925-D5D100A9D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2197" y="2335009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7253324" y="3638142"/>
            <a:ext cx="4833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[Mg]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[Al]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[Si] =</a:t>
            </a:r>
          </a:p>
          <a:p>
            <a:r>
              <a:rPr lang="en-US" sz="2400" dirty="0"/>
              <a:t>[P] =</a:t>
            </a:r>
          </a:p>
          <a:p>
            <a:r>
              <a:rPr lang="en-US" sz="2400" dirty="0"/>
              <a:t>[S] =</a:t>
            </a:r>
            <a:endParaRPr lang="en-US" sz="2400" baseline="30000" dirty="0"/>
          </a:p>
          <a:p>
            <a:r>
              <a:rPr lang="en-US" sz="2400" dirty="0"/>
              <a:t>[Cl] =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Ar</a:t>
            </a:r>
            <a:r>
              <a:rPr lang="en-US" sz="2400" dirty="0"/>
              <a:t>] 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BD9B5-FA62-FE4D-A38C-97C59D85B2C5}"/>
              </a:ext>
            </a:extLst>
          </p:cNvPr>
          <p:cNvSpPr txBox="1"/>
          <p:nvPr/>
        </p:nvSpPr>
        <p:spPr>
          <a:xfrm>
            <a:off x="4867244" y="4734837"/>
            <a:ext cx="107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Al</a:t>
            </a:r>
          </a:p>
          <a:p>
            <a:pPr algn="ctr"/>
            <a:r>
              <a:rPr lang="en-US" dirty="0"/>
              <a:t>(13)</a:t>
            </a:r>
          </a:p>
        </p:txBody>
      </p:sp>
    </p:spTree>
    <p:extLst>
      <p:ext uri="{BB962C8B-B14F-4D97-AF65-F5344CB8AC3E}">
        <p14:creationId xmlns:p14="http://schemas.microsoft.com/office/powerpoint/2010/main" val="329841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E81D8-369E-4C48-B76F-3826D011495E}"/>
              </a:ext>
            </a:extLst>
          </p:cNvPr>
          <p:cNvGrpSpPr/>
          <p:nvPr/>
        </p:nvGrpSpPr>
        <p:grpSpPr>
          <a:xfrm>
            <a:off x="1929" y="945691"/>
            <a:ext cx="7391400" cy="5549900"/>
            <a:chOff x="107073" y="654050"/>
            <a:chExt cx="7391400" cy="5549900"/>
          </a:xfrm>
        </p:grpSpPr>
        <p:pic>
          <p:nvPicPr>
            <p:cNvPr id="25" name="Picture 1" descr="page1image29230096">
              <a:extLst>
                <a:ext uri="{FF2B5EF4-FFF2-40B4-BE49-F238E27FC236}">
                  <a16:creationId xmlns:a16="http://schemas.microsoft.com/office/drawing/2014/main" id="{84E6E6DC-5CE9-F549-A0CC-9C0EB8903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1ABA45A0-9AA0-5548-9FDE-D8B6B5D654FD}"/>
                </a:ext>
              </a:extLst>
            </p:cNvPr>
            <p:cNvSpPr/>
            <p:nvPr/>
          </p:nvSpPr>
          <p:spPr>
            <a:xfrm>
              <a:off x="4848736" y="2344030"/>
              <a:ext cx="473414" cy="3787827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3668B6-D5C8-3847-AFD6-91DA4EA09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2197" y="2335009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Aufbau-ing up to Magnesium … Argon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6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0588A82B-6A69-524F-A22C-D617A5A26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B44F4-0E10-B14C-B15C-EE19763EC3F0}"/>
              </a:ext>
            </a:extLst>
          </p:cNvPr>
          <p:cNvSpPr txBox="1"/>
          <p:nvPr/>
        </p:nvSpPr>
        <p:spPr>
          <a:xfrm>
            <a:off x="7253324" y="3638142"/>
            <a:ext cx="4833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[Na]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[Mg]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</a:p>
          <a:p>
            <a:r>
              <a:rPr lang="en-US" sz="2400" dirty="0"/>
              <a:t>[Al]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[Si]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2</a:t>
            </a:r>
            <a:endParaRPr lang="en-US" sz="2400" dirty="0"/>
          </a:p>
          <a:p>
            <a:r>
              <a:rPr lang="en-US" sz="2400" dirty="0"/>
              <a:t>[P] =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3</a:t>
            </a:r>
            <a:endParaRPr lang="en-US" sz="2400" dirty="0"/>
          </a:p>
          <a:p>
            <a:r>
              <a:rPr lang="en-US" sz="2400" dirty="0"/>
              <a:t>[S] =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4</a:t>
            </a:r>
          </a:p>
          <a:p>
            <a:r>
              <a:rPr lang="en-US" sz="2400" dirty="0"/>
              <a:t>[Cl] =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5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Ar</a:t>
            </a:r>
            <a:r>
              <a:rPr lang="en-US" sz="2400" dirty="0"/>
              <a:t>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[Ne] </a:t>
            </a:r>
            <a:r>
              <a:rPr lang="en-US" sz="2400" dirty="0"/>
              <a:t>3s</a:t>
            </a:r>
            <a:r>
              <a:rPr lang="en-US" sz="2400" baseline="30000" dirty="0"/>
              <a:t>2</a:t>
            </a:r>
            <a:r>
              <a:rPr lang="en-US" sz="2400" dirty="0"/>
              <a:t>3p</a:t>
            </a:r>
            <a:r>
              <a:rPr lang="en-US" sz="2400" baseline="300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70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4s is next!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22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4B7ABE2A-926D-BD4B-A6BC-E5019273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DB4704-5358-0043-B41E-AE13B07E90FD}"/>
              </a:ext>
            </a:extLst>
          </p:cNvPr>
          <p:cNvSpPr txBox="1"/>
          <p:nvPr/>
        </p:nvSpPr>
        <p:spPr>
          <a:xfrm>
            <a:off x="7542862" y="4350177"/>
            <a:ext cx="288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[K] =</a:t>
            </a:r>
          </a:p>
          <a:p>
            <a:r>
              <a:rPr lang="en-US" sz="2400" dirty="0"/>
              <a:t>[Ca] =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BC9B3B-1AAA-4941-955B-50778469C82C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6" name="Picture 1" descr="page1image29230096">
              <a:extLst>
                <a:ext uri="{FF2B5EF4-FFF2-40B4-BE49-F238E27FC236}">
                  <a16:creationId xmlns:a16="http://schemas.microsoft.com/office/drawing/2014/main" id="{CB15F67E-3EBC-3F48-B568-03EC86A1F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AD97697F-3704-8E4E-B676-6A7395495AF1}"/>
                </a:ext>
              </a:extLst>
            </p:cNvPr>
            <p:cNvSpPr/>
            <p:nvPr/>
          </p:nvSpPr>
          <p:spPr>
            <a:xfrm>
              <a:off x="4848736" y="2075184"/>
              <a:ext cx="473414" cy="4127010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824E99-3550-3241-B7C2-C6ED72868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73" y="2067189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7145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4s is next!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22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4B7ABE2A-926D-BD4B-A6BC-E5019273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FDB4704-5358-0043-B41E-AE13B07E90FD}"/>
              </a:ext>
            </a:extLst>
          </p:cNvPr>
          <p:cNvSpPr txBox="1"/>
          <p:nvPr/>
        </p:nvSpPr>
        <p:spPr>
          <a:xfrm>
            <a:off x="7542862" y="4350177"/>
            <a:ext cx="288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[K]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sz="2400" dirty="0"/>
              <a:t>4s</a:t>
            </a:r>
            <a:r>
              <a:rPr lang="en-US" sz="2400" baseline="30000" dirty="0"/>
              <a:t>1</a:t>
            </a:r>
            <a:endParaRPr lang="en-US" sz="2400" dirty="0"/>
          </a:p>
          <a:p>
            <a:r>
              <a:rPr lang="en-US" sz="2400" dirty="0"/>
              <a:t>[Ca]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sz="2400" dirty="0"/>
              <a:t>4s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BC9B3B-1AAA-4941-955B-50778469C82C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6" name="Picture 1" descr="page1image29230096">
              <a:extLst>
                <a:ext uri="{FF2B5EF4-FFF2-40B4-BE49-F238E27FC236}">
                  <a16:creationId xmlns:a16="http://schemas.microsoft.com/office/drawing/2014/main" id="{CB15F67E-3EBC-3F48-B568-03EC86A1F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Up Arrow 16">
              <a:extLst>
                <a:ext uri="{FF2B5EF4-FFF2-40B4-BE49-F238E27FC236}">
                  <a16:creationId xmlns:a16="http://schemas.microsoft.com/office/drawing/2014/main" id="{AD97697F-3704-8E4E-B676-6A7395495AF1}"/>
                </a:ext>
              </a:extLst>
            </p:cNvPr>
            <p:cNvSpPr/>
            <p:nvPr/>
          </p:nvSpPr>
          <p:spPr>
            <a:xfrm>
              <a:off x="4848736" y="2075184"/>
              <a:ext cx="473414" cy="4127010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824E99-3550-3241-B7C2-C6ED72868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73" y="2067189"/>
              <a:ext cx="4091554" cy="902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433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3d is next!</a:t>
            </a:r>
          </a:p>
        </p:txBody>
      </p:sp>
      <p:pic>
        <p:nvPicPr>
          <p:cNvPr id="22" name="Picture 4" descr="https://printablepage.com/wp-content/uploads/2018/01/printable-periodic-table-of-elements-with-names-for-kids-printable-periodic-table-of-elements-1.jpg">
            <a:extLst>
              <a:ext uri="{FF2B5EF4-FFF2-40B4-BE49-F238E27FC236}">
                <a16:creationId xmlns:a16="http://schemas.microsoft.com/office/drawing/2014/main" id="{4B7ABE2A-926D-BD4B-A6BC-E5019273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 bwMode="auto">
          <a:xfrm>
            <a:off x="8529897" y="553207"/>
            <a:ext cx="3390796" cy="23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EFA31-CD4D-1A4B-89E8-7F1C986CB3EC}"/>
              </a:ext>
            </a:extLst>
          </p:cNvPr>
          <p:cNvGrpSpPr/>
          <p:nvPr/>
        </p:nvGrpSpPr>
        <p:grpSpPr>
          <a:xfrm>
            <a:off x="0" y="943499"/>
            <a:ext cx="7391400" cy="5549900"/>
            <a:chOff x="107073" y="654050"/>
            <a:chExt cx="7391400" cy="5549900"/>
          </a:xfrm>
        </p:grpSpPr>
        <p:pic>
          <p:nvPicPr>
            <p:cNvPr id="17" name="Picture 1" descr="page1image29230096">
              <a:extLst>
                <a:ext uri="{FF2B5EF4-FFF2-40B4-BE49-F238E27FC236}">
                  <a16:creationId xmlns:a16="http://schemas.microsoft.com/office/drawing/2014/main" id="{BCC980DA-3D48-7949-A4D2-9668F54C0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3" y="654050"/>
              <a:ext cx="7391400" cy="554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39ECD988-E5F4-DB42-AA57-AFC21ABB442D}"/>
                </a:ext>
              </a:extLst>
            </p:cNvPr>
            <p:cNvSpPr/>
            <p:nvPr/>
          </p:nvSpPr>
          <p:spPr>
            <a:xfrm>
              <a:off x="4848736" y="2075184"/>
              <a:ext cx="473414" cy="4127010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498FED-569E-2641-8071-29F37A9AA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977" y="1773898"/>
              <a:ext cx="5872666" cy="1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s,p,d,f Orbitals - Chemistry | Socratic">
            <a:extLst>
              <a:ext uri="{FF2B5EF4-FFF2-40B4-BE49-F238E27FC236}">
                <a16:creationId xmlns:a16="http://schemas.microsoft.com/office/drawing/2014/main" id="{C1BC8CB5-A863-F34F-ACC2-3C0263E1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70" y="3243935"/>
            <a:ext cx="2234849" cy="16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3CE602-C7FA-CE46-A09C-A04E2181F2DE}"/>
              </a:ext>
            </a:extLst>
          </p:cNvPr>
          <p:cNvSpPr txBox="1"/>
          <p:nvPr/>
        </p:nvSpPr>
        <p:spPr>
          <a:xfrm>
            <a:off x="7475878" y="5528876"/>
            <a:ext cx="2885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[Sc]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[Ar] </a:t>
            </a:r>
            <a:r>
              <a:rPr lang="en-US" sz="2400" dirty="0"/>
              <a:t>4s</a:t>
            </a:r>
            <a:r>
              <a:rPr lang="en-US" sz="2400" baseline="30000" dirty="0"/>
              <a:t>2</a:t>
            </a:r>
            <a:r>
              <a:rPr lang="en-US" sz="2400" dirty="0"/>
              <a:t>3d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[Zn] =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en-US" sz="2400" dirty="0"/>
              <a:t>4s</a:t>
            </a:r>
            <a:r>
              <a:rPr lang="en-US" sz="2400" baseline="30000" dirty="0"/>
              <a:t>2</a:t>
            </a:r>
            <a:r>
              <a:rPr lang="en-US" sz="2400" dirty="0"/>
              <a:t>3d</a:t>
            </a:r>
            <a:r>
              <a:rPr lang="en-US" sz="2400" baseline="30000" dirty="0"/>
              <a:t>10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92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D1696-32CD-1C46-98AF-8A9692A38EF6}"/>
              </a:ext>
            </a:extLst>
          </p:cNvPr>
          <p:cNvGrpSpPr/>
          <p:nvPr/>
        </p:nvGrpSpPr>
        <p:grpSpPr>
          <a:xfrm>
            <a:off x="196999" y="4969578"/>
            <a:ext cx="11658117" cy="1200329"/>
            <a:chOff x="196999" y="4969578"/>
            <a:chExt cx="11658117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3FD32-9C4E-654F-859E-1B9077F77B64}"/>
                </a:ext>
              </a:extLst>
            </p:cNvPr>
            <p:cNvSpPr txBox="1"/>
            <p:nvPr/>
          </p:nvSpPr>
          <p:spPr>
            <a:xfrm>
              <a:off x="196999" y="4969578"/>
              <a:ext cx="5423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s-orbital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radial node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In-and-out breathing motion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8A81E-1872-214F-B77E-25BBB6525AF1}"/>
                </a:ext>
              </a:extLst>
            </p:cNvPr>
            <p:cNvSpPr txBox="1"/>
            <p:nvPr/>
          </p:nvSpPr>
          <p:spPr>
            <a:xfrm>
              <a:off x="6431944" y="5201653"/>
              <a:ext cx="5423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One of three </a:t>
              </a:r>
              <a:r>
                <a:rPr lang="en-US" sz="2400" b="1" dirty="0"/>
                <a:t>p-orbitals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D067643-89FC-DC4B-9D2E-238C881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4" y="884392"/>
            <a:ext cx="3937668" cy="415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181038-7DAA-2644-9783-F9CB7730DC8D}"/>
              </a:ext>
            </a:extLst>
          </p:cNvPr>
          <p:cNvSpPr/>
          <p:nvPr/>
        </p:nvSpPr>
        <p:spPr>
          <a:xfrm>
            <a:off x="0" y="11845"/>
            <a:ext cx="653493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Motions associated with these orbitals?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31AAC-8D15-9645-AFAA-310C245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6" y="861057"/>
            <a:ext cx="4099497" cy="38133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84B4A-B8D8-5343-A38B-024469B5442A}"/>
              </a:ext>
            </a:extLst>
          </p:cNvPr>
          <p:cNvGrpSpPr/>
          <p:nvPr/>
        </p:nvGrpSpPr>
        <p:grpSpPr>
          <a:xfrm>
            <a:off x="1759760" y="1640114"/>
            <a:ext cx="2039458" cy="2007486"/>
            <a:chOff x="1759760" y="1640114"/>
            <a:chExt cx="2039458" cy="200748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2E6D8-AD1D-1749-9393-17557D1BF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714" y="1640114"/>
              <a:ext cx="413657" cy="980724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3E186B-FC88-764D-B68A-FF1B8351CE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24" y="2917465"/>
              <a:ext cx="747694" cy="730135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F6A226-9190-0C4F-88F1-00A05EB47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9760" y="2934283"/>
              <a:ext cx="763855" cy="607221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2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D1696-32CD-1C46-98AF-8A9692A38EF6}"/>
              </a:ext>
            </a:extLst>
          </p:cNvPr>
          <p:cNvGrpSpPr/>
          <p:nvPr/>
        </p:nvGrpSpPr>
        <p:grpSpPr>
          <a:xfrm>
            <a:off x="196999" y="4969578"/>
            <a:ext cx="11658117" cy="1200329"/>
            <a:chOff x="196999" y="4969578"/>
            <a:chExt cx="11658117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3FD32-9C4E-654F-859E-1B9077F77B64}"/>
                </a:ext>
              </a:extLst>
            </p:cNvPr>
            <p:cNvSpPr txBox="1"/>
            <p:nvPr/>
          </p:nvSpPr>
          <p:spPr>
            <a:xfrm>
              <a:off x="196999" y="4969578"/>
              <a:ext cx="5423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s-orbital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radial node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In-and-out breathing motion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8A81E-1872-214F-B77E-25BBB6525AF1}"/>
                </a:ext>
              </a:extLst>
            </p:cNvPr>
            <p:cNvSpPr txBox="1"/>
            <p:nvPr/>
          </p:nvSpPr>
          <p:spPr>
            <a:xfrm>
              <a:off x="6431944" y="5201653"/>
              <a:ext cx="54231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One of three </a:t>
              </a:r>
              <a:r>
                <a:rPr lang="en-US" sz="2400" b="1" dirty="0"/>
                <a:t>p-orbitals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planar node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D067643-89FC-DC4B-9D2E-238C881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4" y="884392"/>
            <a:ext cx="3937668" cy="415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181038-7DAA-2644-9783-F9CB7730DC8D}"/>
              </a:ext>
            </a:extLst>
          </p:cNvPr>
          <p:cNvSpPr/>
          <p:nvPr/>
        </p:nvSpPr>
        <p:spPr>
          <a:xfrm>
            <a:off x="0" y="11845"/>
            <a:ext cx="653493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Motions associated with these orbitals?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31AAC-8D15-9645-AFAA-310C245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6" y="861057"/>
            <a:ext cx="4099497" cy="38133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84B4A-B8D8-5343-A38B-024469B5442A}"/>
              </a:ext>
            </a:extLst>
          </p:cNvPr>
          <p:cNvGrpSpPr/>
          <p:nvPr/>
        </p:nvGrpSpPr>
        <p:grpSpPr>
          <a:xfrm>
            <a:off x="1759760" y="1640114"/>
            <a:ext cx="2039458" cy="2007486"/>
            <a:chOff x="1759760" y="1640114"/>
            <a:chExt cx="2039458" cy="200748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2E6D8-AD1D-1749-9393-17557D1BF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714" y="1640114"/>
              <a:ext cx="413657" cy="980724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3E186B-FC88-764D-B68A-FF1B8351CE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24" y="2917465"/>
              <a:ext cx="747694" cy="730135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F6A226-9190-0C4F-88F1-00A05EB47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9760" y="2934283"/>
              <a:ext cx="763855" cy="607221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6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D1696-32CD-1C46-98AF-8A9692A38EF6}"/>
              </a:ext>
            </a:extLst>
          </p:cNvPr>
          <p:cNvGrpSpPr/>
          <p:nvPr/>
        </p:nvGrpSpPr>
        <p:grpSpPr>
          <a:xfrm>
            <a:off x="196999" y="4969578"/>
            <a:ext cx="11658117" cy="1801735"/>
            <a:chOff x="196999" y="4969578"/>
            <a:chExt cx="11658117" cy="18017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63FD32-9C4E-654F-859E-1B9077F77B64}"/>
                </a:ext>
              </a:extLst>
            </p:cNvPr>
            <p:cNvSpPr txBox="1"/>
            <p:nvPr/>
          </p:nvSpPr>
          <p:spPr>
            <a:xfrm>
              <a:off x="196999" y="4969578"/>
              <a:ext cx="5423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s-orbital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radial node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In-and-out breathing motion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8A81E-1872-214F-B77E-25BBB6525AF1}"/>
                </a:ext>
              </a:extLst>
            </p:cNvPr>
            <p:cNvSpPr txBox="1"/>
            <p:nvPr/>
          </p:nvSpPr>
          <p:spPr>
            <a:xfrm>
              <a:off x="6431944" y="5201653"/>
              <a:ext cx="54231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One of three </a:t>
              </a:r>
              <a:r>
                <a:rPr lang="en-US" sz="2400" b="1" dirty="0"/>
                <a:t>p-orbitals</a:t>
              </a:r>
              <a:r>
                <a:rPr lang="en-US" sz="2400" dirty="0"/>
                <a:t>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Notice the planar node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These electrons have angular momentum!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D067643-89FC-DC4B-9D2E-238C8816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34" y="884392"/>
            <a:ext cx="3937668" cy="415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181038-7DAA-2644-9783-F9CB7730DC8D}"/>
              </a:ext>
            </a:extLst>
          </p:cNvPr>
          <p:cNvSpPr/>
          <p:nvPr/>
        </p:nvSpPr>
        <p:spPr>
          <a:xfrm>
            <a:off x="0" y="11845"/>
            <a:ext cx="653493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Motions associated with these orbitals?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31AAC-8D15-9645-AFAA-310C245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6" y="861057"/>
            <a:ext cx="4099497" cy="38133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A184B4A-B8D8-5343-A38B-024469B5442A}"/>
              </a:ext>
            </a:extLst>
          </p:cNvPr>
          <p:cNvGrpSpPr/>
          <p:nvPr/>
        </p:nvGrpSpPr>
        <p:grpSpPr>
          <a:xfrm>
            <a:off x="1759760" y="1640114"/>
            <a:ext cx="2039458" cy="2007486"/>
            <a:chOff x="1759760" y="1640114"/>
            <a:chExt cx="2039458" cy="200748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2E6D8-AD1D-1749-9393-17557D1BF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714" y="1640114"/>
              <a:ext cx="413657" cy="980724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3E186B-FC88-764D-B68A-FF1B8351CE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1524" y="2917465"/>
              <a:ext cx="747694" cy="730135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F6A226-9190-0C4F-88F1-00A05EB47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9760" y="2934283"/>
              <a:ext cx="763855" cy="607221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4B58E0-4993-6847-995D-3649E6E58C38}"/>
              </a:ext>
            </a:extLst>
          </p:cNvPr>
          <p:cNvGrpSpPr/>
          <p:nvPr/>
        </p:nvGrpSpPr>
        <p:grpSpPr>
          <a:xfrm>
            <a:off x="7642032" y="1645478"/>
            <a:ext cx="2389531" cy="2587019"/>
            <a:chOff x="7642032" y="1645478"/>
            <a:chExt cx="2389531" cy="2587019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A970D1B8-D776-7945-8959-1784A1D92BA4}"/>
                </a:ext>
              </a:extLst>
            </p:cNvPr>
            <p:cNvSpPr/>
            <p:nvPr/>
          </p:nvSpPr>
          <p:spPr>
            <a:xfrm rot="1623783">
              <a:off x="9187529" y="2186527"/>
              <a:ext cx="844034" cy="2045970"/>
            </a:xfrm>
            <a:prstGeom prst="arc">
              <a:avLst>
                <a:gd name="adj1" fmla="val 16513437"/>
                <a:gd name="adj2" fmla="val 5258318"/>
              </a:avLst>
            </a:prstGeom>
            <a:ln w="1270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661CC27-0ADF-3A44-A66D-2D730AC275B7}"/>
                </a:ext>
              </a:extLst>
            </p:cNvPr>
            <p:cNvSpPr/>
            <p:nvPr/>
          </p:nvSpPr>
          <p:spPr>
            <a:xfrm rot="12255143">
              <a:off x="7642032" y="1645478"/>
              <a:ext cx="894719" cy="2045970"/>
            </a:xfrm>
            <a:prstGeom prst="arc">
              <a:avLst>
                <a:gd name="adj1" fmla="val 16513437"/>
                <a:gd name="adj2" fmla="val 5258318"/>
              </a:avLst>
            </a:prstGeom>
            <a:ln w="127000">
              <a:solidFill>
                <a:srgbClr val="FF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8440BB9-EC88-D94C-9CCA-40360BAA21CD}"/>
                </a:ext>
              </a:extLst>
            </p:cNvPr>
            <p:cNvCxnSpPr/>
            <p:nvPr/>
          </p:nvCxnSpPr>
          <p:spPr>
            <a:xfrm flipH="1">
              <a:off x="8476343" y="2106531"/>
              <a:ext cx="769257" cy="1678389"/>
            </a:xfrm>
            <a:prstGeom prst="straightConnector1">
              <a:avLst/>
            </a:prstGeom>
            <a:ln w="1270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3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>
            <a:extLst>
              <a:ext uri="{FF2B5EF4-FFF2-40B4-BE49-F238E27FC236}">
                <a16:creationId xmlns:a16="http://schemas.microsoft.com/office/drawing/2014/main" id="{B47A14AB-794A-1D4B-BC2C-B12649CE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A7C7EF53-B4ED-6842-A2D6-77AECA1C7613}"/>
              </a:ext>
            </a:extLst>
          </p:cNvPr>
          <p:cNvSpPr/>
          <p:nvPr/>
        </p:nvSpPr>
        <p:spPr>
          <a:xfrm flipH="1">
            <a:off x="8183610" y="2783232"/>
            <a:ext cx="1514222" cy="825314"/>
          </a:xfrm>
          <a:prstGeom prst="arc">
            <a:avLst>
              <a:gd name="adj1" fmla="val 5179356"/>
              <a:gd name="adj2" fmla="val 14823289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EB8F2E-6993-5C41-B386-699FA3ED0AC5}"/>
              </a:ext>
            </a:extLst>
          </p:cNvPr>
          <p:cNvGrpSpPr/>
          <p:nvPr/>
        </p:nvGrpSpPr>
        <p:grpSpPr>
          <a:xfrm>
            <a:off x="254045" y="5383302"/>
            <a:ext cx="5181039" cy="1029628"/>
            <a:chOff x="4329113" y="5606661"/>
            <a:chExt cx="5181039" cy="1029628"/>
          </a:xfrm>
        </p:grpSpPr>
        <p:pic>
          <p:nvPicPr>
            <p:cNvPr id="17" name="Picture 2" descr="Solved: When students first see a drawing of the p orbitals, th... |  Chegg.com">
              <a:extLst>
                <a:ext uri="{FF2B5EF4-FFF2-40B4-BE49-F238E27FC236}">
                  <a16:creationId xmlns:a16="http://schemas.microsoft.com/office/drawing/2014/main" id="{2414FDB4-456B-C540-9E18-3E9A342A6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83"/>
            <a:stretch/>
          </p:blipFill>
          <p:spPr bwMode="auto">
            <a:xfrm>
              <a:off x="4329113" y="5606661"/>
              <a:ext cx="3295089" cy="102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E651A-2364-5B4D-8552-1F50CC41CA41}"/>
                </a:ext>
              </a:extLst>
            </p:cNvPr>
            <p:cNvSpPr txBox="1"/>
            <p:nvPr/>
          </p:nvSpPr>
          <p:spPr>
            <a:xfrm>
              <a:off x="7624202" y="5951027"/>
              <a:ext cx="1885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 orbitals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4DEDF2-D211-CA4F-A1DA-8BBE80A16F41}"/>
              </a:ext>
            </a:extLst>
          </p:cNvPr>
          <p:cNvGrpSpPr/>
          <p:nvPr/>
        </p:nvGrpSpPr>
        <p:grpSpPr>
          <a:xfrm>
            <a:off x="1001227" y="4043728"/>
            <a:ext cx="2937753" cy="1325310"/>
            <a:chOff x="4297729" y="3654649"/>
            <a:chExt cx="2937753" cy="1325310"/>
          </a:xfrm>
        </p:grpSpPr>
        <p:pic>
          <p:nvPicPr>
            <p:cNvPr id="41" name="Picture 2" descr="Image result for orbital shapes">
              <a:extLst>
                <a:ext uri="{FF2B5EF4-FFF2-40B4-BE49-F238E27FC236}">
                  <a16:creationId xmlns:a16="http://schemas.microsoft.com/office/drawing/2014/main" id="{67C73E52-8776-6D4C-92CF-C9410F86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5687096" y="3654649"/>
              <a:ext cx="1548386" cy="132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7437C9-4B0A-6142-90D9-80EDE2190F2A}"/>
                </a:ext>
              </a:extLst>
            </p:cNvPr>
            <p:cNvSpPr txBox="1"/>
            <p:nvPr/>
          </p:nvSpPr>
          <p:spPr>
            <a:xfrm>
              <a:off x="4297729" y="4133917"/>
              <a:ext cx="1690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 orbital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D2E70B8-8D10-BB44-BB7C-7AB019C3DABB}"/>
              </a:ext>
            </a:extLst>
          </p:cNvPr>
          <p:cNvSpPr txBox="1"/>
          <p:nvPr/>
        </p:nvSpPr>
        <p:spPr>
          <a:xfrm>
            <a:off x="1533453" y="3397085"/>
            <a:ext cx="821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nd</a:t>
            </a:r>
            <a:r>
              <a:rPr lang="en-US" sz="2400" dirty="0"/>
              <a:t> shell has </a:t>
            </a:r>
            <a:r>
              <a:rPr lang="en-US" sz="2400" b="1" dirty="0"/>
              <a:t>d-orbitals</a:t>
            </a:r>
            <a:r>
              <a:rPr lang="en-US" sz="2400" dirty="0"/>
              <a:t> in addition to the s- and p-orbitals </a:t>
            </a:r>
          </a:p>
          <a:p>
            <a:r>
              <a:rPr lang="en-US" sz="2400" dirty="0"/>
              <a:t>(we’ll talk about those later) </a:t>
            </a:r>
          </a:p>
        </p:txBody>
      </p:sp>
      <p:pic>
        <p:nvPicPr>
          <p:cNvPr id="1026" name="Picture 2" descr="How are dxy and d orbitals related? - Quora">
            <a:extLst>
              <a:ext uri="{FF2B5EF4-FFF2-40B4-BE49-F238E27FC236}">
                <a16:creationId xmlns:a16="http://schemas.microsoft.com/office/drawing/2014/main" id="{7D09B5F9-4B37-A94C-8C28-918DCE09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05" y="4171675"/>
            <a:ext cx="3556405" cy="23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48288-8FF6-B647-9BBC-F0D685429A67}"/>
              </a:ext>
            </a:extLst>
          </p:cNvPr>
          <p:cNvSpPr txBox="1"/>
          <p:nvPr/>
        </p:nvSpPr>
        <p:spPr>
          <a:xfrm>
            <a:off x="8564772" y="5266003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 orbitals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58360-DA68-4F47-866F-ADBD3FB5E828}"/>
              </a:ext>
            </a:extLst>
          </p:cNvPr>
          <p:cNvSpPr/>
          <p:nvPr/>
        </p:nvSpPr>
        <p:spPr>
          <a:xfrm>
            <a:off x="0" y="11845"/>
            <a:ext cx="8233151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Orbitals that make up the 3</a:t>
            </a:r>
            <a:r>
              <a:rPr lang="en-US" sz="3000" b="1" baseline="30000" dirty="0"/>
              <a:t>rd</a:t>
            </a:r>
            <a:r>
              <a:rPr lang="en-US" sz="3000" b="1" dirty="0"/>
              <a:t> shell: s, p, and d type</a:t>
            </a:r>
          </a:p>
        </p:txBody>
      </p:sp>
    </p:spTree>
    <p:extLst>
      <p:ext uri="{BB962C8B-B14F-4D97-AF65-F5344CB8AC3E}">
        <p14:creationId xmlns:p14="http://schemas.microsoft.com/office/powerpoint/2010/main" val="265678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Image result for orbital shapes">
            <a:extLst>
              <a:ext uri="{FF2B5EF4-FFF2-40B4-BE49-F238E27FC236}">
                <a16:creationId xmlns:a16="http://schemas.microsoft.com/office/drawing/2014/main" id="{17AE196F-3259-7444-83FE-1AF322573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7899" r="54794" b="75928"/>
          <a:stretch/>
        </p:blipFill>
        <p:spPr bwMode="auto">
          <a:xfrm>
            <a:off x="6685374" y="919400"/>
            <a:ext cx="1761350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DB0A7F-36C5-A242-8628-2CFEDA911681}"/>
              </a:ext>
            </a:extLst>
          </p:cNvPr>
          <p:cNvGrpSpPr/>
          <p:nvPr/>
        </p:nvGrpSpPr>
        <p:grpSpPr>
          <a:xfrm>
            <a:off x="1473438" y="2302297"/>
            <a:ext cx="1761350" cy="1463858"/>
            <a:chOff x="0" y="5444701"/>
            <a:chExt cx="1761350" cy="1463858"/>
          </a:xfrm>
        </p:grpSpPr>
        <p:pic>
          <p:nvPicPr>
            <p:cNvPr id="56" name="Picture 2" descr="Image result for orbital shapes">
              <a:extLst>
                <a:ext uri="{FF2B5EF4-FFF2-40B4-BE49-F238E27FC236}">
                  <a16:creationId xmlns:a16="http://schemas.microsoft.com/office/drawing/2014/main" id="{1F95B51F-1E7B-D841-A87C-458C1454D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0" y="5444701"/>
              <a:ext cx="1761350" cy="146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88B1C29-34C3-0248-87AF-64E0885F5794}"/>
                </a:ext>
              </a:extLst>
            </p:cNvPr>
            <p:cNvCxnSpPr/>
            <p:nvPr/>
          </p:nvCxnSpPr>
          <p:spPr>
            <a:xfrm flipV="1">
              <a:off x="730443" y="6056320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253676-88C7-B149-A8AD-5BFED2D91779}"/>
              </a:ext>
            </a:extLst>
          </p:cNvPr>
          <p:cNvSpPr txBox="1"/>
          <p:nvPr/>
        </p:nvSpPr>
        <p:spPr>
          <a:xfrm>
            <a:off x="-2" y="1581054"/>
            <a:ext cx="8081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there’s no electron, we call it an </a:t>
            </a:r>
            <a:r>
              <a:rPr lang="en-US" sz="2400" b="1" dirty="0"/>
              <a:t>empty orbital</a:t>
            </a:r>
          </a:p>
          <a:p>
            <a:endParaRPr lang="en-US" sz="2400" dirty="0"/>
          </a:p>
          <a:p>
            <a:r>
              <a:rPr lang="en-US" sz="2400" dirty="0"/>
              <a:t>If there’s one electron, we call it a </a:t>
            </a:r>
            <a:r>
              <a:rPr lang="en-US" sz="2400" b="1" dirty="0"/>
              <a:t>½-filled orbital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If there are two electrons, we call it a </a:t>
            </a:r>
            <a:r>
              <a:rPr lang="en-US" sz="2400" b="1" dirty="0"/>
              <a:t>filled orbital</a:t>
            </a:r>
            <a:r>
              <a:rPr lang="en-US" sz="2400" dirty="0"/>
              <a:t>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63745E-B9DA-4E49-972A-A7F106257BBC}"/>
              </a:ext>
            </a:extLst>
          </p:cNvPr>
          <p:cNvGrpSpPr/>
          <p:nvPr/>
        </p:nvGrpSpPr>
        <p:grpSpPr>
          <a:xfrm>
            <a:off x="1874861" y="5068718"/>
            <a:ext cx="1761356" cy="1463856"/>
            <a:chOff x="8009605" y="2893626"/>
            <a:chExt cx="1761356" cy="1463856"/>
          </a:xfrm>
        </p:grpSpPr>
        <p:pic>
          <p:nvPicPr>
            <p:cNvPr id="67" name="Picture 2" descr="Image result for orbital shapes">
              <a:extLst>
                <a:ext uri="{FF2B5EF4-FFF2-40B4-BE49-F238E27FC236}">
                  <a16:creationId xmlns:a16="http://schemas.microsoft.com/office/drawing/2014/main" id="{9D4AAF57-A249-AA43-A518-3A43D45857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1" t="7899" r="54794" b="75928"/>
            <a:stretch/>
          </p:blipFill>
          <p:spPr bwMode="auto">
            <a:xfrm>
              <a:off x="8009605" y="2893626"/>
              <a:ext cx="1761356" cy="1463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C6393CB-596A-EC41-8866-C2333B6CCEA3}"/>
                </a:ext>
              </a:extLst>
            </p:cNvPr>
            <p:cNvCxnSpPr/>
            <p:nvPr/>
          </p:nvCxnSpPr>
          <p:spPr>
            <a:xfrm flipV="1">
              <a:off x="8659025" y="3525189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28BA13-48A4-1445-AC22-443B0A3974B3}"/>
                </a:ext>
              </a:extLst>
            </p:cNvPr>
            <p:cNvCxnSpPr>
              <a:cxnSpLocks/>
            </p:cNvCxnSpPr>
            <p:nvPr/>
          </p:nvCxnSpPr>
          <p:spPr>
            <a:xfrm>
              <a:off x="8815740" y="3554439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246B2-BB42-C045-A84A-0E094D0CD1A9}"/>
              </a:ext>
            </a:extLst>
          </p:cNvPr>
          <p:cNvSpPr/>
          <p:nvPr/>
        </p:nvSpPr>
        <p:spPr>
          <a:xfrm>
            <a:off x="0" y="11845"/>
            <a:ext cx="12192000" cy="57134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000" b="1" dirty="0"/>
              <a:t>Pauli Exclusion Principle (PEP)</a:t>
            </a:r>
          </a:p>
        </p:txBody>
      </p:sp>
    </p:spTree>
    <p:extLst>
      <p:ext uri="{BB962C8B-B14F-4D97-AF65-F5344CB8AC3E}">
        <p14:creationId xmlns:p14="http://schemas.microsoft.com/office/powerpoint/2010/main" val="39427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1530</Words>
  <Application>Microsoft Macintosh PowerPoint</Application>
  <PresentationFormat>Widescreen</PresentationFormat>
  <Paragraphs>317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</cp:revision>
  <dcterms:created xsi:type="dcterms:W3CDTF">2022-02-07T04:23:55Z</dcterms:created>
  <dcterms:modified xsi:type="dcterms:W3CDTF">2022-02-12T01:32:03Z</dcterms:modified>
</cp:coreProperties>
</file>