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512" r:id="rId2"/>
    <p:sldId id="544" r:id="rId3"/>
    <p:sldId id="539" r:id="rId4"/>
    <p:sldId id="543" r:id="rId5"/>
    <p:sldId id="545" r:id="rId6"/>
    <p:sldId id="547" r:id="rId7"/>
    <p:sldId id="540" r:id="rId8"/>
    <p:sldId id="537" r:id="rId9"/>
    <p:sldId id="552" r:id="rId10"/>
    <p:sldId id="553" r:id="rId11"/>
    <p:sldId id="54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000"/>
  </p:normalViewPr>
  <p:slideViewPr>
    <p:cSldViewPr snapToGrid="0" snapToObjects="1">
      <p:cViewPr varScale="1">
        <p:scale>
          <a:sx n="113" d="100"/>
          <a:sy n="113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16974-7153-D84A-8E47-727E5C19BF30}" type="datetimeFigureOut">
              <a:rPr lang="en-US" smtClean="0"/>
              <a:t>2/24/22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016AD-F1A6-6347-8C82-845B80EB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0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73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72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94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41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CFCA-0F45-3B47-A87D-E44C0677D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22A47-E8E6-EB47-B713-E72F6A363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E7332-31C0-0D4F-80E3-CEFBCF47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56F6-A47E-874B-831F-0B92FF7F43CE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22F8A-7524-494E-94CD-C3A9FD57F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9CCC-1891-7646-9754-95FD096B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BB07-DFEF-3548-BC3A-B16BA5EF5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3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F072-BC6B-F346-89B6-172E2CB8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502AF-2045-0F46-920C-20364DCC1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255EF-D718-1B44-9545-38596101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56F6-A47E-874B-831F-0B92FF7F43CE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CFB07-8515-B341-BE9B-B10B9563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A14A1-E64A-8341-A457-4CBEDDE3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BB07-DFEF-3548-BC3A-B16BA5EF5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4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1A346-AB73-E745-84BA-976D725C1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654FE-D915-5F43-B4CE-A76F37B46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A8CE-70E3-FB40-A634-7CD1A04C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56F6-A47E-874B-831F-0B92FF7F43CE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C45D9-C645-1340-9738-FB7DA3C38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7B2A5-9047-B04C-9BBF-645DF50B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BB07-DFEF-3548-BC3A-B16BA5EF5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D40E-5271-8D40-BBC8-A6F375F6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4A60A-955D-664D-9562-1CB244740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A6FC3-9F9B-BA47-9F80-323FEC6B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56F6-A47E-874B-831F-0B92FF7F43CE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CFBA7-9C77-AA41-BA02-CCB610B9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B21D1-4180-3F4D-A112-9B100D65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BB07-DFEF-3548-BC3A-B16BA5EF5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8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0C3D-0F6D-5C4A-A60B-4691E01B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0535E-AD11-DD43-8E93-48A832467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F8DAC-480B-3F4B-AB3A-3F1763E64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56F6-A47E-874B-831F-0B92FF7F43CE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D002F-D6EB-4245-B26A-016987308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595CE-6C95-CD48-99C1-0BA4087B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BB07-DFEF-3548-BC3A-B16BA5EF5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9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31CD-636E-1A49-9CE0-D306F69C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E1A07-71F5-A54A-A88B-5FE7D1242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33BF2-9B0B-5543-8870-08C88AE70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12905-6C59-5541-B841-2A0F5921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56F6-A47E-874B-831F-0B92FF7F43CE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41900-5FCB-7C4E-ADC6-BC9022CD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BF3F6-EF9D-4344-8A46-4C2E52F3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BB07-DFEF-3548-BC3A-B16BA5EF5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8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5A4D-2E77-314D-8910-EC00BB217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8DE1F-DA04-2F49-A780-85252C753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C6A9-25A8-F745-9703-8584FF157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F74A5-C192-2543-8262-B563A2FF2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1B0200-A985-F148-9F79-D28E12D00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1BD37-66A2-794A-8BE4-F82AB490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56F6-A47E-874B-831F-0B92FF7F43CE}" type="datetimeFigureOut">
              <a:rPr lang="en-US" smtClean="0"/>
              <a:t>2/24/22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893B83-9537-7441-A4EB-943FE2C0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9024DB-BA16-6044-A5D5-BFD312AD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BB07-DFEF-3548-BC3A-B16BA5EF5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7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6310-4E2B-8045-B6C4-7556C8F9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338B6-EDAB-B940-8894-5CEE78EDE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56F6-A47E-874B-831F-0B92FF7F43CE}" type="datetimeFigureOut">
              <a:rPr lang="en-US" smtClean="0"/>
              <a:t>2/24/22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ACE53-A338-D84B-9E98-F13F9D284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E7CAB-F843-FC45-8BC4-CBE47CC5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BB07-DFEF-3548-BC3A-B16BA5EF5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A2F244-AB52-A042-B08E-53FB19646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56F6-A47E-874B-831F-0B92FF7F43CE}" type="datetimeFigureOut">
              <a:rPr lang="en-US" smtClean="0"/>
              <a:t>2/24/22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8A0286-C1B5-FF48-8E7B-0BCD74A1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BA705-9152-CC49-8D62-3B0C5BD5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BB07-DFEF-3548-BC3A-B16BA5EF5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5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0DBA-E067-A044-9EBB-8C833714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191C8-AE11-7643-B588-997C7F203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6C254-6F99-D24A-8F05-F8EC29889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7952A-A525-9641-85F8-B229028B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56F6-A47E-874B-831F-0B92FF7F43CE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B6D14-F22C-944D-94DF-3D90CE62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9C939-88EE-664A-A5B3-51104F80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BB07-DFEF-3548-BC3A-B16BA5EF5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8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3595-4EA3-354B-9006-32C948F0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BC3D2-7C7E-E343-80AC-5C4B43729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4C3C0-C092-D344-A9D3-3F64EE76D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07C8A-4D6C-1B4A-9DD4-4382FA80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56F6-A47E-874B-831F-0B92FF7F43CE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771E5-2323-AC42-A3EB-9B468056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907B6-DC00-F944-9E9A-D04A67E6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BB07-DFEF-3548-BC3A-B16BA5EF5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5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68FE9-3A25-B444-BC68-88A69A4F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C2713-CFF7-0F44-830D-E47ED8B7C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C4D78-03D3-F645-84D7-0BC923B85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A56F6-A47E-874B-831F-0B92FF7F43CE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B8D-CE1F-FB40-81DB-03DEE26A4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588E9-BECF-E74E-A626-9E9F7E44C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5BB07-DFEF-3548-BC3A-B16BA5EF5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1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A957AE6-B743-D843-9EF1-77EB9D85C777}"/>
              </a:ext>
            </a:extLst>
          </p:cNvPr>
          <p:cNvSpPr/>
          <p:nvPr/>
        </p:nvSpPr>
        <p:spPr>
          <a:xfrm>
            <a:off x="0" y="0"/>
            <a:ext cx="2360133" cy="55399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</a:rPr>
              <a:t>Lab this week</a:t>
            </a:r>
            <a:endParaRPr lang="en-US" sz="3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7B441B-E185-1145-AD99-98D431162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1375128"/>
            <a:ext cx="91948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1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14F66FC-B7EC-3746-8C53-3FF3DE2806BB}"/>
              </a:ext>
            </a:extLst>
          </p:cNvPr>
          <p:cNvSpPr/>
          <p:nvPr/>
        </p:nvSpPr>
        <p:spPr>
          <a:xfrm>
            <a:off x="0" y="1486"/>
            <a:ext cx="11327084" cy="57342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</a:rPr>
              <a:t>Part 4. Practicing algebraic and spreadsheet skills </a:t>
            </a:r>
            <a:endParaRPr lang="en-US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DF8B62-0A20-BC43-9611-92B1135437C8}"/>
              </a:ext>
            </a:extLst>
          </p:cNvPr>
          <p:cNvSpPr txBox="1"/>
          <p:nvPr/>
        </p:nvSpPr>
        <p:spPr>
          <a:xfrm>
            <a:off x="220651" y="708284"/>
            <a:ext cx="10176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Unit conversions and algebraic relationships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CC7AC6-DDC5-3E41-BD72-51618306BE1C}"/>
              </a:ext>
            </a:extLst>
          </p:cNvPr>
          <p:cNvGrpSpPr/>
          <p:nvPr/>
        </p:nvGrpSpPr>
        <p:grpSpPr>
          <a:xfrm>
            <a:off x="412961" y="1303320"/>
            <a:ext cx="11530869" cy="2021836"/>
            <a:chOff x="488631" y="3090672"/>
            <a:chExt cx="11530869" cy="20218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8DC26B8-D901-5F46-9C69-5672419D941F}"/>
                    </a:ext>
                  </a:extLst>
                </p:cNvPr>
                <p:cNvSpPr txBox="1"/>
                <p:nvPr/>
              </p:nvSpPr>
              <p:spPr>
                <a:xfrm>
                  <a:off x="488631" y="3090672"/>
                  <a:ext cx="4038213" cy="1957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chemeClr val="tx1"/>
                      </a:solidFill>
                    </a:rPr>
                    <a:t>Unit conversions</a:t>
                  </a:r>
                  <a:endParaRPr lang="en-US" sz="24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 Å=1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𝑛𝑚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1000 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𝑛𝑚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2400" b="0" dirty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1.6 × 1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−19</m:t>
                            </m:r>
                          </m:sup>
                        </m:sSup>
                        <m:r>
                          <a:rPr lang="en-US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 </m:t>
                        </m:r>
                        <m:r>
                          <a:rPr lang="en-US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𝑒𝑉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8DC26B8-D901-5F46-9C69-5672419D94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31" y="3090672"/>
                  <a:ext cx="4038213" cy="1957331"/>
                </a:xfrm>
                <a:prstGeom prst="rect">
                  <a:avLst/>
                </a:prstGeom>
                <a:blipFill>
                  <a:blip r:embed="rId3"/>
                  <a:stretch>
                    <a:fillRect l="-2508" t="-2581" b="-38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C9743D6-8D19-5D44-87E3-7EB56C7BB636}"/>
                    </a:ext>
                  </a:extLst>
                </p:cNvPr>
                <p:cNvSpPr txBox="1"/>
                <p:nvPr/>
              </p:nvSpPr>
              <p:spPr>
                <a:xfrm>
                  <a:off x="5825066" y="3090672"/>
                  <a:ext cx="6194434" cy="20218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Algebraic relationships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𝑝h𝑜𝑡𝑜𝑛</m:t>
                            </m:r>
                          </m:sub>
                        </m:s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a14:m>
                  <a:r>
                    <a:rPr lang="en-US" sz="2400" dirty="0"/>
                    <a:t> (Wien’s Law)</a:t>
                  </a: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C9743D6-8D19-5D44-87E3-7EB56C7BB6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066" y="3090672"/>
                  <a:ext cx="6194434" cy="2021836"/>
                </a:xfrm>
                <a:prstGeom prst="rect">
                  <a:avLst/>
                </a:prstGeom>
                <a:blipFill>
                  <a:blip r:embed="rId4"/>
                  <a:stretch>
                    <a:fillRect l="-1636" t="-2500" b="-1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B32FE2F8-A6F7-724A-894A-44884D291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961" y="4061046"/>
            <a:ext cx="10824210" cy="96107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C11A6C-472C-074A-8FCC-E5B2E409F4BD}"/>
              </a:ext>
            </a:extLst>
          </p:cNvPr>
          <p:cNvCxnSpPr>
            <a:cxnSpLocks/>
          </p:cNvCxnSpPr>
          <p:nvPr/>
        </p:nvCxnSpPr>
        <p:spPr>
          <a:xfrm>
            <a:off x="7574844" y="2641600"/>
            <a:ext cx="2607734" cy="2099733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15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14F66FC-B7EC-3746-8C53-3FF3DE2806BB}"/>
              </a:ext>
            </a:extLst>
          </p:cNvPr>
          <p:cNvSpPr/>
          <p:nvPr/>
        </p:nvSpPr>
        <p:spPr>
          <a:xfrm>
            <a:off x="0" y="1486"/>
            <a:ext cx="11327084" cy="57342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</a:rPr>
              <a:t>Part 4. Practicing algebraic and spreadsheet skills </a:t>
            </a:r>
            <a:endParaRPr lang="en-US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CF5D3A-4447-614A-AAA7-A7ABA7BCD1A1}"/>
              </a:ext>
            </a:extLst>
          </p:cNvPr>
          <p:cNvSpPr txBox="1"/>
          <p:nvPr/>
        </p:nvSpPr>
        <p:spPr>
          <a:xfrm>
            <a:off x="152918" y="788574"/>
            <a:ext cx="7433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Graphing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86389-A896-EB4C-9694-9B02E23C6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819" y="3770376"/>
            <a:ext cx="8141445" cy="300137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A91C81A-6F7F-8D40-AA5F-FBEF62265AD7}"/>
              </a:ext>
            </a:extLst>
          </p:cNvPr>
          <p:cNvGrpSpPr/>
          <p:nvPr/>
        </p:nvGrpSpPr>
        <p:grpSpPr>
          <a:xfrm>
            <a:off x="412961" y="1303320"/>
            <a:ext cx="11530869" cy="2021836"/>
            <a:chOff x="488631" y="3090672"/>
            <a:chExt cx="11530869" cy="20218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645080C-EE50-884B-AA2A-B4A5EC7D219A}"/>
                    </a:ext>
                  </a:extLst>
                </p:cNvPr>
                <p:cNvSpPr txBox="1"/>
                <p:nvPr/>
              </p:nvSpPr>
              <p:spPr>
                <a:xfrm>
                  <a:off x="488631" y="3090672"/>
                  <a:ext cx="4038213" cy="1957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chemeClr val="tx1"/>
                      </a:solidFill>
                    </a:rPr>
                    <a:t>Unit conversions</a:t>
                  </a:r>
                  <a:endParaRPr lang="en-US" sz="24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 Å=1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𝑛𝑚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1000 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𝑛𝑚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2400" b="0" dirty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1.6 × 1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−19</m:t>
                            </m:r>
                          </m:sup>
                        </m:sSup>
                        <m:r>
                          <a:rPr lang="en-US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 </m:t>
                        </m:r>
                        <m:r>
                          <a:rPr lang="en-US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𝑒𝑉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645080C-EE50-884B-AA2A-B4A5EC7D21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31" y="3090672"/>
                  <a:ext cx="4038213" cy="1957331"/>
                </a:xfrm>
                <a:prstGeom prst="rect">
                  <a:avLst/>
                </a:prstGeom>
                <a:blipFill>
                  <a:blip r:embed="rId4"/>
                  <a:stretch>
                    <a:fillRect l="-2508" t="-2581" b="-38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6C652FE-9ACB-EC40-B50C-A0955262A08C}"/>
                    </a:ext>
                  </a:extLst>
                </p:cNvPr>
                <p:cNvSpPr txBox="1"/>
                <p:nvPr/>
              </p:nvSpPr>
              <p:spPr>
                <a:xfrm>
                  <a:off x="5825066" y="3090672"/>
                  <a:ext cx="6194434" cy="20218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Algebraic relationships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𝑝h𝑜𝑡𝑜𝑛</m:t>
                            </m:r>
                          </m:sub>
                        </m:s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a14:m>
                  <a:r>
                    <a:rPr lang="en-US" sz="2400" dirty="0"/>
                    <a:t> (Wien’s Law)</a:t>
                  </a: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6C652FE-9ACB-EC40-B50C-A0955262A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066" y="3090672"/>
                  <a:ext cx="6194434" cy="2021836"/>
                </a:xfrm>
                <a:prstGeom prst="rect">
                  <a:avLst/>
                </a:prstGeom>
                <a:blipFill>
                  <a:blip r:embed="rId5"/>
                  <a:stretch>
                    <a:fillRect l="-1636" t="-2500" b="-1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05253C-19E2-E74B-82B9-BF0818AC49FC}"/>
              </a:ext>
            </a:extLst>
          </p:cNvPr>
          <p:cNvCxnSpPr>
            <a:cxnSpLocks/>
          </p:cNvCxnSpPr>
          <p:nvPr/>
        </p:nvCxnSpPr>
        <p:spPr>
          <a:xfrm flipH="1">
            <a:off x="4289778" y="3260650"/>
            <a:ext cx="1569155" cy="1085572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7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A957AE6-B743-D843-9EF1-77EB9D85C777}"/>
              </a:ext>
            </a:extLst>
          </p:cNvPr>
          <p:cNvSpPr/>
          <p:nvPr/>
        </p:nvSpPr>
        <p:spPr>
          <a:xfrm>
            <a:off x="0" y="0"/>
            <a:ext cx="10932095" cy="55399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</a:rPr>
              <a:t>Parts 1 &amp; 2. Spectroscopic investigation of flames and Geißler tubes</a:t>
            </a:r>
            <a:endParaRPr lang="en-US" sz="3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4088EF9-9FAF-BE4E-A9ED-06761B431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83" y="1950472"/>
            <a:ext cx="5256990" cy="295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B0AE314-8E75-5A43-98C7-CC4E4F9A151B}"/>
              </a:ext>
            </a:extLst>
          </p:cNvPr>
          <p:cNvSpPr txBox="1"/>
          <p:nvPr/>
        </p:nvSpPr>
        <p:spPr>
          <a:xfrm>
            <a:off x="702834" y="4999363"/>
            <a:ext cx="41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Metals have characteristic colors 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4A94A8C2-BBEF-6E46-8235-3F154C70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582" y="1950472"/>
            <a:ext cx="4087856" cy="295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759D7CA-0464-534D-A4D4-35AE55282E8F}"/>
              </a:ext>
            </a:extLst>
          </p:cNvPr>
          <p:cNvSpPr txBox="1"/>
          <p:nvPr/>
        </p:nvSpPr>
        <p:spPr>
          <a:xfrm>
            <a:off x="6852358" y="5011965"/>
            <a:ext cx="4176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The yellow we see in ordinary flames </a:t>
            </a:r>
          </a:p>
          <a:p>
            <a:pPr algn="ctr"/>
            <a:r>
              <a:rPr lang="en-US" sz="2000" b="1" dirty="0">
                <a:solidFill>
                  <a:srgbClr val="7030A0"/>
                </a:solidFill>
              </a:rPr>
              <a:t>is due to Na</a:t>
            </a:r>
            <a:r>
              <a:rPr lang="en-US" sz="2000" b="1" baseline="30000" dirty="0">
                <a:solidFill>
                  <a:srgbClr val="7030A0"/>
                </a:solidFill>
              </a:rPr>
              <a:t>+</a:t>
            </a:r>
            <a:r>
              <a:rPr lang="en-US" sz="2000" b="1" dirty="0">
                <a:solidFill>
                  <a:srgbClr val="7030A0"/>
                </a:solidFill>
              </a:rPr>
              <a:t> (sodium) ions</a:t>
            </a:r>
          </a:p>
        </p:txBody>
      </p:sp>
    </p:spTree>
    <p:extLst>
      <p:ext uri="{BB962C8B-B14F-4D97-AF65-F5344CB8AC3E}">
        <p14:creationId xmlns:p14="http://schemas.microsoft.com/office/powerpoint/2010/main" val="351718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A957AE6-B743-D843-9EF1-77EB9D85C777}"/>
              </a:ext>
            </a:extLst>
          </p:cNvPr>
          <p:cNvSpPr/>
          <p:nvPr/>
        </p:nvSpPr>
        <p:spPr>
          <a:xfrm>
            <a:off x="0" y="0"/>
            <a:ext cx="10932095" cy="55399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</a:rPr>
              <a:t>Parts 1 &amp; 2. Spectroscopic investigation of flames and Geißler tubes</a:t>
            </a:r>
            <a:endParaRPr lang="en-US" sz="3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4088EF9-9FAF-BE4E-A9ED-06761B431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83" y="1950472"/>
            <a:ext cx="5256990" cy="295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8B235A1-FCA9-F54F-8672-EBB4DEC054ED}"/>
              </a:ext>
            </a:extLst>
          </p:cNvPr>
          <p:cNvGrpSpPr/>
          <p:nvPr/>
        </p:nvGrpSpPr>
        <p:grpSpPr>
          <a:xfrm>
            <a:off x="5859338" y="1542264"/>
            <a:ext cx="6169879" cy="4576602"/>
            <a:chOff x="5859338" y="1542264"/>
            <a:chExt cx="6169879" cy="457660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DE8EEE3-4A5C-3C42-BEB7-F793C4065F6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59338" y="1542264"/>
              <a:ext cx="6169879" cy="4576602"/>
              <a:chOff x="1560843" y="802654"/>
              <a:chExt cx="8454377" cy="6271163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BB6248F-AB14-034D-B9BB-DE021BFBE30A}"/>
                  </a:ext>
                </a:extLst>
              </p:cNvPr>
              <p:cNvGrpSpPr/>
              <p:nvPr/>
            </p:nvGrpSpPr>
            <p:grpSpPr>
              <a:xfrm>
                <a:off x="2176780" y="802654"/>
                <a:ext cx="7838440" cy="4719167"/>
                <a:chOff x="2176780" y="668173"/>
                <a:chExt cx="7838440" cy="4719167"/>
              </a:xfrm>
            </p:grpSpPr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CF17AE4B-9BB3-C74F-A79B-13FF5A56D1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97420" y="4193540"/>
                  <a:ext cx="2717800" cy="1193800"/>
                </a:xfrm>
                <a:prstGeom prst="rect">
                  <a:avLst/>
                </a:prstGeom>
              </p:spPr>
            </p:pic>
            <p:pic>
              <p:nvPicPr>
                <p:cNvPr id="41" name="Picture 2">
                  <a:extLst>
                    <a:ext uri="{FF2B5EF4-FFF2-40B4-BE49-F238E27FC236}">
                      <a16:creationId xmlns:a16="http://schemas.microsoft.com/office/drawing/2014/main" id="{B1F00A4A-773F-D84D-BE2A-71C2E183AFE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76780" y="668173"/>
                  <a:ext cx="6680200" cy="44577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7DD3197-882E-964C-B6CA-585A8AC1D91A}"/>
                  </a:ext>
                </a:extLst>
              </p:cNvPr>
              <p:cNvSpPr txBox="1"/>
              <p:nvPr/>
            </p:nvSpPr>
            <p:spPr>
              <a:xfrm>
                <a:off x="5458460" y="5260353"/>
                <a:ext cx="4014458" cy="1813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7030A0"/>
                    </a:solidFill>
                  </a:rPr>
                  <a:t>We’ll use spectroscopes</a:t>
                </a:r>
              </a:p>
              <a:p>
                <a:pPr algn="ctr"/>
                <a:r>
                  <a:rPr lang="en-US" sz="2000" b="1" dirty="0">
                    <a:solidFill>
                      <a:srgbClr val="7030A0"/>
                    </a:solidFill>
                  </a:rPr>
                  <a:t>to examine wavelength and energy of emitted light from both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0402000-91C1-A443-8602-1C7707899F97}"/>
                  </a:ext>
                </a:extLst>
              </p:cNvPr>
              <p:cNvSpPr txBox="1"/>
              <p:nvPr/>
            </p:nvSpPr>
            <p:spPr>
              <a:xfrm>
                <a:off x="1560843" y="5260353"/>
                <a:ext cx="3734192" cy="9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7030A0"/>
                    </a:solidFill>
                  </a:rPr>
                  <a:t>So do gases</a:t>
                </a:r>
              </a:p>
              <a:p>
                <a:pPr algn="ctr"/>
                <a:r>
                  <a:rPr lang="en-US" sz="2000" b="1" dirty="0">
                    <a:solidFill>
                      <a:srgbClr val="7030A0"/>
                    </a:solidFill>
                  </a:rPr>
                  <a:t>This is a Geißler tube</a:t>
                </a:r>
              </a:p>
            </p:txBody>
          </p: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A25330C-27BC-E34E-8D3C-CC3DF7E25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45807" y="4115024"/>
              <a:ext cx="1206500" cy="609600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1F800CE-F1B4-ED4B-8824-DD16E0B6C438}"/>
              </a:ext>
            </a:extLst>
          </p:cNvPr>
          <p:cNvSpPr txBox="1"/>
          <p:nvPr/>
        </p:nvSpPr>
        <p:spPr>
          <a:xfrm>
            <a:off x="702834" y="4999363"/>
            <a:ext cx="41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Metals have characteristic colors </a:t>
            </a:r>
          </a:p>
        </p:txBody>
      </p:sp>
    </p:spTree>
    <p:extLst>
      <p:ext uri="{BB962C8B-B14F-4D97-AF65-F5344CB8AC3E}">
        <p14:creationId xmlns:p14="http://schemas.microsoft.com/office/powerpoint/2010/main" val="415846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A957AE6-B743-D843-9EF1-77EB9D85C777}"/>
              </a:ext>
            </a:extLst>
          </p:cNvPr>
          <p:cNvSpPr/>
          <p:nvPr/>
        </p:nvSpPr>
        <p:spPr>
          <a:xfrm>
            <a:off x="0" y="0"/>
            <a:ext cx="10932095" cy="55399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</a:rPr>
              <a:t>Parts 1 &amp; 2. Spectroscopic investigation of flames and Geißler tubes</a:t>
            </a:r>
            <a:endParaRPr lang="en-US" sz="3000" dirty="0"/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C1BCDD03-ACFD-7746-87CB-278F247B5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117" y="2436371"/>
            <a:ext cx="6228258" cy="198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2C7FDD89-2E51-A945-BB9A-364BD82EF7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81"/>
          <a:stretch/>
        </p:blipFill>
        <p:spPr bwMode="auto">
          <a:xfrm>
            <a:off x="620109" y="2307655"/>
            <a:ext cx="1502448" cy="325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73564C5-F570-0B48-8F1E-B89CE80B3588}"/>
              </a:ext>
            </a:extLst>
          </p:cNvPr>
          <p:cNvGrpSpPr/>
          <p:nvPr/>
        </p:nvGrpSpPr>
        <p:grpSpPr>
          <a:xfrm>
            <a:off x="2108855" y="1230101"/>
            <a:ext cx="3580602" cy="3783467"/>
            <a:chOff x="2108855" y="1230101"/>
            <a:chExt cx="3580602" cy="378346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F88E3E6-07FC-4E4B-ACAC-9E448674F538}"/>
                </a:ext>
              </a:extLst>
            </p:cNvPr>
            <p:cNvGrpSpPr/>
            <p:nvPr/>
          </p:nvGrpSpPr>
          <p:grpSpPr>
            <a:xfrm>
              <a:off x="2108855" y="1230101"/>
              <a:ext cx="3580602" cy="3783467"/>
              <a:chOff x="911446" y="1126062"/>
              <a:chExt cx="3580602" cy="3783467"/>
            </a:xfrm>
          </p:grpSpPr>
          <p:pic>
            <p:nvPicPr>
              <p:cNvPr id="13" name="Picture 2">
                <a:extLst>
                  <a:ext uri="{FF2B5EF4-FFF2-40B4-BE49-F238E27FC236}">
                    <a16:creationId xmlns:a16="http://schemas.microsoft.com/office/drawing/2014/main" id="{F120AAAA-79C6-7342-A253-F1FAE61A37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848"/>
              <a:stretch/>
            </p:blipFill>
            <p:spPr bwMode="auto">
              <a:xfrm>
                <a:off x="911446" y="1126062"/>
                <a:ext cx="3580602" cy="37834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9F1DDA8-19C4-B04E-9E20-2B60FA226A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17332" y="4084943"/>
                <a:ext cx="1038703" cy="524818"/>
              </a:xfrm>
              <a:prstGeom prst="rect">
                <a:avLst/>
              </a:prstGeom>
            </p:spPr>
          </p:pic>
        </p:grpSp>
        <p:sp>
          <p:nvSpPr>
            <p:cNvPr id="2" name="Right Arrow 1">
              <a:extLst>
                <a:ext uri="{FF2B5EF4-FFF2-40B4-BE49-F238E27FC236}">
                  <a16:creationId xmlns:a16="http://schemas.microsoft.com/office/drawing/2014/main" id="{EB5398D4-8515-FC4B-9CD9-B00E47A286E8}"/>
                </a:ext>
              </a:extLst>
            </p:cNvPr>
            <p:cNvSpPr/>
            <p:nvPr/>
          </p:nvSpPr>
          <p:spPr>
            <a:xfrm rot="20581025">
              <a:off x="2170573" y="3993630"/>
              <a:ext cx="466151" cy="398369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AF99D76-1A07-914F-96F7-8AE800E05A2E}"/>
              </a:ext>
            </a:extLst>
          </p:cNvPr>
          <p:cNvSpPr txBox="1"/>
          <p:nvPr/>
        </p:nvSpPr>
        <p:spPr>
          <a:xfrm>
            <a:off x="938803" y="1230101"/>
            <a:ext cx="2929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What do you see in a spectroscope?</a:t>
            </a:r>
          </a:p>
        </p:txBody>
      </p:sp>
    </p:spTree>
    <p:extLst>
      <p:ext uri="{BB962C8B-B14F-4D97-AF65-F5344CB8AC3E}">
        <p14:creationId xmlns:p14="http://schemas.microsoft.com/office/powerpoint/2010/main" val="33439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A957AE6-B743-D843-9EF1-77EB9D85C777}"/>
              </a:ext>
            </a:extLst>
          </p:cNvPr>
          <p:cNvSpPr/>
          <p:nvPr/>
        </p:nvSpPr>
        <p:spPr>
          <a:xfrm>
            <a:off x="0" y="0"/>
            <a:ext cx="10932095" cy="55399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</a:rPr>
              <a:t>Parts 1 &amp; 2. Spectroscopic investigation of flames and Geißler tubes</a:t>
            </a:r>
            <a:endParaRPr lang="en-US" sz="3000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2E0C3108-28A9-4443-B536-AFCC5914A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3" y="3684620"/>
            <a:ext cx="2037692" cy="147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207D760-464C-3544-BF4F-398DED9425E4}"/>
              </a:ext>
            </a:extLst>
          </p:cNvPr>
          <p:cNvGrpSpPr/>
          <p:nvPr/>
        </p:nvGrpSpPr>
        <p:grpSpPr>
          <a:xfrm>
            <a:off x="2108855" y="1230101"/>
            <a:ext cx="3580602" cy="3783467"/>
            <a:chOff x="2108855" y="1230101"/>
            <a:chExt cx="3580602" cy="378346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681246F-3F17-4A4A-B34E-681C27538FA7}"/>
                </a:ext>
              </a:extLst>
            </p:cNvPr>
            <p:cNvGrpSpPr/>
            <p:nvPr/>
          </p:nvGrpSpPr>
          <p:grpSpPr>
            <a:xfrm>
              <a:off x="2108855" y="1230101"/>
              <a:ext cx="3580602" cy="3783467"/>
              <a:chOff x="911446" y="1126062"/>
              <a:chExt cx="3580602" cy="3783467"/>
            </a:xfrm>
          </p:grpSpPr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5B222FE7-0C7F-0846-B034-B19E7FEDD3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848"/>
              <a:stretch/>
            </p:blipFill>
            <p:spPr bwMode="auto">
              <a:xfrm>
                <a:off x="911446" y="1126062"/>
                <a:ext cx="3580602" cy="37834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FBE3CA6-2E35-CF4F-BEBC-B8D53CA1B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17332" y="4084943"/>
                <a:ext cx="1038703" cy="524818"/>
              </a:xfrm>
              <a:prstGeom prst="rect">
                <a:avLst/>
              </a:prstGeom>
            </p:spPr>
          </p:pic>
        </p:grp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41980392-B8CB-A144-8991-6E9BD319D30A}"/>
                </a:ext>
              </a:extLst>
            </p:cNvPr>
            <p:cNvSpPr/>
            <p:nvPr/>
          </p:nvSpPr>
          <p:spPr>
            <a:xfrm rot="20581025">
              <a:off x="2170573" y="3993630"/>
              <a:ext cx="466151" cy="398369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AF99D76-1A07-914F-96F7-8AE800E05A2E}"/>
              </a:ext>
            </a:extLst>
          </p:cNvPr>
          <p:cNvSpPr txBox="1"/>
          <p:nvPr/>
        </p:nvSpPr>
        <p:spPr>
          <a:xfrm>
            <a:off x="938803" y="1230101"/>
            <a:ext cx="2929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What do you see in a spectroscope?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C8FA84-56F4-8047-8F61-DE8653FAFEBA}"/>
              </a:ext>
            </a:extLst>
          </p:cNvPr>
          <p:cNvGrpSpPr/>
          <p:nvPr/>
        </p:nvGrpSpPr>
        <p:grpSpPr>
          <a:xfrm>
            <a:off x="6588576" y="1645599"/>
            <a:ext cx="3179204" cy="1345675"/>
            <a:chOff x="8461704" y="4865402"/>
            <a:chExt cx="3179204" cy="1345675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2F9494EE-4613-3D42-BBF5-51B4CA1550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0996" y="5263771"/>
              <a:ext cx="1520615" cy="947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CB45E1C-61B5-814B-A709-A73F6F371DB8}"/>
                </a:ext>
              </a:extLst>
            </p:cNvPr>
            <p:cNvSpPr/>
            <p:nvPr/>
          </p:nvSpPr>
          <p:spPr>
            <a:xfrm>
              <a:off x="8461704" y="4865402"/>
              <a:ext cx="317920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Sodium’s yellow doublet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945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A957AE6-B743-D843-9EF1-77EB9D85C777}"/>
              </a:ext>
            </a:extLst>
          </p:cNvPr>
          <p:cNvSpPr/>
          <p:nvPr/>
        </p:nvSpPr>
        <p:spPr>
          <a:xfrm>
            <a:off x="0" y="0"/>
            <a:ext cx="10932095" cy="55399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</a:rPr>
              <a:t>Parts 1 &amp; 2. Spectroscopic investigation of flames and Geißler tubes</a:t>
            </a:r>
            <a:endParaRPr lang="en-US" sz="3000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2E0C3108-28A9-4443-B536-AFCC5914A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3" y="3684620"/>
            <a:ext cx="2037692" cy="147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207D760-464C-3544-BF4F-398DED9425E4}"/>
              </a:ext>
            </a:extLst>
          </p:cNvPr>
          <p:cNvGrpSpPr/>
          <p:nvPr/>
        </p:nvGrpSpPr>
        <p:grpSpPr>
          <a:xfrm>
            <a:off x="2108855" y="1230101"/>
            <a:ext cx="3580602" cy="3783467"/>
            <a:chOff x="2108855" y="1230101"/>
            <a:chExt cx="3580602" cy="378346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681246F-3F17-4A4A-B34E-681C27538FA7}"/>
                </a:ext>
              </a:extLst>
            </p:cNvPr>
            <p:cNvGrpSpPr/>
            <p:nvPr/>
          </p:nvGrpSpPr>
          <p:grpSpPr>
            <a:xfrm>
              <a:off x="2108855" y="1230101"/>
              <a:ext cx="3580602" cy="3783467"/>
              <a:chOff x="911446" y="1126062"/>
              <a:chExt cx="3580602" cy="3783467"/>
            </a:xfrm>
          </p:grpSpPr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5B222FE7-0C7F-0846-B034-B19E7FEDD3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848"/>
              <a:stretch/>
            </p:blipFill>
            <p:spPr bwMode="auto">
              <a:xfrm>
                <a:off x="911446" y="1126062"/>
                <a:ext cx="3580602" cy="37834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FBE3CA6-2E35-CF4F-BEBC-B8D53CA1B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17332" y="4084943"/>
                <a:ext cx="1038703" cy="524818"/>
              </a:xfrm>
              <a:prstGeom prst="rect">
                <a:avLst/>
              </a:prstGeom>
            </p:spPr>
          </p:pic>
        </p:grp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41980392-B8CB-A144-8991-6E9BD319D30A}"/>
                </a:ext>
              </a:extLst>
            </p:cNvPr>
            <p:cNvSpPr/>
            <p:nvPr/>
          </p:nvSpPr>
          <p:spPr>
            <a:xfrm rot="20581025">
              <a:off x="2170573" y="3993630"/>
              <a:ext cx="466151" cy="398369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AF99D76-1A07-914F-96F7-8AE800E05A2E}"/>
              </a:ext>
            </a:extLst>
          </p:cNvPr>
          <p:cNvSpPr txBox="1"/>
          <p:nvPr/>
        </p:nvSpPr>
        <p:spPr>
          <a:xfrm>
            <a:off x="938803" y="1230101"/>
            <a:ext cx="2929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What do you see in a spectroscope?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C8FA84-56F4-8047-8F61-DE8653FAFEBA}"/>
              </a:ext>
            </a:extLst>
          </p:cNvPr>
          <p:cNvGrpSpPr/>
          <p:nvPr/>
        </p:nvGrpSpPr>
        <p:grpSpPr>
          <a:xfrm>
            <a:off x="6588576" y="1645599"/>
            <a:ext cx="3179204" cy="1345675"/>
            <a:chOff x="8461704" y="4865402"/>
            <a:chExt cx="3179204" cy="1345675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2F9494EE-4613-3D42-BBF5-51B4CA1550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0996" y="5263771"/>
              <a:ext cx="1520615" cy="947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CB45E1C-61B5-814B-A709-A73F6F371DB8}"/>
                </a:ext>
              </a:extLst>
            </p:cNvPr>
            <p:cNvSpPr/>
            <p:nvPr/>
          </p:nvSpPr>
          <p:spPr>
            <a:xfrm>
              <a:off x="8461704" y="4865402"/>
              <a:ext cx="317920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Sodium’s yellow doublet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2255B3-9122-E34A-88C0-656A19EBFF27}"/>
              </a:ext>
            </a:extLst>
          </p:cNvPr>
          <p:cNvGrpSpPr>
            <a:grpSpLocks noChangeAspect="1"/>
          </p:cNvGrpSpPr>
          <p:nvPr/>
        </p:nvGrpSpPr>
        <p:grpSpPr>
          <a:xfrm>
            <a:off x="6430677" y="3429000"/>
            <a:ext cx="3989663" cy="2995675"/>
            <a:chOff x="2137535" y="654050"/>
            <a:chExt cx="5123238" cy="384683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5E13E72-26CD-BE44-99E8-94F3BF3F32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37535" y="654050"/>
              <a:ext cx="5123238" cy="3846830"/>
              <a:chOff x="-124432" y="654050"/>
              <a:chExt cx="7391400" cy="5549900"/>
            </a:xfrm>
          </p:grpSpPr>
          <p:pic>
            <p:nvPicPr>
              <p:cNvPr id="24" name="Picture 1" descr="page1image29230096">
                <a:extLst>
                  <a:ext uri="{FF2B5EF4-FFF2-40B4-BE49-F238E27FC236}">
                    <a16:creationId xmlns:a16="http://schemas.microsoft.com/office/drawing/2014/main" id="{78D49905-8EFB-4346-89B3-74BC23C8E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24432" y="654050"/>
                <a:ext cx="7391400" cy="5549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A9007BAB-0609-184F-BB3B-5579B1819555}"/>
                  </a:ext>
                </a:extLst>
              </p:cNvPr>
              <p:cNvGrpSpPr/>
              <p:nvPr/>
            </p:nvGrpSpPr>
            <p:grpSpPr>
              <a:xfrm>
                <a:off x="1423649" y="5514540"/>
                <a:ext cx="143343" cy="402333"/>
                <a:chOff x="1423649" y="5514540"/>
                <a:chExt cx="143343" cy="402333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10962C74-6296-F24D-A635-D35FFAE60B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23649" y="5514540"/>
                  <a:ext cx="0" cy="402333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FBF6166-1FF7-F744-8548-C4D8B2D1B7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6992" y="5523685"/>
                  <a:ext cx="0" cy="393188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6FD3C5E-2E22-874D-90DF-E6E825446EEC}"/>
                  </a:ext>
                </a:extLst>
              </p:cNvPr>
              <p:cNvGrpSpPr/>
              <p:nvPr/>
            </p:nvGrpSpPr>
            <p:grpSpPr>
              <a:xfrm>
                <a:off x="1495320" y="3945019"/>
                <a:ext cx="143343" cy="402333"/>
                <a:chOff x="1423649" y="5514540"/>
                <a:chExt cx="143343" cy="402333"/>
              </a:xfrm>
            </p:grpSpPr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E5D0C3C3-5BDF-FF4B-8896-42298F5D7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23649" y="5514540"/>
                  <a:ext cx="0" cy="402333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528A2D61-0874-954B-9490-9A080CBAD5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6992" y="5523685"/>
                  <a:ext cx="0" cy="393188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E68E24F2-C8AB-7F40-A37F-9FFC3F04ADF1}"/>
                  </a:ext>
                </a:extLst>
              </p:cNvPr>
              <p:cNvGrpSpPr/>
              <p:nvPr/>
            </p:nvGrpSpPr>
            <p:grpSpPr>
              <a:xfrm>
                <a:off x="2258070" y="2215492"/>
                <a:ext cx="126759" cy="1512364"/>
                <a:chOff x="1440233" y="4404509"/>
                <a:chExt cx="126759" cy="1512364"/>
              </a:xfrm>
            </p:grpSpPr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75AEE805-81E7-BF46-A58D-DC6ED98232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40233" y="4404509"/>
                  <a:ext cx="0" cy="402333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113F7FEB-A3A1-5B44-A0A9-63EBD0A4E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6992" y="5523685"/>
                  <a:ext cx="0" cy="393188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36AE1D9E-0B41-F94A-A7BC-60465B7CA6F1}"/>
                  </a:ext>
                </a:extLst>
              </p:cNvPr>
              <p:cNvGrpSpPr/>
              <p:nvPr/>
            </p:nvGrpSpPr>
            <p:grpSpPr>
              <a:xfrm>
                <a:off x="2857024" y="3325522"/>
                <a:ext cx="143343" cy="402333"/>
                <a:chOff x="1423649" y="5514540"/>
                <a:chExt cx="143343" cy="402333"/>
              </a:xfrm>
            </p:grpSpPr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8AE4C02C-4008-724B-83C2-8BAB266433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23649" y="5514540"/>
                  <a:ext cx="0" cy="402333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6AAD9139-7C71-574E-820B-D14EB17D86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6992" y="5523685"/>
                  <a:ext cx="0" cy="393188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4A01F26-7643-4C47-A658-5B186211A9EA}"/>
                  </a:ext>
                </a:extLst>
              </p:cNvPr>
              <p:cNvGrpSpPr/>
              <p:nvPr/>
            </p:nvGrpSpPr>
            <p:grpSpPr>
              <a:xfrm>
                <a:off x="3427925" y="3334667"/>
                <a:ext cx="143343" cy="402333"/>
                <a:chOff x="1423649" y="5514540"/>
                <a:chExt cx="143343" cy="402333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E258CB45-104F-E548-A015-5A7657FAD6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23649" y="5514540"/>
                  <a:ext cx="0" cy="402333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5B45AB3-DC27-B84E-8B4F-60798F70C1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6992" y="5523685"/>
                  <a:ext cx="0" cy="393188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8227EB53-63F5-3E49-B248-1847DCDAEC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181" y="1815417"/>
              <a:ext cx="619628" cy="1069693"/>
            </a:xfrm>
            <a:prstGeom prst="arc">
              <a:avLst>
                <a:gd name="adj1" fmla="val 11818461"/>
                <a:gd name="adj2" fmla="val 16230741"/>
              </a:avLst>
            </a:prstGeom>
            <a:ln w="508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0727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A957AE6-B743-D843-9EF1-77EB9D85C777}"/>
              </a:ext>
            </a:extLst>
          </p:cNvPr>
          <p:cNvSpPr/>
          <p:nvPr/>
        </p:nvSpPr>
        <p:spPr>
          <a:xfrm>
            <a:off x="0" y="0"/>
            <a:ext cx="4774320" cy="55399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</a:rPr>
              <a:t>Part 3. Using the color wheel</a:t>
            </a:r>
            <a:endParaRPr lang="en-US" sz="30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0B3DA26-7CFB-2549-A29E-74ABD6C582CE}"/>
              </a:ext>
            </a:extLst>
          </p:cNvPr>
          <p:cNvGrpSpPr/>
          <p:nvPr/>
        </p:nvGrpSpPr>
        <p:grpSpPr>
          <a:xfrm>
            <a:off x="304800" y="1169319"/>
            <a:ext cx="5255124" cy="4709300"/>
            <a:chOff x="0" y="1056430"/>
            <a:chExt cx="5255124" cy="4709300"/>
          </a:xfrm>
        </p:grpSpPr>
        <p:pic>
          <p:nvPicPr>
            <p:cNvPr id="37" name="Picture 4">
              <a:extLst>
                <a:ext uri="{FF2B5EF4-FFF2-40B4-BE49-F238E27FC236}">
                  <a16:creationId xmlns:a16="http://schemas.microsoft.com/office/drawing/2014/main" id="{B75EE6A4-0502-424A-90D2-9A5E3D3AD2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259" y="1532586"/>
              <a:ext cx="3976710" cy="3976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5C213EC-BE82-2A42-9D9E-CDEF4A959CA8}"/>
                </a:ext>
              </a:extLst>
            </p:cNvPr>
            <p:cNvSpPr/>
            <p:nvPr/>
          </p:nvSpPr>
          <p:spPr>
            <a:xfrm>
              <a:off x="2088948" y="1056430"/>
              <a:ext cx="7761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1.8 eV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ECFC999-1AE1-5247-85BA-2BD105A09752}"/>
                </a:ext>
              </a:extLst>
            </p:cNvPr>
            <p:cNvSpPr/>
            <p:nvPr/>
          </p:nvSpPr>
          <p:spPr>
            <a:xfrm>
              <a:off x="4207881" y="1989651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3.6 eV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26F9BD1-72DD-4F45-8E71-FFB2105137B6}"/>
                </a:ext>
              </a:extLst>
            </p:cNvPr>
            <p:cNvSpPr/>
            <p:nvPr/>
          </p:nvSpPr>
          <p:spPr>
            <a:xfrm>
              <a:off x="1243593" y="5396398"/>
              <a:ext cx="7761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2.7 eV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F743212-BA72-1443-931E-A9EA94EDB7F8}"/>
                </a:ext>
              </a:extLst>
            </p:cNvPr>
            <p:cNvSpPr/>
            <p:nvPr/>
          </p:nvSpPr>
          <p:spPr>
            <a:xfrm>
              <a:off x="3548726" y="5324630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3.0 eV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5B4E548-EE95-FD42-9A6F-56520576AA92}"/>
                </a:ext>
              </a:extLst>
            </p:cNvPr>
            <p:cNvSpPr/>
            <p:nvPr/>
          </p:nvSpPr>
          <p:spPr>
            <a:xfrm>
              <a:off x="4595969" y="3740990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3.3 eV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A5C7A2-09F8-E94A-9E34-E08BB5FEC93F}"/>
                </a:ext>
              </a:extLst>
            </p:cNvPr>
            <p:cNvSpPr/>
            <p:nvPr/>
          </p:nvSpPr>
          <p:spPr>
            <a:xfrm>
              <a:off x="0" y="3917456"/>
              <a:ext cx="7761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2.4 eV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2091F3B-1D3C-7D4A-9D66-DA28F7AEEC54}"/>
                </a:ext>
              </a:extLst>
            </p:cNvPr>
            <p:cNvSpPr/>
            <p:nvPr/>
          </p:nvSpPr>
          <p:spPr>
            <a:xfrm>
              <a:off x="304712" y="2074664"/>
              <a:ext cx="7761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2.1 eV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67F1945-A1CD-454A-9CDC-9F82618E5DF4}"/>
              </a:ext>
            </a:extLst>
          </p:cNvPr>
          <p:cNvSpPr txBox="1"/>
          <p:nvPr/>
        </p:nvSpPr>
        <p:spPr>
          <a:xfrm>
            <a:off x="6191852" y="4227466"/>
            <a:ext cx="5898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wavelength of light is </a:t>
            </a:r>
            <a:r>
              <a:rPr lang="en-US" sz="2400" b="1" dirty="0"/>
              <a:t>reflected</a:t>
            </a:r>
            <a:r>
              <a:rPr lang="en-US" sz="2400" dirty="0"/>
              <a:t>?</a:t>
            </a:r>
          </a:p>
          <a:p>
            <a:r>
              <a:rPr lang="en-US" sz="2400" dirty="0"/>
              <a:t>What wavelength of light is </a:t>
            </a:r>
            <a:r>
              <a:rPr lang="en-US" sz="2400" b="1" dirty="0"/>
              <a:t>absorbed</a:t>
            </a:r>
            <a:r>
              <a:rPr lang="en-US" sz="2400" dirty="0"/>
              <a:t>?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686442F6-D57B-E047-AC48-49FD148F7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917" y="413440"/>
            <a:ext cx="508000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540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14F66FC-B7EC-3746-8C53-3FF3DE2806BB}"/>
              </a:ext>
            </a:extLst>
          </p:cNvPr>
          <p:cNvSpPr/>
          <p:nvPr/>
        </p:nvSpPr>
        <p:spPr>
          <a:xfrm>
            <a:off x="0" y="1486"/>
            <a:ext cx="11327084" cy="57342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</a:rPr>
              <a:t>Part 4. Practicing algebraic and spreadsheet skills </a:t>
            </a:r>
            <a:endParaRPr lang="en-US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DF8B62-0A20-BC43-9611-92B1135437C8}"/>
              </a:ext>
            </a:extLst>
          </p:cNvPr>
          <p:cNvSpPr txBox="1"/>
          <p:nvPr/>
        </p:nvSpPr>
        <p:spPr>
          <a:xfrm>
            <a:off x="220651" y="708284"/>
            <a:ext cx="10176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Unit conversions and algebraic relationships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CC7AC6-DDC5-3E41-BD72-51618306BE1C}"/>
              </a:ext>
            </a:extLst>
          </p:cNvPr>
          <p:cNvGrpSpPr/>
          <p:nvPr/>
        </p:nvGrpSpPr>
        <p:grpSpPr>
          <a:xfrm>
            <a:off x="412961" y="1303320"/>
            <a:ext cx="11530869" cy="2021836"/>
            <a:chOff x="488631" y="3090672"/>
            <a:chExt cx="11530869" cy="20218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8DC26B8-D901-5F46-9C69-5672419D941F}"/>
                    </a:ext>
                  </a:extLst>
                </p:cNvPr>
                <p:cNvSpPr txBox="1"/>
                <p:nvPr/>
              </p:nvSpPr>
              <p:spPr>
                <a:xfrm>
                  <a:off x="488631" y="3090672"/>
                  <a:ext cx="4038213" cy="1957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chemeClr val="tx1"/>
                      </a:solidFill>
                    </a:rPr>
                    <a:t>Unit conversions</a:t>
                  </a:r>
                  <a:endParaRPr lang="en-US" sz="24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 Å=1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𝑛𝑚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1000 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𝑛𝑚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2400" b="0" dirty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1.6 × 1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−19</m:t>
                            </m:r>
                          </m:sup>
                        </m:sSup>
                        <m:r>
                          <a:rPr lang="en-US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 </m:t>
                        </m:r>
                        <m:r>
                          <a:rPr lang="en-US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𝑒𝑉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8DC26B8-D901-5F46-9C69-5672419D94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31" y="3090672"/>
                  <a:ext cx="4038213" cy="1957331"/>
                </a:xfrm>
                <a:prstGeom prst="rect">
                  <a:avLst/>
                </a:prstGeom>
                <a:blipFill>
                  <a:blip r:embed="rId3"/>
                  <a:stretch>
                    <a:fillRect l="-2508" t="-2581" b="-38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C9743D6-8D19-5D44-87E3-7EB56C7BB636}"/>
                    </a:ext>
                  </a:extLst>
                </p:cNvPr>
                <p:cNvSpPr txBox="1"/>
                <p:nvPr/>
              </p:nvSpPr>
              <p:spPr>
                <a:xfrm>
                  <a:off x="5825066" y="3090672"/>
                  <a:ext cx="6194434" cy="20218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US" sz="2400" b="1" dirty="0"/>
                    <a:t>Algebraic relationships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𝑝h𝑜𝑡𝑜𝑛</m:t>
                            </m:r>
                          </m:sub>
                        </m:s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a14:m>
                  <a:r>
                    <a:rPr lang="en-US" sz="2400" dirty="0"/>
                    <a:t> (Wien’s Law)</a:t>
                  </a: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C9743D6-8D19-5D44-87E3-7EB56C7BB6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066" y="3090672"/>
                  <a:ext cx="6194434" cy="2021836"/>
                </a:xfrm>
                <a:prstGeom prst="rect">
                  <a:avLst/>
                </a:prstGeom>
                <a:blipFill>
                  <a:blip r:embed="rId4"/>
                  <a:stretch>
                    <a:fillRect l="-1636" t="-2500" b="-1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B32FE2F8-A6F7-724A-894A-44884D291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961" y="4061046"/>
            <a:ext cx="10824210" cy="96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0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14F66FC-B7EC-3746-8C53-3FF3DE2806BB}"/>
              </a:ext>
            </a:extLst>
          </p:cNvPr>
          <p:cNvSpPr/>
          <p:nvPr/>
        </p:nvSpPr>
        <p:spPr>
          <a:xfrm>
            <a:off x="0" y="1486"/>
            <a:ext cx="11327084" cy="57342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0000"/>
                </a:solidFill>
              </a:rPr>
              <a:t>Part 4. Practicing algebraic and spreadsheet skills </a:t>
            </a:r>
            <a:endParaRPr lang="en-US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DF8B62-0A20-BC43-9611-92B1135437C8}"/>
              </a:ext>
            </a:extLst>
          </p:cNvPr>
          <p:cNvSpPr txBox="1"/>
          <p:nvPr/>
        </p:nvSpPr>
        <p:spPr>
          <a:xfrm>
            <a:off x="220651" y="708284"/>
            <a:ext cx="10176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Unit conversions and algebraic relationships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CC7AC6-DDC5-3E41-BD72-51618306BE1C}"/>
              </a:ext>
            </a:extLst>
          </p:cNvPr>
          <p:cNvGrpSpPr/>
          <p:nvPr/>
        </p:nvGrpSpPr>
        <p:grpSpPr>
          <a:xfrm>
            <a:off x="412961" y="1303320"/>
            <a:ext cx="11530869" cy="2021836"/>
            <a:chOff x="488631" y="3090672"/>
            <a:chExt cx="11530869" cy="20218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8DC26B8-D901-5F46-9C69-5672419D941F}"/>
                    </a:ext>
                  </a:extLst>
                </p:cNvPr>
                <p:cNvSpPr txBox="1"/>
                <p:nvPr/>
              </p:nvSpPr>
              <p:spPr>
                <a:xfrm>
                  <a:off x="488631" y="3090672"/>
                  <a:ext cx="4038213" cy="1957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chemeClr val="tx1"/>
                      </a:solidFill>
                    </a:rPr>
                    <a:t>Unit conversions</a:t>
                  </a:r>
                  <a:endParaRPr lang="en-US" sz="24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 Å=1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𝑛𝑚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1000 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𝑛𝑚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2400" b="0" dirty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1.6 × 1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−19</m:t>
                            </m:r>
                          </m:sup>
                        </m:sSup>
                        <m:r>
                          <a:rPr lang="en-US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 </m:t>
                        </m:r>
                        <m:r>
                          <a:rPr lang="en-US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𝑒𝑉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8DC26B8-D901-5F46-9C69-5672419D94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31" y="3090672"/>
                  <a:ext cx="4038213" cy="1957331"/>
                </a:xfrm>
                <a:prstGeom prst="rect">
                  <a:avLst/>
                </a:prstGeom>
                <a:blipFill>
                  <a:blip r:embed="rId3"/>
                  <a:stretch>
                    <a:fillRect l="-2508" t="-2581" b="-38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C9743D6-8D19-5D44-87E3-7EB56C7BB636}"/>
                    </a:ext>
                  </a:extLst>
                </p:cNvPr>
                <p:cNvSpPr txBox="1"/>
                <p:nvPr/>
              </p:nvSpPr>
              <p:spPr>
                <a:xfrm>
                  <a:off x="5825066" y="3090672"/>
                  <a:ext cx="6194434" cy="20218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Algebraic relationships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𝑝h𝑜𝑡𝑜𝑛</m:t>
                            </m:r>
                          </m:sub>
                        </m:s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a14:m>
                  <a:r>
                    <a:rPr lang="en-US" sz="2400" dirty="0"/>
                    <a:t> (Wien’s Law)</a:t>
                  </a: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C9743D6-8D19-5D44-87E3-7EB56C7BB6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066" y="3090672"/>
                  <a:ext cx="6194434" cy="2021836"/>
                </a:xfrm>
                <a:prstGeom prst="rect">
                  <a:avLst/>
                </a:prstGeom>
                <a:blipFill>
                  <a:blip r:embed="rId4"/>
                  <a:stretch>
                    <a:fillRect l="-1636" t="-2500" b="-1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B32FE2F8-A6F7-724A-894A-44884D291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961" y="4061046"/>
            <a:ext cx="10824210" cy="96107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C11A6C-472C-074A-8FCC-E5B2E409F4BD}"/>
              </a:ext>
            </a:extLst>
          </p:cNvPr>
          <p:cNvCxnSpPr>
            <a:cxnSpLocks/>
          </p:cNvCxnSpPr>
          <p:nvPr/>
        </p:nvCxnSpPr>
        <p:spPr>
          <a:xfrm>
            <a:off x="3206044" y="3048000"/>
            <a:ext cx="5791200" cy="1614311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292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401</Words>
  <Application>Microsoft Macintosh PowerPoint</Application>
  <PresentationFormat>Widescreen</PresentationFormat>
  <Paragraphs>77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8</cp:revision>
  <dcterms:created xsi:type="dcterms:W3CDTF">2022-02-24T14:35:28Z</dcterms:created>
  <dcterms:modified xsi:type="dcterms:W3CDTF">2022-02-24T17:45:02Z</dcterms:modified>
</cp:coreProperties>
</file>