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46" r:id="rId2"/>
    <p:sldId id="608" r:id="rId3"/>
    <p:sldId id="594" r:id="rId4"/>
    <p:sldId id="557" r:id="rId5"/>
    <p:sldId id="609" r:id="rId6"/>
    <p:sldId id="598" r:id="rId7"/>
    <p:sldId id="599" r:id="rId8"/>
    <p:sldId id="601" r:id="rId9"/>
    <p:sldId id="590" r:id="rId10"/>
    <p:sldId id="6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03E8-2C84-944E-A529-F37561972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93B0A-83D2-DA4C-8151-B3108F835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DC86-B942-3B4D-A620-4C5538DE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BA8F-A6E2-8B4A-9166-296C169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617F-E7E0-704C-8A9C-EDF1202B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425-A1A6-D84E-931C-0903F5DF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722E6-9BC6-5D4B-AE44-A52B5A76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937B-3E74-3B47-8DFC-937BA590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9BA2-1586-4E4A-9B34-CF2F5B6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7001-3325-324E-83AC-F24352E3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B88E7-07B9-0D49-BB20-6F8C2A70D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410B5-5508-ED4A-B605-F28A80AB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CA83-C280-AF4B-9DB9-47177A1B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662D-2559-7F4B-AE6E-A6F432BA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37A1-A258-D740-844E-AD38646F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BAB4-D439-8546-B0C7-9AD4ACE9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DA04-C01F-E44C-ADE7-41E76CEF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A4F87-CFC9-D847-A673-B811DA7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645A-9E61-1142-A7BC-96168A97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45A9-CF71-A642-9931-5DAD79EE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3370-3931-1240-8FB3-333081DD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BE4A7-E3C6-DF4A-AA01-353F9792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E302-D202-B842-87C9-F8BD4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27C3-0DC8-F649-B8F8-4CFD925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F9CA-5AC8-F24F-B4AD-007ABFDF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DE19-8938-9547-A5C6-5407C48B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5D36-6B1C-144B-87BC-467FA5718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7D469-895E-7441-AB0D-9E865E9B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7036B-82F5-304B-94E6-03E6FEDB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D87F-2017-1C44-8D80-6BC6D33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3DBD6-DA6C-324F-B3DD-1865DBF3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37CF-8643-7E40-8160-F6D563E0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869C-DD2F-FA46-BCB2-CC18563C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D8F3A-3769-FC41-BDBB-850E10F04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6BACC-A8C0-ED43-B720-DFC55E954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6981D-FA31-D94D-8FCF-AFCA15E2E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4CDDA-5476-C145-B8FD-64B4FD3D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5C34A-D955-2D4B-B239-14630251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36444-08E1-004E-B13F-DF22A685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28C0-B718-5743-BDC7-91265B3A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7AD0E-84E6-BC4C-9F21-5868C06C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17614-78C9-2E46-9388-15BD3A27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44C96-CAEE-9849-B454-8F7FD3A0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C5DEE-9106-0F4C-B78C-3894302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87D0C-4FB9-C64F-AC0C-DF167787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D7586-BDF5-CF4D-8804-0D05D17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9201-5084-BD41-A55A-C104C9C2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043-75F8-E743-8DD4-FE7894BE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B66A8-BDC5-AA4D-B6AB-C077AE98E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42EF-B5B7-124F-8CBF-2D2F773B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C24E-43C9-FD4C-9192-60AD840A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0A55-4DF5-D74D-B5FF-340AD64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471-0B12-6245-A449-C7787DC8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B4D06-1454-9147-9C85-7156A4068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DAA27-ED1B-2B48-8886-AFF61D16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C89E-651A-4F43-B7CF-0147ACB4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A81A2-2E50-414C-8DC7-9065C16F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B256C-63A9-9E46-B2BD-35EC8EC8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F8A96-95FF-FC46-B031-419DA783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B0CC-A2BD-BC42-ADBA-B07766A3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D0DE-AD58-B246-8178-B5DD5D88B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879F-59BC-044E-A80D-7C716C9450C3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F3EC-7315-F748-AA0A-CA1A7614B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BED8-1FE6-9745-8A2F-6F43A8EAF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5CDED-6548-544D-872A-78EA7D46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117404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Recap: IR spectra in Spartan</a:t>
            </a:r>
            <a:endParaRPr lang="en-US" sz="30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1EE999-0BE2-5247-A6C7-D5234DFEF6A5}"/>
              </a:ext>
            </a:extLst>
          </p:cNvPr>
          <p:cNvGrpSpPr/>
          <p:nvPr/>
        </p:nvGrpSpPr>
        <p:grpSpPr>
          <a:xfrm>
            <a:off x="502723" y="795647"/>
            <a:ext cx="10972800" cy="5450774"/>
            <a:chOff x="502723" y="795647"/>
            <a:chExt cx="10972800" cy="5450774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528065C-2355-1240-A409-E424E6532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519"/>
            <a:stretch/>
          </p:blipFill>
          <p:spPr>
            <a:xfrm>
              <a:off x="502723" y="795647"/>
              <a:ext cx="10972800" cy="545077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5E0AE1-D66F-9545-AC7D-F71657B54DF2}"/>
                </a:ext>
              </a:extLst>
            </p:cNvPr>
            <p:cNvSpPr txBox="1"/>
            <p:nvPr/>
          </p:nvSpPr>
          <p:spPr>
            <a:xfrm>
              <a:off x="4488873" y="3716977"/>
              <a:ext cx="593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05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/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wavenumbers are (exactly) the inverse of wavelength. Since we often want to convert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to/from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however, we like to use these conversions: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blipFill>
                <a:blip r:embed="rId2"/>
                <a:stretch>
                  <a:fillRect l="-1595" t="-1208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1B29C02-D5FF-1742-8735-2E104B01A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61"/>
          <a:stretch/>
        </p:blipFill>
        <p:spPr>
          <a:xfrm>
            <a:off x="6096000" y="1055802"/>
            <a:ext cx="5629048" cy="2461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18CA5-01FB-2047-BB67-B3166D60D3E3}"/>
              </a:ext>
            </a:extLst>
          </p:cNvPr>
          <p:cNvSpPr txBox="1"/>
          <p:nvPr/>
        </p:nvSpPr>
        <p:spPr>
          <a:xfrm>
            <a:off x="0" y="-1346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Converting wavelength to wavenumber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710D65-82BE-AD43-B1FD-97695A71D409}"/>
                  </a:ext>
                </a:extLst>
              </p:cNvPr>
              <p:cNvSpPr txBox="1"/>
              <p:nvPr/>
            </p:nvSpPr>
            <p:spPr>
              <a:xfrm>
                <a:off x="5557836" y="4834741"/>
                <a:ext cx="65341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What’s the wavenumber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for a blackbody like the earth (at 290 K)?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710D65-82BE-AD43-B1FD-97695A7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6" y="4834741"/>
                <a:ext cx="6534150" cy="1569660"/>
              </a:xfrm>
              <a:prstGeom prst="rect">
                <a:avLst/>
              </a:prstGeom>
              <a:blipFill>
                <a:blip r:embed="rId4"/>
                <a:stretch>
                  <a:fillRect l="-1357" t="-24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117404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Getting used to IR spectra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0CE5D-6CE4-1C42-8FD7-4E5CC9B01027}"/>
                  </a:ext>
                </a:extLst>
              </p:cNvPr>
              <p:cNvSpPr txBox="1"/>
              <p:nvPr/>
            </p:nvSpPr>
            <p:spPr>
              <a:xfrm>
                <a:off x="508659" y="4368567"/>
                <a:ext cx="10747169" cy="194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x-axis is called a </a:t>
                </a:r>
                <a:r>
                  <a:rPr lang="en-US" sz="2400" b="1" dirty="0"/>
                  <a:t>wavenumber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dirty="0"/>
                  <a:t>symbol</a:t>
                </a:r>
                <a:r>
                  <a:rPr lang="en-US" sz="2400" dirty="0"/>
                  <a:t> of wavenumber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(pronounced “nu-bar”)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b="1" dirty="0"/>
                  <a:t>unit</a:t>
                </a:r>
                <a:r>
                  <a:rPr lang="en-US" sz="2400" dirty="0"/>
                  <a:t> of this wavenumber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(“inverse centimeters”)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Sketch the spectrum, the motions corresponding to each peak, and the corresponding wavenumber, in your notebook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0CE5D-6CE4-1C42-8FD7-4E5CC9B01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9" y="4368567"/>
                <a:ext cx="10747169" cy="1947328"/>
              </a:xfrm>
              <a:prstGeom prst="rect">
                <a:avLst/>
              </a:prstGeom>
              <a:blipFill>
                <a:blip r:embed="rId2"/>
                <a:stretch>
                  <a:fillRect l="-708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3025482-C8E4-544C-B94C-5D77E306DC5F}"/>
              </a:ext>
            </a:extLst>
          </p:cNvPr>
          <p:cNvGrpSpPr/>
          <p:nvPr/>
        </p:nvGrpSpPr>
        <p:grpSpPr>
          <a:xfrm>
            <a:off x="391887" y="911437"/>
            <a:ext cx="10220231" cy="3283732"/>
            <a:chOff x="391887" y="911437"/>
            <a:chExt cx="10220231" cy="3283732"/>
          </a:xfrm>
        </p:grpSpPr>
        <p:pic>
          <p:nvPicPr>
            <p:cNvPr id="11" name="Picture 10" descr="Chart, line chart&#10;&#10;Description automatically generated">
              <a:extLst>
                <a:ext uri="{FF2B5EF4-FFF2-40B4-BE49-F238E27FC236}">
                  <a16:creationId xmlns:a16="http://schemas.microsoft.com/office/drawing/2014/main" id="{EA722031-D2AF-9B4C-B6AA-35A43FD5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887" y="911437"/>
              <a:ext cx="10220231" cy="28353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7B887F4-EB4E-3945-B6E7-7856A9723C27}"/>
                    </a:ext>
                  </a:extLst>
                </p:cNvPr>
                <p:cNvSpPr/>
                <p:nvPr/>
              </p:nvSpPr>
              <p:spPr>
                <a:xfrm>
                  <a:off x="5969332" y="3725169"/>
                  <a:ext cx="1503873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37B887F4-EB4E-3945-B6E7-7856A9723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332" y="3725169"/>
                  <a:ext cx="1503873" cy="470000"/>
                </a:xfrm>
                <a:prstGeom prst="rect">
                  <a:avLst/>
                </a:prstGeom>
                <a:blipFill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2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02836" cy="570457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Asymmetric stretch and bend in atmospheric spectra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1D1DA-845F-6542-B3E0-7CA0778B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2" y="570457"/>
            <a:ext cx="5629048" cy="59970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3B541D3-8845-1B4C-BC12-2E97C2FDD2A1}"/>
              </a:ext>
            </a:extLst>
          </p:cNvPr>
          <p:cNvGrpSpPr/>
          <p:nvPr/>
        </p:nvGrpSpPr>
        <p:grpSpPr>
          <a:xfrm>
            <a:off x="7735833" y="2126121"/>
            <a:ext cx="2841074" cy="1254345"/>
            <a:chOff x="9269354" y="2598002"/>
            <a:chExt cx="2841074" cy="1254345"/>
          </a:xfrm>
        </p:grpSpPr>
        <p:pic>
          <p:nvPicPr>
            <p:cNvPr id="16" name="Picture 15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A5F8E8A0-7968-294C-9CC6-EB2293BDC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575" r="1723" b="76820"/>
            <a:stretch/>
          </p:blipFill>
          <p:spPr>
            <a:xfrm flipH="1">
              <a:off x="9269354" y="3281890"/>
              <a:ext cx="2358809" cy="5704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404AFA-B9A6-BC48-B8C4-431A77D2EC18}"/>
                </a:ext>
              </a:extLst>
            </p:cNvPr>
            <p:cNvSpPr txBox="1"/>
            <p:nvPr/>
          </p:nvSpPr>
          <p:spPr>
            <a:xfrm>
              <a:off x="9580755" y="2598002"/>
              <a:ext cx="25296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Asymmetric stretch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DFDB6E-D2AA-DE4E-BE27-4BA0AB3A9D6F}"/>
              </a:ext>
            </a:extLst>
          </p:cNvPr>
          <p:cNvGrpSpPr/>
          <p:nvPr/>
        </p:nvGrpSpPr>
        <p:grpSpPr>
          <a:xfrm>
            <a:off x="8042992" y="4850710"/>
            <a:ext cx="2533915" cy="1278917"/>
            <a:chOff x="9580755" y="5373224"/>
            <a:chExt cx="2533915" cy="1278917"/>
          </a:xfrm>
        </p:grpSpPr>
        <p:pic>
          <p:nvPicPr>
            <p:cNvPr id="10" name="Picture 9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F14421B6-4866-914D-B15A-2AA9D3031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10" t="32540" r="51444" b="24883"/>
            <a:stretch/>
          </p:blipFill>
          <p:spPr>
            <a:xfrm>
              <a:off x="9580755" y="5373224"/>
              <a:ext cx="1992305" cy="10480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3966E7-9B55-A643-BAF4-942276949B54}"/>
                </a:ext>
              </a:extLst>
            </p:cNvPr>
            <p:cNvSpPr txBox="1"/>
            <p:nvPr/>
          </p:nvSpPr>
          <p:spPr>
            <a:xfrm>
              <a:off x="9584997" y="6190476"/>
              <a:ext cx="2529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Bend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6C6A4-C410-E449-AC2D-8144DCE0165B}"/>
              </a:ext>
            </a:extLst>
          </p:cNvPr>
          <p:cNvCxnSpPr>
            <a:cxnSpLocks/>
          </p:cNvCxnSpPr>
          <p:nvPr/>
        </p:nvCxnSpPr>
        <p:spPr>
          <a:xfrm flipH="1" flipV="1">
            <a:off x="5279871" y="4744418"/>
            <a:ext cx="2463880" cy="492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C699C-891B-A544-B09B-60D562D20497}"/>
              </a:ext>
            </a:extLst>
          </p:cNvPr>
          <p:cNvCxnSpPr>
            <a:cxnSpLocks/>
          </p:cNvCxnSpPr>
          <p:nvPr/>
        </p:nvCxnSpPr>
        <p:spPr>
          <a:xfrm flipH="1">
            <a:off x="4072548" y="3289465"/>
            <a:ext cx="3563286" cy="13996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20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-1346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Converting wavenumber to wavelength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5BD2896-A6F6-3047-A67A-696CA15EF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22"/>
          <a:stretch/>
        </p:blipFill>
        <p:spPr>
          <a:xfrm>
            <a:off x="5657850" y="675544"/>
            <a:ext cx="5830888" cy="2083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/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equation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wavenumbers are (exactly) the inverse of wavelength. Since we often want to convert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to/from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however, we like to use this conversion: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blipFill>
                <a:blip r:embed="rId3"/>
                <a:stretch>
                  <a:fillRect l="-1595" t="-1208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AD5A2A-EEA8-0D46-B3F9-A412D798B947}"/>
                  </a:ext>
                </a:extLst>
              </p:cNvPr>
              <p:cNvSpPr txBox="1"/>
              <p:nvPr/>
            </p:nvSpPr>
            <p:spPr>
              <a:xfrm>
                <a:off x="5557836" y="4076148"/>
                <a:ext cx="6534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 … if Spartan says the </a:t>
                </a:r>
                <a:r>
                  <a:rPr lang="en-US" sz="2400" b="1" dirty="0"/>
                  <a:t>bend</a:t>
                </a:r>
                <a:r>
                  <a:rPr lang="en-US" sz="2400" dirty="0"/>
                  <a:t> of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occurs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=617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what’s the wavelength?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AD5A2A-EEA8-0D46-B3F9-A412D798B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6" y="4076148"/>
                <a:ext cx="6534150" cy="830997"/>
              </a:xfrm>
              <a:prstGeom prst="rect">
                <a:avLst/>
              </a:prstGeom>
              <a:blipFill>
                <a:blip r:embed="rId4"/>
                <a:stretch>
                  <a:fillRect l="-135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2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4FB4-9C1A-224A-8E37-6C6F9C519BC6}"/>
              </a:ext>
            </a:extLst>
          </p:cNvPr>
          <p:cNvSpPr txBox="1"/>
          <p:nvPr/>
        </p:nvSpPr>
        <p:spPr>
          <a:xfrm>
            <a:off x="0" y="-1346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Converting wavenumber to wavelength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15BD2896-A6F6-3047-A67A-696CA15EF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22"/>
          <a:stretch/>
        </p:blipFill>
        <p:spPr>
          <a:xfrm>
            <a:off x="5657850" y="675544"/>
            <a:ext cx="5830888" cy="2083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/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equation is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wavenumbers are (exactly) the inverse of wavelength. Since we often want to convert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to/from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however, we like to use this conversion: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blipFill>
                <a:blip r:embed="rId3"/>
                <a:stretch>
                  <a:fillRect l="-1595" t="-1208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AD5A2A-EEA8-0D46-B3F9-A412D798B947}"/>
                  </a:ext>
                </a:extLst>
              </p:cNvPr>
              <p:cNvSpPr txBox="1"/>
              <p:nvPr/>
            </p:nvSpPr>
            <p:spPr>
              <a:xfrm>
                <a:off x="5557836" y="4076148"/>
                <a:ext cx="65341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 … if Spartan says the </a:t>
                </a:r>
                <a:r>
                  <a:rPr lang="en-US" sz="2400" b="1" dirty="0"/>
                  <a:t>bend</a:t>
                </a:r>
                <a:r>
                  <a:rPr lang="en-US" sz="2400" dirty="0"/>
                  <a:t> of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occurs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=617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what’s the wavelength?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16 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AD5A2A-EEA8-0D46-B3F9-A412D798B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6" y="4076148"/>
                <a:ext cx="6534150" cy="1569660"/>
              </a:xfrm>
              <a:prstGeom prst="rect">
                <a:avLst/>
              </a:prstGeom>
              <a:blipFill>
                <a:blip r:embed="rId4"/>
                <a:stretch>
                  <a:fillRect l="-1357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19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/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wavenumbers are (exactly) the inverse of wavelength. Since we often want to convert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to/from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however, we like to use this conversion: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blipFill>
                <a:blip r:embed="rId2"/>
                <a:stretch>
                  <a:fillRect l="-1595" t="-1208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87F5B-CDD2-8D47-AB5B-86DED9340BF4}"/>
                  </a:ext>
                </a:extLst>
              </p:cNvPr>
              <p:cNvSpPr txBox="1"/>
              <p:nvPr/>
            </p:nvSpPr>
            <p:spPr>
              <a:xfrm>
                <a:off x="5557836" y="4076148"/>
                <a:ext cx="65341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:r>
                  <a:rPr lang="en-US" sz="2400" b="1" dirty="0"/>
                  <a:t>asymmetric stretch </a:t>
                </a:r>
                <a:r>
                  <a:rPr lang="en-US" sz="2400" dirty="0"/>
                  <a:t>of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occurs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=2334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what’s the wavelength?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87F5B-CDD2-8D47-AB5B-86DED9340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6" y="4076148"/>
                <a:ext cx="6534150" cy="1200329"/>
              </a:xfrm>
              <a:prstGeom prst="rect">
                <a:avLst/>
              </a:prstGeom>
              <a:blipFill>
                <a:blip r:embed="rId3"/>
                <a:stretch>
                  <a:fillRect l="-1357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0013279-FADF-3C43-8740-06B7096D4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422"/>
          <a:stretch/>
        </p:blipFill>
        <p:spPr>
          <a:xfrm>
            <a:off x="5657850" y="675544"/>
            <a:ext cx="5830888" cy="2083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31DD82-BB1B-014E-9F98-45724CF20F7B}"/>
              </a:ext>
            </a:extLst>
          </p:cNvPr>
          <p:cNvSpPr txBox="1"/>
          <p:nvPr/>
        </p:nvSpPr>
        <p:spPr>
          <a:xfrm>
            <a:off x="0" y="-1346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Converting wavenumber to wavelength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31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/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wavenumbers are (exactly) the inverse of wavelength. Since we often want to convert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to/from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however, we like to use this conversion: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𝝂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blipFill>
                <a:blip r:embed="rId2"/>
                <a:stretch>
                  <a:fillRect l="-1595" t="-1208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87F5B-CDD2-8D47-AB5B-86DED9340BF4}"/>
                  </a:ext>
                </a:extLst>
              </p:cNvPr>
              <p:cNvSpPr txBox="1"/>
              <p:nvPr/>
            </p:nvSpPr>
            <p:spPr>
              <a:xfrm>
                <a:off x="5557836" y="4076148"/>
                <a:ext cx="65341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:r>
                  <a:rPr lang="en-US" sz="2400" b="1" dirty="0"/>
                  <a:t>asymmetric stretch </a:t>
                </a:r>
                <a:r>
                  <a:rPr lang="en-US" sz="2400" dirty="0"/>
                  <a:t>of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occurs 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=2334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what’s the wavelength?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87F5B-CDD2-8D47-AB5B-86DED9340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6" y="4076148"/>
                <a:ext cx="6534150" cy="1938992"/>
              </a:xfrm>
              <a:prstGeom prst="rect">
                <a:avLst/>
              </a:prstGeom>
              <a:blipFill>
                <a:blip r:embed="rId3"/>
                <a:stretch>
                  <a:fillRect l="-135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648A081-A973-D344-B678-F6CF074F0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422"/>
          <a:stretch/>
        </p:blipFill>
        <p:spPr>
          <a:xfrm>
            <a:off x="5657850" y="675544"/>
            <a:ext cx="5830888" cy="2083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805C0-3285-B84E-B6A1-BF149AD3B82E}"/>
              </a:ext>
            </a:extLst>
          </p:cNvPr>
          <p:cNvSpPr txBox="1"/>
          <p:nvPr/>
        </p:nvSpPr>
        <p:spPr>
          <a:xfrm>
            <a:off x="0" y="-1346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Converting wavenumber to wavelength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02836" cy="570457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Summary so far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1D1DA-845F-6542-B3E0-7CA0778B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2" y="570457"/>
            <a:ext cx="5629048" cy="599701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3B541D3-8845-1B4C-BC12-2E97C2FDD2A1}"/>
              </a:ext>
            </a:extLst>
          </p:cNvPr>
          <p:cNvGrpSpPr/>
          <p:nvPr/>
        </p:nvGrpSpPr>
        <p:grpSpPr>
          <a:xfrm>
            <a:off x="7735833" y="2544464"/>
            <a:ext cx="4692542" cy="1200329"/>
            <a:chOff x="9269354" y="3016345"/>
            <a:chExt cx="4692542" cy="1200329"/>
          </a:xfrm>
        </p:grpSpPr>
        <p:pic>
          <p:nvPicPr>
            <p:cNvPr id="16" name="Picture 15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A5F8E8A0-7968-294C-9CC6-EB2293BDC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575" r="1723" b="76820"/>
            <a:stretch/>
          </p:blipFill>
          <p:spPr>
            <a:xfrm flipH="1">
              <a:off x="9269354" y="3281890"/>
              <a:ext cx="2358809" cy="5704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404AFA-B9A6-BC48-B8C4-431A77D2EC18}"/>
                    </a:ext>
                  </a:extLst>
                </p:cNvPr>
                <p:cNvSpPr txBox="1"/>
                <p:nvPr/>
              </p:nvSpPr>
              <p:spPr>
                <a:xfrm>
                  <a:off x="10743306" y="3016345"/>
                  <a:ext cx="321859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Asymmetric stretch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34 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.3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7404AFA-B9A6-BC48-B8C4-431A77D2E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3306" y="3016345"/>
                  <a:ext cx="3218590" cy="1200329"/>
                </a:xfrm>
                <a:prstGeom prst="rect">
                  <a:avLst/>
                </a:prstGeom>
                <a:blipFill>
                  <a:blip r:embed="rId4"/>
                  <a:stretch>
                    <a:fillRect t="-3125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5DFDB6E-D2AA-DE4E-BE27-4BA0AB3A9D6F}"/>
              </a:ext>
            </a:extLst>
          </p:cNvPr>
          <p:cNvGrpSpPr/>
          <p:nvPr/>
        </p:nvGrpSpPr>
        <p:grpSpPr>
          <a:xfrm>
            <a:off x="8022895" y="4205888"/>
            <a:ext cx="4208374" cy="1569660"/>
            <a:chOff x="9580755" y="5250916"/>
            <a:chExt cx="4208374" cy="1569660"/>
          </a:xfrm>
        </p:grpSpPr>
        <p:pic>
          <p:nvPicPr>
            <p:cNvPr id="10" name="Picture 9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F14421B6-4866-914D-B15A-2AA9D3031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10" t="32540" r="51444" b="24883"/>
            <a:stretch/>
          </p:blipFill>
          <p:spPr>
            <a:xfrm>
              <a:off x="9580755" y="5373224"/>
              <a:ext cx="1992305" cy="10480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3966E7-9B55-A643-BAF4-942276949B54}"/>
                    </a:ext>
                  </a:extLst>
                </p:cNvPr>
                <p:cNvSpPr txBox="1"/>
                <p:nvPr/>
              </p:nvSpPr>
              <p:spPr>
                <a:xfrm>
                  <a:off x="11259456" y="5250916"/>
                  <a:ext cx="252967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Bend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617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3966E7-9B55-A643-BAF4-942276949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9456" y="5250916"/>
                  <a:ext cx="2529673" cy="1569660"/>
                </a:xfrm>
                <a:prstGeom prst="rect">
                  <a:avLst/>
                </a:prstGeom>
                <a:blipFill>
                  <a:blip r:embed="rId5"/>
                  <a:stretch>
                    <a:fillRect t="-24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26C6A4-C410-E449-AC2D-8144DCE0165B}"/>
              </a:ext>
            </a:extLst>
          </p:cNvPr>
          <p:cNvCxnSpPr>
            <a:cxnSpLocks/>
          </p:cNvCxnSpPr>
          <p:nvPr/>
        </p:nvCxnSpPr>
        <p:spPr>
          <a:xfrm flipH="1" flipV="1">
            <a:off x="5279871" y="4744418"/>
            <a:ext cx="2463880" cy="492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EC699C-891B-A544-B09B-60D562D20497}"/>
              </a:ext>
            </a:extLst>
          </p:cNvPr>
          <p:cNvCxnSpPr>
            <a:cxnSpLocks/>
          </p:cNvCxnSpPr>
          <p:nvPr/>
        </p:nvCxnSpPr>
        <p:spPr>
          <a:xfrm flipH="1">
            <a:off x="4072548" y="3289465"/>
            <a:ext cx="3563286" cy="13996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7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/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Our equation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 wavenumbers are (exactly) the inverse of wavelength. Since we often want to convert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to/from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however, we like to use these conversions: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e>
                      </m:acc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750F-A927-0B4D-9DBD-A3DFC044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" y="746257"/>
                <a:ext cx="5557836" cy="4185185"/>
              </a:xfrm>
              <a:prstGeom prst="rect">
                <a:avLst/>
              </a:prstGeom>
              <a:blipFill>
                <a:blip r:embed="rId2"/>
                <a:stretch>
                  <a:fillRect l="-1595" t="-1208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1B29C02-D5FF-1742-8735-2E104B01A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61"/>
          <a:stretch/>
        </p:blipFill>
        <p:spPr>
          <a:xfrm>
            <a:off x="6096000" y="1055802"/>
            <a:ext cx="5629048" cy="2461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518CA5-01FB-2047-BB67-B3166D60D3E3}"/>
              </a:ext>
            </a:extLst>
          </p:cNvPr>
          <p:cNvSpPr txBox="1"/>
          <p:nvPr/>
        </p:nvSpPr>
        <p:spPr>
          <a:xfrm>
            <a:off x="0" y="-1346"/>
            <a:ext cx="12777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Converting wavelength to wavenumber</a:t>
            </a:r>
            <a:endParaRPr lang="en-US" sz="3000" b="1" baseline="30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710D65-82BE-AD43-B1FD-97695A71D409}"/>
                  </a:ext>
                </a:extLst>
              </p:cNvPr>
              <p:cNvSpPr txBox="1"/>
              <p:nvPr/>
            </p:nvSpPr>
            <p:spPr>
              <a:xfrm>
                <a:off x="5557836" y="4834741"/>
                <a:ext cx="6534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What’s the wavenumber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for a blackbody like the earth (at 290 K)?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710D65-82BE-AD43-B1FD-97695A71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6" y="4834741"/>
                <a:ext cx="6534150" cy="830997"/>
              </a:xfrm>
              <a:prstGeom prst="rect">
                <a:avLst/>
              </a:prstGeom>
              <a:blipFill>
                <a:blip r:embed="rId4"/>
                <a:stretch>
                  <a:fillRect l="-1357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71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524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Asymmetric stretch and bend in atmospheric spectra</vt:lpstr>
      <vt:lpstr>PowerPoint Presentation</vt:lpstr>
      <vt:lpstr>PowerPoint Presentation</vt:lpstr>
      <vt:lpstr>PowerPoint Presentation</vt:lpstr>
      <vt:lpstr>PowerPoint Presentation</vt:lpstr>
      <vt:lpstr>Summary so far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Neshyba</dc:creator>
  <cp:lastModifiedBy>Steven</cp:lastModifiedBy>
  <cp:revision>55</cp:revision>
  <dcterms:created xsi:type="dcterms:W3CDTF">2021-03-01T00:13:13Z</dcterms:created>
  <dcterms:modified xsi:type="dcterms:W3CDTF">2022-03-01T21:37:38Z</dcterms:modified>
</cp:coreProperties>
</file>