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46" r:id="rId2"/>
    <p:sldId id="477" r:id="rId3"/>
    <p:sldId id="482" r:id="rId4"/>
    <p:sldId id="480" r:id="rId5"/>
    <p:sldId id="484" r:id="rId6"/>
    <p:sldId id="485" r:id="rId7"/>
    <p:sldId id="487" r:id="rId8"/>
    <p:sldId id="500" r:id="rId9"/>
    <p:sldId id="488" r:id="rId10"/>
    <p:sldId id="490" r:id="rId11"/>
    <p:sldId id="489" r:id="rId12"/>
    <p:sldId id="506" r:id="rId13"/>
    <p:sldId id="501" r:id="rId14"/>
    <p:sldId id="507" r:id="rId15"/>
    <p:sldId id="508" r:id="rId16"/>
    <p:sldId id="505" r:id="rId17"/>
    <p:sldId id="510" r:id="rId18"/>
    <p:sldId id="511" r:id="rId19"/>
    <p:sldId id="512" r:id="rId20"/>
    <p:sldId id="496" r:id="rId21"/>
    <p:sldId id="497" r:id="rId22"/>
    <p:sldId id="498" r:id="rId23"/>
    <p:sldId id="4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58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698A-DCB8-6146-A83D-DC7A46BB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8BAE1-93B7-AA43-8616-A5677492B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E43B-4D0E-0745-9976-FE29A035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31A4A-4069-A54B-BAD6-7F6778C4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CCBD-0C2A-FD42-BE7D-64881936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BE68-6958-784D-8BA0-B3C43C49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BB71A-CE04-2449-8065-2C168E416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922F-7178-1742-BC94-FEF59862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C381-777E-894D-A434-22B44A38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303C0-A56F-EE4C-BDEE-524CE5ED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9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F2337-E6FF-6743-B906-0C73B3F96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C645A-5A0A-E646-B0EA-A5730141E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C5D3-99F9-C042-956A-CFCF1B17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275E3-A352-8543-9C12-92BD8162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068B6-2B25-264C-AD31-446E7850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0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5974-1AE4-7848-B786-9A8BCCEF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935E-A449-FF40-AE6B-061F8A77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F8784-F0C5-4C4F-A24B-A9D3F5E8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03CCA-E247-6744-9BA7-1A7631C9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882B7-96A3-EE4F-8420-DBD15566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3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0012-F8C3-964B-9465-15DC909B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22C3B-30E3-C74C-9E70-535FDE6D0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41D6-CF71-6E40-92D9-EC565E38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84F7-82A3-6344-8317-743AAEFD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0A3A5-F1D3-5D49-82E2-A822E547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1004-B2FB-A941-9584-C15797B0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3E5A-47DB-8E49-AC8C-BCEF19DE0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CCEBD-0B5C-394D-9D7A-0ACD14EF4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B47D8-A78E-C94D-9D9B-FB95DA8E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BBBD2-A177-274C-95D1-959BF3F0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965A3-B1E0-2344-AA9D-2052BB51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A99-E650-8C47-B435-0EC22AF2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DA560-AC14-8B4F-9731-B8989A13F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0A2F6-795D-AF40-A59C-AE8A6194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F1A61-8218-EA4F-BF54-9137ED170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74CD5-B8C0-AD4E-89A2-C7EC40E9E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742CE-B2E6-4844-8B3A-62B1D238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5B979-9CFF-0543-AB62-A1F51AFE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60386-7467-4B4C-8FA8-2F9B7FFF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7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C7CC-A7FE-4C43-B28D-D463DFA5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1FE7C-DB65-664F-9539-D910AA9D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63A3C-D0DD-F845-A98B-7158DF29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08173-D6D7-6B49-852B-4DBF486D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4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7336C-3569-0D45-805D-D631C251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5607D-CE25-E548-BB5E-D733E360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A98E6-1DD7-764E-A722-2E694F8C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0399-0236-5F49-8403-5793E0B5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688F-63E1-5643-977C-69835E20D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96F00-3320-6046-B260-3E33FBBFF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A5EAF-790A-7A46-AE8C-440B1BF1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5654D-B8CF-9A49-8035-D05428E5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B9538-8A2E-DC49-8F21-3B465F75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9E9B-D458-9B41-B707-36F5C88E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96A65-71AB-8D49-8E48-9B1510E0C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49167-2F56-984D-9AD9-EF789A86C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63C1E-F65E-2348-80FC-D44B21F7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CA8D7-7FA6-734C-9D7F-3614FDBD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A5DAD-0046-EF42-8A55-E989C773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9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1E42B-1BEC-1442-B6BF-52D1FDD4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4F7DA-A639-634C-A1C0-A5A934FA8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E15F9-AC82-4A4D-A9F5-40A15DFCD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B9D7-985E-1A4F-A4DB-40ACFD29861A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2214E-CA57-8A44-A103-3D75E3845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EA11-02D4-8946-A68D-3E2B3082A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bed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bedo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2611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Principle of Energy balance</a:t>
            </a:r>
            <a:endParaRPr lang="en-US" sz="30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D1EC6-F0F1-6346-A8AE-F8E0B61184B6}"/>
              </a:ext>
            </a:extLst>
          </p:cNvPr>
          <p:cNvSpPr txBox="1"/>
          <p:nvPr/>
        </p:nvSpPr>
        <p:spPr>
          <a:xfrm>
            <a:off x="6353298" y="1547335"/>
            <a:ext cx="58387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Basic idea: </a:t>
            </a:r>
            <a:r>
              <a:rPr lang="en-US" sz="2400" dirty="0"/>
              <a:t>In steady state, the total Energy coming </a:t>
            </a:r>
            <a:r>
              <a:rPr lang="en-US" sz="2400" b="1" dirty="0"/>
              <a:t>In </a:t>
            </a:r>
            <a:r>
              <a:rPr lang="en-US" sz="2400" dirty="0"/>
              <a:t>to the earth equals the total Energy going </a:t>
            </a:r>
            <a:r>
              <a:rPr lang="en-US" sz="2400" b="1" dirty="0"/>
              <a:t>Out</a:t>
            </a:r>
            <a:endParaRPr lang="en-US" sz="2400" dirty="0"/>
          </a:p>
          <a:p>
            <a:r>
              <a:rPr lang="en-US" sz="2400" dirty="0"/>
              <a:t> 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Total Energy In = Total Energy Out </a:t>
            </a:r>
          </a:p>
          <a:p>
            <a:endParaRPr lang="en-US" sz="2400" dirty="0"/>
          </a:p>
          <a:p>
            <a:r>
              <a:rPr lang="en-US" sz="2400" dirty="0"/>
              <a:t>This is called the </a:t>
            </a:r>
            <a:r>
              <a:rPr lang="en-US" sz="2400" b="1" dirty="0"/>
              <a:t>Principle of Energy Balance</a:t>
            </a:r>
            <a:r>
              <a:rPr lang="en-US" sz="2400" dirty="0"/>
              <a:t>, and we can use it as a basis of modeling climate (Lab).</a:t>
            </a:r>
          </a:p>
        </p:txBody>
      </p:sp>
      <p:pic>
        <p:nvPicPr>
          <p:cNvPr id="6" name="Picture 5" descr="http://www.acs.org/content/acs/en/climatescience/energybalance/planetarytemperatures/_jcr_content/articleContent/columnbootstrap_3/column0/image.img.jpg/1374081628417.jpg">
            <a:extLst>
              <a:ext uri="{FF2B5EF4-FFF2-40B4-BE49-F238E27FC236}">
                <a16:creationId xmlns:a16="http://schemas.microsoft.com/office/drawing/2014/main" id="{2B5ADC1F-18D1-CE47-A34F-A1928FC33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9" y="1063530"/>
            <a:ext cx="6178770" cy="50732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A99B6-96E1-9340-A306-293A011CB067}"/>
              </a:ext>
            </a:extLst>
          </p:cNvPr>
          <p:cNvSpPr txBox="1"/>
          <p:nvPr/>
        </p:nvSpPr>
        <p:spPr>
          <a:xfrm>
            <a:off x="174529" y="6354058"/>
            <a:ext cx="7704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See </a:t>
            </a:r>
            <a:r>
              <a:rPr lang="en-US" dirty="0" err="1"/>
              <a:t>www.cgd.ucar.edu</a:t>
            </a:r>
            <a:r>
              <a:rPr lang="en-US" dirty="0"/>
              <a:t>/</a:t>
            </a:r>
            <a:r>
              <a:rPr lang="en-US" dirty="0" err="1"/>
              <a:t>cas</a:t>
            </a:r>
            <a:r>
              <a:rPr lang="en-US" dirty="0"/>
              <a:t>/abstracts/files/kevin1997_1.html</a:t>
            </a:r>
          </a:p>
        </p:txBody>
      </p:sp>
    </p:spTree>
    <p:extLst>
      <p:ext uri="{BB962C8B-B14F-4D97-AF65-F5344CB8AC3E}">
        <p14:creationId xmlns:p14="http://schemas.microsoft.com/office/powerpoint/2010/main" val="373697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08738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Focus on the shortwave: the albedo</a:t>
            </a:r>
          </a:p>
        </p:txBody>
      </p:sp>
      <p:pic>
        <p:nvPicPr>
          <p:cNvPr id="7" name="Picture 6" descr="http://www.acs.org/content/acs/en/climatescience/energybalance/planetarytemperatures/_jcr_content/articleContent/columnbootstrap_3/column0/image.img.jpg/1374081628417.jpg">
            <a:extLst>
              <a:ext uri="{FF2B5EF4-FFF2-40B4-BE49-F238E27FC236}">
                <a16:creationId xmlns:a16="http://schemas.microsoft.com/office/drawing/2014/main" id="{1C946F82-BC72-7549-AECA-9EF85D6EA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9" y="1063530"/>
            <a:ext cx="6178770" cy="50732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6110CA-FF24-F84A-9BB5-4518B62AF511}"/>
              </a:ext>
            </a:extLst>
          </p:cNvPr>
          <p:cNvGrpSpPr/>
          <p:nvPr/>
        </p:nvGrpSpPr>
        <p:grpSpPr>
          <a:xfrm>
            <a:off x="2446387" y="360838"/>
            <a:ext cx="5930357" cy="1247245"/>
            <a:chOff x="2445672" y="360838"/>
            <a:chExt cx="5994943" cy="162873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24429B-9835-7642-8F2E-D0025E66B6BF}"/>
                </a:ext>
              </a:extLst>
            </p:cNvPr>
            <p:cNvGrpSpPr/>
            <p:nvPr/>
          </p:nvGrpSpPr>
          <p:grpSpPr>
            <a:xfrm>
              <a:off x="2445672" y="557872"/>
              <a:ext cx="5994943" cy="1431701"/>
              <a:chOff x="2445672" y="557872"/>
              <a:chExt cx="5994943" cy="1431701"/>
            </a:xfrm>
          </p:grpSpPr>
          <p:sp>
            <p:nvSpPr>
              <p:cNvPr id="5" name="Bent-Up Arrow 4">
                <a:extLst>
                  <a:ext uri="{FF2B5EF4-FFF2-40B4-BE49-F238E27FC236}">
                    <a16:creationId xmlns:a16="http://schemas.microsoft.com/office/drawing/2014/main" id="{8E20B6EC-6252-0B42-883B-3362EFD7D71A}"/>
                  </a:ext>
                </a:extLst>
              </p:cNvPr>
              <p:cNvSpPr/>
              <p:nvPr/>
            </p:nvSpPr>
            <p:spPr>
              <a:xfrm flipH="1" flipV="1">
                <a:off x="2445672" y="557872"/>
                <a:ext cx="5472427" cy="1088573"/>
              </a:xfrm>
              <a:prstGeom prst="bentUpArrow">
                <a:avLst>
                  <a:gd name="adj1" fmla="val 16210"/>
                  <a:gd name="adj2" fmla="val 35298"/>
                  <a:gd name="adj3" fmla="val 0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Bent-Up Arrow 5">
                <a:extLst>
                  <a:ext uri="{FF2B5EF4-FFF2-40B4-BE49-F238E27FC236}">
                    <a16:creationId xmlns:a16="http://schemas.microsoft.com/office/drawing/2014/main" id="{6FEA1500-8560-4E4D-B219-92DB5C790429}"/>
                  </a:ext>
                </a:extLst>
              </p:cNvPr>
              <p:cNvSpPr/>
              <p:nvPr/>
            </p:nvSpPr>
            <p:spPr>
              <a:xfrm flipV="1">
                <a:off x="7084848" y="564759"/>
                <a:ext cx="1355767" cy="1424814"/>
              </a:xfrm>
              <a:prstGeom prst="bentUpArrow">
                <a:avLst>
                  <a:gd name="adj1" fmla="val 11671"/>
                  <a:gd name="adj2" fmla="val 35769"/>
                  <a:gd name="adj3" fmla="val 942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474449-7AB4-F244-9547-1FA2DF075281}"/>
                </a:ext>
              </a:extLst>
            </p:cNvPr>
            <p:cNvSpPr txBox="1"/>
            <p:nvPr/>
          </p:nvSpPr>
          <p:spPr>
            <a:xfrm>
              <a:off x="2910768" y="360838"/>
              <a:ext cx="203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highlight>
                    <a:srgbClr val="FAE380"/>
                  </a:highlight>
                </a:rPr>
                <a:t>Shortwave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EC9ED79-673D-5E4C-9586-60AF4D247E15}"/>
              </a:ext>
            </a:extLst>
          </p:cNvPr>
          <p:cNvSpPr txBox="1"/>
          <p:nvPr/>
        </p:nvSpPr>
        <p:spPr>
          <a:xfrm>
            <a:off x="6533661" y="1716340"/>
            <a:ext cx="54134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Obviously (from these numbers), the most important contributor to the albedo are clouds and the atmosphere. But is the earth’s surface albedo a significant player in climate? </a:t>
            </a:r>
          </a:p>
          <a:p>
            <a:endParaRPr lang="en-US" sz="2400" dirty="0"/>
          </a:p>
          <a:p>
            <a:r>
              <a:rPr lang="en-US" sz="2400" dirty="0"/>
              <a:t>To answer, we need to compare to other anthropogenic forcing values …</a:t>
            </a:r>
          </a:p>
        </p:txBody>
      </p:sp>
    </p:spTree>
    <p:extLst>
      <p:ext uri="{BB962C8B-B14F-4D97-AF65-F5344CB8AC3E}">
        <p14:creationId xmlns:p14="http://schemas.microsoft.com/office/powerpoint/2010/main" val="234556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08738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Breakdown of the anthropogenic radiative forcing so far </a:t>
            </a:r>
          </a:p>
        </p:txBody>
      </p:sp>
      <p:pic>
        <p:nvPicPr>
          <p:cNvPr id="16" name="Picture 2" descr="Image result for net climate forcing bar graph">
            <a:extLst>
              <a:ext uri="{FF2B5EF4-FFF2-40B4-BE49-F238E27FC236}">
                <a16:creationId xmlns:a16="http://schemas.microsoft.com/office/drawing/2014/main" id="{0C8C94E2-1FE1-CF4A-B972-F5C00CC1C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861" y="496562"/>
            <a:ext cx="7378459" cy="50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6AFB7D-9B63-9B45-B5D3-8DDEFEFDB374}"/>
                  </a:ext>
                </a:extLst>
              </p:cNvPr>
              <p:cNvSpPr txBox="1"/>
              <p:nvPr/>
            </p:nvSpPr>
            <p:spPr>
              <a:xfrm>
                <a:off x="70338" y="5594449"/>
                <a:ext cx="12121662" cy="1155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Anthropogenic forcing that has caused the </a:t>
                </a:r>
                <a:r>
                  <a:rPr lang="en-US" sz="2400" b="1" dirty="0"/>
                  <a:t>1.2 </a:t>
                </a:r>
                <a:r>
                  <a:rPr lang="en-US" sz="2400" b="1" baseline="30000" dirty="0" err="1"/>
                  <a:t>o</a:t>
                </a:r>
                <a:r>
                  <a:rPr lang="en-US" sz="2400" b="1" dirty="0" err="1"/>
                  <a:t>C</a:t>
                </a:r>
                <a:r>
                  <a:rPr lang="en-US" sz="2400" dirty="0"/>
                  <a:t> warming so far is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𝟔</m:t>
                    </m:r>
                    <m:f>
                      <m:f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algn="ctr"/>
                <a:r>
                  <a:rPr lang="en-US" sz="2400" dirty="0"/>
                  <a:t>=&gt; Yeah, that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𝟐𝟑</m:t>
                    </m:r>
                    <m:f>
                      <m:f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due to surface albedo is pretty important!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6AFB7D-9B63-9B45-B5D3-8DDEFEFDB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" y="5594449"/>
                <a:ext cx="12121662" cy="1155701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07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08738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Focus on the shortwave: the albedo</a:t>
            </a:r>
          </a:p>
        </p:txBody>
      </p:sp>
      <p:pic>
        <p:nvPicPr>
          <p:cNvPr id="7" name="Picture 6" descr="http://www.acs.org/content/acs/en/climatescience/energybalance/planetarytemperatures/_jcr_content/articleContent/columnbootstrap_3/column0/image.img.jpg/1374081628417.jpg">
            <a:extLst>
              <a:ext uri="{FF2B5EF4-FFF2-40B4-BE49-F238E27FC236}">
                <a16:creationId xmlns:a16="http://schemas.microsoft.com/office/drawing/2014/main" id="{1C946F82-BC72-7549-AECA-9EF85D6EA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9" y="1063530"/>
            <a:ext cx="6178770" cy="50732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6110CA-FF24-F84A-9BB5-4518B62AF511}"/>
              </a:ext>
            </a:extLst>
          </p:cNvPr>
          <p:cNvGrpSpPr/>
          <p:nvPr/>
        </p:nvGrpSpPr>
        <p:grpSpPr>
          <a:xfrm>
            <a:off x="2446387" y="360838"/>
            <a:ext cx="5930357" cy="1247245"/>
            <a:chOff x="2445672" y="360838"/>
            <a:chExt cx="5994943" cy="162873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24429B-9835-7642-8F2E-D0025E66B6BF}"/>
                </a:ext>
              </a:extLst>
            </p:cNvPr>
            <p:cNvGrpSpPr/>
            <p:nvPr/>
          </p:nvGrpSpPr>
          <p:grpSpPr>
            <a:xfrm>
              <a:off x="2445672" y="557872"/>
              <a:ext cx="5994943" cy="1431701"/>
              <a:chOff x="2445672" y="557872"/>
              <a:chExt cx="5994943" cy="1431701"/>
            </a:xfrm>
          </p:grpSpPr>
          <p:sp>
            <p:nvSpPr>
              <p:cNvPr id="5" name="Bent-Up Arrow 4">
                <a:extLst>
                  <a:ext uri="{FF2B5EF4-FFF2-40B4-BE49-F238E27FC236}">
                    <a16:creationId xmlns:a16="http://schemas.microsoft.com/office/drawing/2014/main" id="{8E20B6EC-6252-0B42-883B-3362EFD7D71A}"/>
                  </a:ext>
                </a:extLst>
              </p:cNvPr>
              <p:cNvSpPr/>
              <p:nvPr/>
            </p:nvSpPr>
            <p:spPr>
              <a:xfrm flipH="1" flipV="1">
                <a:off x="2445672" y="557872"/>
                <a:ext cx="5472427" cy="1088573"/>
              </a:xfrm>
              <a:prstGeom prst="bentUpArrow">
                <a:avLst>
                  <a:gd name="adj1" fmla="val 16210"/>
                  <a:gd name="adj2" fmla="val 35298"/>
                  <a:gd name="adj3" fmla="val 0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Bent-Up Arrow 5">
                <a:extLst>
                  <a:ext uri="{FF2B5EF4-FFF2-40B4-BE49-F238E27FC236}">
                    <a16:creationId xmlns:a16="http://schemas.microsoft.com/office/drawing/2014/main" id="{6FEA1500-8560-4E4D-B219-92DB5C790429}"/>
                  </a:ext>
                </a:extLst>
              </p:cNvPr>
              <p:cNvSpPr/>
              <p:nvPr/>
            </p:nvSpPr>
            <p:spPr>
              <a:xfrm flipV="1">
                <a:off x="7084848" y="564759"/>
                <a:ext cx="1355767" cy="1424814"/>
              </a:xfrm>
              <a:prstGeom prst="bentUpArrow">
                <a:avLst>
                  <a:gd name="adj1" fmla="val 11671"/>
                  <a:gd name="adj2" fmla="val 35769"/>
                  <a:gd name="adj3" fmla="val 942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474449-7AB4-F244-9547-1FA2DF075281}"/>
                </a:ext>
              </a:extLst>
            </p:cNvPr>
            <p:cNvSpPr txBox="1"/>
            <p:nvPr/>
          </p:nvSpPr>
          <p:spPr>
            <a:xfrm>
              <a:off x="2910768" y="360838"/>
              <a:ext cx="203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highlight>
                    <a:srgbClr val="FAE380"/>
                  </a:highlight>
                </a:rPr>
                <a:t>Shortwave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C9ED79-673D-5E4C-9586-60AF4D247E15}"/>
                  </a:ext>
                </a:extLst>
              </p:cNvPr>
              <p:cNvSpPr txBox="1"/>
              <p:nvPr/>
            </p:nvSpPr>
            <p:spPr>
              <a:xfrm>
                <a:off x="6533661" y="1716340"/>
                <a:ext cx="5413471" cy="4834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Obviously (from these numbers), the most important contributor to the albedo are clouds and the atmosphere. But is the earth’s surface albedo a significant player in climate?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To answer, we need to compare to other anthropogenic forcing values …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23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reflected by the surface is big compared to the anthropogenic forcing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.6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!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C9ED79-673D-5E4C-9586-60AF4D247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61" y="1716340"/>
                <a:ext cx="5413471" cy="4834657"/>
              </a:xfrm>
              <a:prstGeom prst="rect">
                <a:avLst/>
              </a:prstGeom>
              <a:blipFill>
                <a:blip r:embed="rId3"/>
                <a:stretch>
                  <a:fillRect l="-1874" t="-1050" r="-1874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57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08738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Focus on the shortwave: the albedo</a:t>
            </a:r>
          </a:p>
        </p:txBody>
      </p:sp>
      <p:pic>
        <p:nvPicPr>
          <p:cNvPr id="7" name="Picture 6" descr="http://www.acs.org/content/acs/en/climatescience/energybalance/planetarytemperatures/_jcr_content/articleContent/columnbootstrap_3/column0/image.img.jpg/1374081628417.jpg">
            <a:extLst>
              <a:ext uri="{FF2B5EF4-FFF2-40B4-BE49-F238E27FC236}">
                <a16:creationId xmlns:a16="http://schemas.microsoft.com/office/drawing/2014/main" id="{1C946F82-BC72-7549-AECA-9EF85D6EA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9" y="1063530"/>
            <a:ext cx="6178770" cy="50732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6110CA-FF24-F84A-9BB5-4518B62AF511}"/>
              </a:ext>
            </a:extLst>
          </p:cNvPr>
          <p:cNvGrpSpPr/>
          <p:nvPr/>
        </p:nvGrpSpPr>
        <p:grpSpPr>
          <a:xfrm>
            <a:off x="2446387" y="360838"/>
            <a:ext cx="5930357" cy="1247245"/>
            <a:chOff x="2445672" y="360838"/>
            <a:chExt cx="5994943" cy="162873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24429B-9835-7642-8F2E-D0025E66B6BF}"/>
                </a:ext>
              </a:extLst>
            </p:cNvPr>
            <p:cNvGrpSpPr/>
            <p:nvPr/>
          </p:nvGrpSpPr>
          <p:grpSpPr>
            <a:xfrm>
              <a:off x="2445672" y="557872"/>
              <a:ext cx="5994943" cy="1431701"/>
              <a:chOff x="2445672" y="557872"/>
              <a:chExt cx="5994943" cy="1431701"/>
            </a:xfrm>
          </p:grpSpPr>
          <p:sp>
            <p:nvSpPr>
              <p:cNvPr id="5" name="Bent-Up Arrow 4">
                <a:extLst>
                  <a:ext uri="{FF2B5EF4-FFF2-40B4-BE49-F238E27FC236}">
                    <a16:creationId xmlns:a16="http://schemas.microsoft.com/office/drawing/2014/main" id="{8E20B6EC-6252-0B42-883B-3362EFD7D71A}"/>
                  </a:ext>
                </a:extLst>
              </p:cNvPr>
              <p:cNvSpPr/>
              <p:nvPr/>
            </p:nvSpPr>
            <p:spPr>
              <a:xfrm flipH="1" flipV="1">
                <a:off x="2445672" y="557872"/>
                <a:ext cx="5472427" cy="1088573"/>
              </a:xfrm>
              <a:prstGeom prst="bentUpArrow">
                <a:avLst>
                  <a:gd name="adj1" fmla="val 16210"/>
                  <a:gd name="adj2" fmla="val 35298"/>
                  <a:gd name="adj3" fmla="val 0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Bent-Up Arrow 5">
                <a:extLst>
                  <a:ext uri="{FF2B5EF4-FFF2-40B4-BE49-F238E27FC236}">
                    <a16:creationId xmlns:a16="http://schemas.microsoft.com/office/drawing/2014/main" id="{6FEA1500-8560-4E4D-B219-92DB5C790429}"/>
                  </a:ext>
                </a:extLst>
              </p:cNvPr>
              <p:cNvSpPr/>
              <p:nvPr/>
            </p:nvSpPr>
            <p:spPr>
              <a:xfrm flipV="1">
                <a:off x="7084848" y="564759"/>
                <a:ext cx="1355767" cy="1424814"/>
              </a:xfrm>
              <a:prstGeom prst="bentUpArrow">
                <a:avLst>
                  <a:gd name="adj1" fmla="val 11671"/>
                  <a:gd name="adj2" fmla="val 35769"/>
                  <a:gd name="adj3" fmla="val 942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474449-7AB4-F244-9547-1FA2DF075281}"/>
                </a:ext>
              </a:extLst>
            </p:cNvPr>
            <p:cNvSpPr txBox="1"/>
            <p:nvPr/>
          </p:nvSpPr>
          <p:spPr>
            <a:xfrm>
              <a:off x="2910768" y="360838"/>
              <a:ext cx="203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highlight>
                    <a:srgbClr val="FAE380"/>
                  </a:highlight>
                </a:rPr>
                <a:t>Shortwave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C9ED79-673D-5E4C-9586-60AF4D247E15}"/>
                  </a:ext>
                </a:extLst>
              </p:cNvPr>
              <p:cNvSpPr txBox="1"/>
              <p:nvPr/>
            </p:nvSpPr>
            <p:spPr>
              <a:xfrm>
                <a:off x="6533661" y="1716340"/>
                <a:ext cx="5658339" cy="2796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questions about the surface albedo: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What’s the value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𝑠𝑢𝑟𝑓</m:t>
                        </m:r>
                      </m:sub>
                    </m:sSub>
                  </m:oMath>
                </a14:m>
                <a:r>
                  <a:rPr lang="en-US" sz="2400" dirty="0"/>
                  <a:t>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What’s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𝑠𝑢𝑟𝑓</m:t>
                        </m:r>
                      </m:sub>
                    </m:sSub>
                  </m:oMath>
                </a14:m>
                <a:r>
                  <a:rPr lang="en-US" sz="2400" dirty="0"/>
                  <a:t> due to?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Are humans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𝑠𝑢𝑟𝑓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Could humans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𝑠𝑢𝑟𝑓</m:t>
                        </m:r>
                      </m:sub>
                    </m:sSub>
                  </m:oMath>
                </a14:m>
                <a:r>
                  <a:rPr lang="en-US" sz="2400" dirty="0"/>
                  <a:t> for the better?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C9ED79-673D-5E4C-9586-60AF4D247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61" y="1716340"/>
                <a:ext cx="5658339" cy="2796150"/>
              </a:xfrm>
              <a:prstGeom prst="rect">
                <a:avLst/>
              </a:prstGeom>
              <a:blipFill>
                <a:blip r:embed="rId3"/>
                <a:stretch>
                  <a:fillRect l="-1790" t="-1810" b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64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08738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Focus on the shortwave: the albedo</a:t>
            </a:r>
          </a:p>
        </p:txBody>
      </p:sp>
      <p:pic>
        <p:nvPicPr>
          <p:cNvPr id="7" name="Picture 6" descr="http://www.acs.org/content/acs/en/climatescience/energybalance/planetarytemperatures/_jcr_content/articleContent/columnbootstrap_3/column0/image.img.jpg/1374081628417.jpg">
            <a:extLst>
              <a:ext uri="{FF2B5EF4-FFF2-40B4-BE49-F238E27FC236}">
                <a16:creationId xmlns:a16="http://schemas.microsoft.com/office/drawing/2014/main" id="{1C946F82-BC72-7549-AECA-9EF85D6EA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9" y="1063530"/>
            <a:ext cx="6178770" cy="50732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6110CA-FF24-F84A-9BB5-4518B62AF511}"/>
              </a:ext>
            </a:extLst>
          </p:cNvPr>
          <p:cNvGrpSpPr/>
          <p:nvPr/>
        </p:nvGrpSpPr>
        <p:grpSpPr>
          <a:xfrm>
            <a:off x="2446387" y="360838"/>
            <a:ext cx="5930357" cy="1247245"/>
            <a:chOff x="2445672" y="360838"/>
            <a:chExt cx="5994943" cy="162873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24429B-9835-7642-8F2E-D0025E66B6BF}"/>
                </a:ext>
              </a:extLst>
            </p:cNvPr>
            <p:cNvGrpSpPr/>
            <p:nvPr/>
          </p:nvGrpSpPr>
          <p:grpSpPr>
            <a:xfrm>
              <a:off x="2445672" y="557872"/>
              <a:ext cx="5994943" cy="1431701"/>
              <a:chOff x="2445672" y="557872"/>
              <a:chExt cx="5994943" cy="1431701"/>
            </a:xfrm>
          </p:grpSpPr>
          <p:sp>
            <p:nvSpPr>
              <p:cNvPr id="5" name="Bent-Up Arrow 4">
                <a:extLst>
                  <a:ext uri="{FF2B5EF4-FFF2-40B4-BE49-F238E27FC236}">
                    <a16:creationId xmlns:a16="http://schemas.microsoft.com/office/drawing/2014/main" id="{8E20B6EC-6252-0B42-883B-3362EFD7D71A}"/>
                  </a:ext>
                </a:extLst>
              </p:cNvPr>
              <p:cNvSpPr/>
              <p:nvPr/>
            </p:nvSpPr>
            <p:spPr>
              <a:xfrm flipH="1" flipV="1">
                <a:off x="2445672" y="557872"/>
                <a:ext cx="5472427" cy="1088573"/>
              </a:xfrm>
              <a:prstGeom prst="bentUpArrow">
                <a:avLst>
                  <a:gd name="adj1" fmla="val 16210"/>
                  <a:gd name="adj2" fmla="val 35298"/>
                  <a:gd name="adj3" fmla="val 0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Bent-Up Arrow 5">
                <a:extLst>
                  <a:ext uri="{FF2B5EF4-FFF2-40B4-BE49-F238E27FC236}">
                    <a16:creationId xmlns:a16="http://schemas.microsoft.com/office/drawing/2014/main" id="{6FEA1500-8560-4E4D-B219-92DB5C790429}"/>
                  </a:ext>
                </a:extLst>
              </p:cNvPr>
              <p:cNvSpPr/>
              <p:nvPr/>
            </p:nvSpPr>
            <p:spPr>
              <a:xfrm flipV="1">
                <a:off x="7084848" y="564759"/>
                <a:ext cx="1355767" cy="1424814"/>
              </a:xfrm>
              <a:prstGeom prst="bentUpArrow">
                <a:avLst>
                  <a:gd name="adj1" fmla="val 11671"/>
                  <a:gd name="adj2" fmla="val 35769"/>
                  <a:gd name="adj3" fmla="val 942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474449-7AB4-F244-9547-1FA2DF075281}"/>
                </a:ext>
              </a:extLst>
            </p:cNvPr>
            <p:cNvSpPr txBox="1"/>
            <p:nvPr/>
          </p:nvSpPr>
          <p:spPr>
            <a:xfrm>
              <a:off x="2910768" y="360838"/>
              <a:ext cx="203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highlight>
                    <a:srgbClr val="FAE380"/>
                  </a:highlight>
                </a:rPr>
                <a:t>Shortwave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C9ED79-673D-5E4C-9586-60AF4D247E15}"/>
                  </a:ext>
                </a:extLst>
              </p:cNvPr>
              <p:cNvSpPr txBox="1"/>
              <p:nvPr/>
            </p:nvSpPr>
            <p:spPr>
              <a:xfrm>
                <a:off x="6533661" y="1716340"/>
                <a:ext cx="5658339" cy="286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questions about the surface albedo: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What’s the value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𝑠𝑢𝑟𝑓</m:t>
                        </m:r>
                      </m:sub>
                    </m:sSub>
                  </m:oMath>
                </a14:m>
                <a:r>
                  <a:rPr lang="en-US" sz="2400" dirty="0"/>
                  <a:t> ?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r>
                  <a:rPr lang="en-US" sz="2400" dirty="0"/>
                  <a:t>From the figure, it must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161+23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184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=0.125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12.5%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C9ED79-673D-5E4C-9586-60AF4D247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61" y="1716340"/>
                <a:ext cx="5658339" cy="2862771"/>
              </a:xfrm>
              <a:prstGeom prst="rect">
                <a:avLst/>
              </a:prstGeom>
              <a:blipFill>
                <a:blip r:embed="rId3"/>
                <a:stretch>
                  <a:fillRect l="-1790" t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BE05F67-B387-B248-A256-710D1366CDB2}"/>
              </a:ext>
            </a:extLst>
          </p:cNvPr>
          <p:cNvSpPr txBox="1"/>
          <p:nvPr/>
        </p:nvSpPr>
        <p:spPr>
          <a:xfrm>
            <a:off x="1874520" y="393192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184</a:t>
            </a:r>
          </a:p>
        </p:txBody>
      </p:sp>
    </p:spTree>
    <p:extLst>
      <p:ext uri="{BB962C8B-B14F-4D97-AF65-F5344CB8AC3E}">
        <p14:creationId xmlns:p14="http://schemas.microsoft.com/office/powerpoint/2010/main" val="18517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08738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Focus on the shortwave: the albedo</a:t>
            </a:r>
          </a:p>
        </p:txBody>
      </p:sp>
      <p:pic>
        <p:nvPicPr>
          <p:cNvPr id="7" name="Picture 6" descr="http://www.acs.org/content/acs/en/climatescience/energybalance/planetarytemperatures/_jcr_content/articleContent/columnbootstrap_3/column0/image.img.jpg/1374081628417.jpg">
            <a:extLst>
              <a:ext uri="{FF2B5EF4-FFF2-40B4-BE49-F238E27FC236}">
                <a16:creationId xmlns:a16="http://schemas.microsoft.com/office/drawing/2014/main" id="{1C946F82-BC72-7549-AECA-9EF85D6EA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9" y="1063530"/>
            <a:ext cx="6178770" cy="50732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6110CA-FF24-F84A-9BB5-4518B62AF511}"/>
              </a:ext>
            </a:extLst>
          </p:cNvPr>
          <p:cNvGrpSpPr/>
          <p:nvPr/>
        </p:nvGrpSpPr>
        <p:grpSpPr>
          <a:xfrm>
            <a:off x="2446387" y="360838"/>
            <a:ext cx="5930357" cy="1247245"/>
            <a:chOff x="2445672" y="360838"/>
            <a:chExt cx="5994943" cy="162873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24429B-9835-7642-8F2E-D0025E66B6BF}"/>
                </a:ext>
              </a:extLst>
            </p:cNvPr>
            <p:cNvGrpSpPr/>
            <p:nvPr/>
          </p:nvGrpSpPr>
          <p:grpSpPr>
            <a:xfrm>
              <a:off x="2445672" y="557872"/>
              <a:ext cx="5994943" cy="1431701"/>
              <a:chOff x="2445672" y="557872"/>
              <a:chExt cx="5994943" cy="1431701"/>
            </a:xfrm>
          </p:grpSpPr>
          <p:sp>
            <p:nvSpPr>
              <p:cNvPr id="5" name="Bent-Up Arrow 4">
                <a:extLst>
                  <a:ext uri="{FF2B5EF4-FFF2-40B4-BE49-F238E27FC236}">
                    <a16:creationId xmlns:a16="http://schemas.microsoft.com/office/drawing/2014/main" id="{8E20B6EC-6252-0B42-883B-3362EFD7D71A}"/>
                  </a:ext>
                </a:extLst>
              </p:cNvPr>
              <p:cNvSpPr/>
              <p:nvPr/>
            </p:nvSpPr>
            <p:spPr>
              <a:xfrm flipH="1" flipV="1">
                <a:off x="2445672" y="557872"/>
                <a:ext cx="5472427" cy="1088573"/>
              </a:xfrm>
              <a:prstGeom prst="bentUpArrow">
                <a:avLst>
                  <a:gd name="adj1" fmla="val 16210"/>
                  <a:gd name="adj2" fmla="val 35298"/>
                  <a:gd name="adj3" fmla="val 0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Bent-Up Arrow 5">
                <a:extLst>
                  <a:ext uri="{FF2B5EF4-FFF2-40B4-BE49-F238E27FC236}">
                    <a16:creationId xmlns:a16="http://schemas.microsoft.com/office/drawing/2014/main" id="{6FEA1500-8560-4E4D-B219-92DB5C790429}"/>
                  </a:ext>
                </a:extLst>
              </p:cNvPr>
              <p:cNvSpPr/>
              <p:nvPr/>
            </p:nvSpPr>
            <p:spPr>
              <a:xfrm flipV="1">
                <a:off x="7084848" y="564759"/>
                <a:ext cx="1355767" cy="1424814"/>
              </a:xfrm>
              <a:prstGeom prst="bentUpArrow">
                <a:avLst>
                  <a:gd name="adj1" fmla="val 11671"/>
                  <a:gd name="adj2" fmla="val 35769"/>
                  <a:gd name="adj3" fmla="val 942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474449-7AB4-F244-9547-1FA2DF075281}"/>
                </a:ext>
              </a:extLst>
            </p:cNvPr>
            <p:cNvSpPr txBox="1"/>
            <p:nvPr/>
          </p:nvSpPr>
          <p:spPr>
            <a:xfrm>
              <a:off x="2910768" y="360838"/>
              <a:ext cx="203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highlight>
                    <a:srgbClr val="FAE380"/>
                  </a:highlight>
                </a:rPr>
                <a:t>Shortwave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C9ED79-673D-5E4C-9586-60AF4D247E15}"/>
                  </a:ext>
                </a:extLst>
              </p:cNvPr>
              <p:cNvSpPr txBox="1"/>
              <p:nvPr/>
            </p:nvSpPr>
            <p:spPr>
              <a:xfrm>
                <a:off x="6533661" y="1716340"/>
                <a:ext cx="5658339" cy="2337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questions about the surface albedo: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2.   What’s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𝑠𝑢𝑟𝑓</m:t>
                        </m:r>
                      </m:sub>
                    </m:sSub>
                  </m:oMath>
                </a14:m>
                <a:r>
                  <a:rPr lang="en-US" sz="2400" dirty="0"/>
                  <a:t> due to?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r>
                  <a:rPr lang="en-US" sz="2400" dirty="0"/>
                  <a:t>From </a:t>
                </a:r>
                <a:r>
                  <a:rPr lang="en-US" sz="2400" dirty="0">
                    <a:hlinkClick r:id="rId3"/>
                  </a:rPr>
                  <a:t>https://en.wikipedia.org/wiki/Albedo</a:t>
                </a:r>
                <a:r>
                  <a:rPr lang="en-US" sz="2400" dirty="0"/>
                  <a:t> …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C9ED79-673D-5E4C-9586-60AF4D247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61" y="1716340"/>
                <a:ext cx="5658339" cy="2337948"/>
              </a:xfrm>
              <a:prstGeom prst="rect">
                <a:avLst/>
              </a:prstGeom>
              <a:blipFill>
                <a:blip r:embed="rId4"/>
                <a:stretch>
                  <a:fillRect l="-1790" t="-2162" b="-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BE05F67-B387-B248-A256-710D1366CDB2}"/>
              </a:ext>
            </a:extLst>
          </p:cNvPr>
          <p:cNvSpPr txBox="1"/>
          <p:nvPr/>
        </p:nvSpPr>
        <p:spPr>
          <a:xfrm>
            <a:off x="1874520" y="393192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184</a:t>
            </a:r>
          </a:p>
        </p:txBody>
      </p:sp>
    </p:spTree>
    <p:extLst>
      <p:ext uri="{BB962C8B-B14F-4D97-AF65-F5344CB8AC3E}">
        <p14:creationId xmlns:p14="http://schemas.microsoft.com/office/powerpoint/2010/main" val="3293109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08738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Focus on the shortwave: the albedo</a:t>
            </a:r>
          </a:p>
        </p:txBody>
      </p:sp>
      <p:pic>
        <p:nvPicPr>
          <p:cNvPr id="7" name="Picture 6" descr="http://www.acs.org/content/acs/en/climatescience/energybalance/planetarytemperatures/_jcr_content/articleContent/columnbootstrap_3/column0/image.img.jpg/1374081628417.jpg">
            <a:extLst>
              <a:ext uri="{FF2B5EF4-FFF2-40B4-BE49-F238E27FC236}">
                <a16:creationId xmlns:a16="http://schemas.microsoft.com/office/drawing/2014/main" id="{1C946F82-BC72-7549-AECA-9EF85D6EA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9" y="1063530"/>
            <a:ext cx="6178770" cy="50732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6110CA-FF24-F84A-9BB5-4518B62AF511}"/>
              </a:ext>
            </a:extLst>
          </p:cNvPr>
          <p:cNvGrpSpPr/>
          <p:nvPr/>
        </p:nvGrpSpPr>
        <p:grpSpPr>
          <a:xfrm>
            <a:off x="2446387" y="360838"/>
            <a:ext cx="5930357" cy="1247245"/>
            <a:chOff x="2445672" y="360838"/>
            <a:chExt cx="5994943" cy="162873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24429B-9835-7642-8F2E-D0025E66B6BF}"/>
                </a:ext>
              </a:extLst>
            </p:cNvPr>
            <p:cNvGrpSpPr/>
            <p:nvPr/>
          </p:nvGrpSpPr>
          <p:grpSpPr>
            <a:xfrm>
              <a:off x="2445672" y="557872"/>
              <a:ext cx="5994943" cy="1431701"/>
              <a:chOff x="2445672" y="557872"/>
              <a:chExt cx="5994943" cy="1431701"/>
            </a:xfrm>
          </p:grpSpPr>
          <p:sp>
            <p:nvSpPr>
              <p:cNvPr id="5" name="Bent-Up Arrow 4">
                <a:extLst>
                  <a:ext uri="{FF2B5EF4-FFF2-40B4-BE49-F238E27FC236}">
                    <a16:creationId xmlns:a16="http://schemas.microsoft.com/office/drawing/2014/main" id="{8E20B6EC-6252-0B42-883B-3362EFD7D71A}"/>
                  </a:ext>
                </a:extLst>
              </p:cNvPr>
              <p:cNvSpPr/>
              <p:nvPr/>
            </p:nvSpPr>
            <p:spPr>
              <a:xfrm flipH="1" flipV="1">
                <a:off x="2445672" y="557872"/>
                <a:ext cx="5472427" cy="1088573"/>
              </a:xfrm>
              <a:prstGeom prst="bentUpArrow">
                <a:avLst>
                  <a:gd name="adj1" fmla="val 16210"/>
                  <a:gd name="adj2" fmla="val 35298"/>
                  <a:gd name="adj3" fmla="val 0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Bent-Up Arrow 5">
                <a:extLst>
                  <a:ext uri="{FF2B5EF4-FFF2-40B4-BE49-F238E27FC236}">
                    <a16:creationId xmlns:a16="http://schemas.microsoft.com/office/drawing/2014/main" id="{6FEA1500-8560-4E4D-B219-92DB5C790429}"/>
                  </a:ext>
                </a:extLst>
              </p:cNvPr>
              <p:cNvSpPr/>
              <p:nvPr/>
            </p:nvSpPr>
            <p:spPr>
              <a:xfrm flipV="1">
                <a:off x="7084848" y="564759"/>
                <a:ext cx="1355767" cy="1424814"/>
              </a:xfrm>
              <a:prstGeom prst="bentUpArrow">
                <a:avLst>
                  <a:gd name="adj1" fmla="val 11671"/>
                  <a:gd name="adj2" fmla="val 35769"/>
                  <a:gd name="adj3" fmla="val 942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474449-7AB4-F244-9547-1FA2DF075281}"/>
                </a:ext>
              </a:extLst>
            </p:cNvPr>
            <p:cNvSpPr txBox="1"/>
            <p:nvPr/>
          </p:nvSpPr>
          <p:spPr>
            <a:xfrm>
              <a:off x="2910768" y="360838"/>
              <a:ext cx="203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highlight>
                    <a:srgbClr val="FAE380"/>
                  </a:highlight>
                </a:rPr>
                <a:t>Shortwave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C9ED79-673D-5E4C-9586-60AF4D247E15}"/>
                  </a:ext>
                </a:extLst>
              </p:cNvPr>
              <p:cNvSpPr txBox="1"/>
              <p:nvPr/>
            </p:nvSpPr>
            <p:spPr>
              <a:xfrm>
                <a:off x="6533661" y="1716340"/>
                <a:ext cx="5658339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3. Are humans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𝑠𝑢𝑟𝑓</m:t>
                        </m:r>
                      </m:sub>
                    </m:sSub>
                  </m:oMath>
                </a14:m>
                <a:r>
                  <a:rPr lang="en-US" sz="2400" dirty="0"/>
                  <a:t>?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C9ED79-673D-5E4C-9586-60AF4D247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61" y="1716340"/>
                <a:ext cx="5658339" cy="491288"/>
              </a:xfrm>
              <a:prstGeom prst="rect">
                <a:avLst/>
              </a:prstGeom>
              <a:blipFill>
                <a:blip r:embed="rId3"/>
                <a:stretch>
                  <a:fillRect l="-1790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Image result for image of ice-albedo effect">
            <a:extLst>
              <a:ext uri="{FF2B5EF4-FFF2-40B4-BE49-F238E27FC236}">
                <a16:creationId xmlns:a16="http://schemas.microsoft.com/office/drawing/2014/main" id="{8EE933CC-888B-C445-8C8C-AA6066EF9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239" y="2576960"/>
            <a:ext cx="3089140" cy="277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08BC29-F801-8345-8D21-EB33DC522CB4}"/>
              </a:ext>
            </a:extLst>
          </p:cNvPr>
          <p:cNvSpPr txBox="1"/>
          <p:nvPr/>
        </p:nvSpPr>
        <p:spPr>
          <a:xfrm>
            <a:off x="10244320" y="3138506"/>
            <a:ext cx="1505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Ice-albedo feedback</a:t>
            </a:r>
          </a:p>
        </p:txBody>
      </p:sp>
    </p:spTree>
    <p:extLst>
      <p:ext uri="{BB962C8B-B14F-4D97-AF65-F5344CB8AC3E}">
        <p14:creationId xmlns:p14="http://schemas.microsoft.com/office/powerpoint/2010/main" val="3253059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08738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Focus on the shortwave: the albedo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C9ED79-673D-5E4C-9586-60AF4D247E15}"/>
                  </a:ext>
                </a:extLst>
              </p:cNvPr>
              <p:cNvSpPr txBox="1"/>
              <p:nvPr/>
            </p:nvSpPr>
            <p:spPr>
              <a:xfrm>
                <a:off x="6533661" y="1716340"/>
                <a:ext cx="5658339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3. Are humans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𝑠𝑢𝑟𝑓</m:t>
                        </m:r>
                      </m:sub>
                    </m:sSub>
                  </m:oMath>
                </a14:m>
                <a:r>
                  <a:rPr lang="en-US" sz="2400" dirty="0"/>
                  <a:t>?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C9ED79-673D-5E4C-9586-60AF4D247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61" y="1716340"/>
                <a:ext cx="5658339" cy="491288"/>
              </a:xfrm>
              <a:prstGeom prst="rect">
                <a:avLst/>
              </a:prstGeom>
              <a:blipFill>
                <a:blip r:embed="rId2"/>
                <a:stretch>
                  <a:fillRect l="-1790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F066AD2-3D8B-5A4E-85F1-E14CE06570CE}"/>
              </a:ext>
            </a:extLst>
          </p:cNvPr>
          <p:cNvSpPr txBox="1"/>
          <p:nvPr/>
        </p:nvSpPr>
        <p:spPr>
          <a:xfrm>
            <a:off x="594360" y="5510007"/>
            <a:ext cx="1159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Changing forests to savannas, deserts (see </a:t>
            </a:r>
            <a:r>
              <a:rPr lang="en-US" sz="2400" dirty="0">
                <a:hlinkClick r:id="rId3"/>
              </a:rPr>
              <a:t>https://en.wikipedia.org/wiki/Albedo</a:t>
            </a:r>
            <a:r>
              <a:rPr lang="en-US" sz="2400" dirty="0"/>
              <a:t> again … aerosols … black carbon on snow …</a:t>
            </a:r>
          </a:p>
        </p:txBody>
      </p:sp>
      <p:pic>
        <p:nvPicPr>
          <p:cNvPr id="18" name="Picture 2" descr="Image result for net climate forcing bar graph">
            <a:extLst>
              <a:ext uri="{FF2B5EF4-FFF2-40B4-BE49-F238E27FC236}">
                <a16:creationId xmlns:a16="http://schemas.microsoft.com/office/drawing/2014/main" id="{36E68DED-2A7D-4C47-ABB5-711845EE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1" y="742046"/>
            <a:ext cx="5993169" cy="406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43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08738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Focus on the shortwave: the albedo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66AD2-3D8B-5A4E-85F1-E14CE06570CE}"/>
              </a:ext>
            </a:extLst>
          </p:cNvPr>
          <p:cNvSpPr txBox="1"/>
          <p:nvPr/>
        </p:nvSpPr>
        <p:spPr>
          <a:xfrm>
            <a:off x="594360" y="5510007"/>
            <a:ext cx="1159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Less fossil fuel burning =&gt; less black carbon on snow (good) … Inject aerosols into the stratosphere (good-bye to seeing stars at night) … Paint things white … reverse ice-albedo feedback</a:t>
            </a:r>
          </a:p>
        </p:txBody>
      </p:sp>
      <p:pic>
        <p:nvPicPr>
          <p:cNvPr id="18" name="Picture 2" descr="Image result for net climate forcing bar graph">
            <a:extLst>
              <a:ext uri="{FF2B5EF4-FFF2-40B4-BE49-F238E27FC236}">
                <a16:creationId xmlns:a16="http://schemas.microsoft.com/office/drawing/2014/main" id="{36E68DED-2A7D-4C47-ABB5-711845EE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1" y="742046"/>
            <a:ext cx="5993169" cy="406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3595B1-F5F9-F540-83A7-FF0A79A5FAA8}"/>
                  </a:ext>
                </a:extLst>
              </p:cNvPr>
              <p:cNvSpPr txBox="1"/>
              <p:nvPr/>
            </p:nvSpPr>
            <p:spPr>
              <a:xfrm>
                <a:off x="6533661" y="1716340"/>
                <a:ext cx="5658339" cy="86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4. Could humans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𝑠𝑢𝑟𝑓</m:t>
                        </m:r>
                      </m:sub>
                    </m:sSub>
                  </m:oMath>
                </a14:m>
                <a:r>
                  <a:rPr lang="en-US" sz="2400" dirty="0"/>
                  <a:t> for the better?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3595B1-F5F9-F540-83A7-FF0A79A5F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61" y="1716340"/>
                <a:ext cx="5658339" cy="860620"/>
              </a:xfrm>
              <a:prstGeom prst="rect">
                <a:avLst/>
              </a:prstGeom>
              <a:blipFill>
                <a:blip r:embed="rId3"/>
                <a:stretch>
                  <a:fillRect l="-1790" t="-4348" b="-14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9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08738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Focus on the shortwave: the albedo</a:t>
            </a:r>
          </a:p>
        </p:txBody>
      </p:sp>
      <p:pic>
        <p:nvPicPr>
          <p:cNvPr id="7" name="Picture 6" descr="http://www.acs.org/content/acs/en/climatescience/energybalance/planetarytemperatures/_jcr_content/articleContent/columnbootstrap_3/column0/image.img.jpg/1374081628417.jpg">
            <a:extLst>
              <a:ext uri="{FF2B5EF4-FFF2-40B4-BE49-F238E27FC236}">
                <a16:creationId xmlns:a16="http://schemas.microsoft.com/office/drawing/2014/main" id="{1C946F82-BC72-7549-AECA-9EF85D6EA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9" y="1063530"/>
            <a:ext cx="6178770" cy="50732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6110CA-FF24-F84A-9BB5-4518B62AF511}"/>
              </a:ext>
            </a:extLst>
          </p:cNvPr>
          <p:cNvGrpSpPr/>
          <p:nvPr/>
        </p:nvGrpSpPr>
        <p:grpSpPr>
          <a:xfrm>
            <a:off x="2446387" y="360838"/>
            <a:ext cx="5930357" cy="1247245"/>
            <a:chOff x="2445672" y="360838"/>
            <a:chExt cx="5994943" cy="162873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24429B-9835-7642-8F2E-D0025E66B6BF}"/>
                </a:ext>
              </a:extLst>
            </p:cNvPr>
            <p:cNvGrpSpPr/>
            <p:nvPr/>
          </p:nvGrpSpPr>
          <p:grpSpPr>
            <a:xfrm>
              <a:off x="2445672" y="557872"/>
              <a:ext cx="5994943" cy="1431701"/>
              <a:chOff x="2445672" y="557872"/>
              <a:chExt cx="5994943" cy="1431701"/>
            </a:xfrm>
          </p:grpSpPr>
          <p:sp>
            <p:nvSpPr>
              <p:cNvPr id="5" name="Bent-Up Arrow 4">
                <a:extLst>
                  <a:ext uri="{FF2B5EF4-FFF2-40B4-BE49-F238E27FC236}">
                    <a16:creationId xmlns:a16="http://schemas.microsoft.com/office/drawing/2014/main" id="{8E20B6EC-6252-0B42-883B-3362EFD7D71A}"/>
                  </a:ext>
                </a:extLst>
              </p:cNvPr>
              <p:cNvSpPr/>
              <p:nvPr/>
            </p:nvSpPr>
            <p:spPr>
              <a:xfrm flipH="1" flipV="1">
                <a:off x="2445672" y="557872"/>
                <a:ext cx="5472427" cy="1088573"/>
              </a:xfrm>
              <a:prstGeom prst="bentUpArrow">
                <a:avLst>
                  <a:gd name="adj1" fmla="val 16210"/>
                  <a:gd name="adj2" fmla="val 35298"/>
                  <a:gd name="adj3" fmla="val 0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Bent-Up Arrow 5">
                <a:extLst>
                  <a:ext uri="{FF2B5EF4-FFF2-40B4-BE49-F238E27FC236}">
                    <a16:creationId xmlns:a16="http://schemas.microsoft.com/office/drawing/2014/main" id="{6FEA1500-8560-4E4D-B219-92DB5C790429}"/>
                  </a:ext>
                </a:extLst>
              </p:cNvPr>
              <p:cNvSpPr/>
              <p:nvPr/>
            </p:nvSpPr>
            <p:spPr>
              <a:xfrm flipV="1">
                <a:off x="7084848" y="564759"/>
                <a:ext cx="1355767" cy="1424814"/>
              </a:xfrm>
              <a:prstGeom prst="bentUpArrow">
                <a:avLst>
                  <a:gd name="adj1" fmla="val 11671"/>
                  <a:gd name="adj2" fmla="val 35769"/>
                  <a:gd name="adj3" fmla="val 942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474449-7AB4-F244-9547-1FA2DF075281}"/>
                </a:ext>
              </a:extLst>
            </p:cNvPr>
            <p:cNvSpPr txBox="1"/>
            <p:nvPr/>
          </p:nvSpPr>
          <p:spPr>
            <a:xfrm>
              <a:off x="2910768" y="360838"/>
              <a:ext cx="203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highlight>
                    <a:srgbClr val="FAE380"/>
                  </a:highlight>
                </a:rPr>
                <a:t>Shortwave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C9ED79-673D-5E4C-9586-60AF4D247E15}"/>
                  </a:ext>
                </a:extLst>
              </p:cNvPr>
              <p:cNvSpPr txBox="1"/>
              <p:nvPr/>
            </p:nvSpPr>
            <p:spPr>
              <a:xfrm>
                <a:off x="6533661" y="1716340"/>
                <a:ext cx="5658339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3. Are humans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𝑠𝑢𝑟𝑓</m:t>
                        </m:r>
                      </m:sub>
                    </m:sSub>
                  </m:oMath>
                </a14:m>
                <a:r>
                  <a:rPr lang="en-US" sz="2400" dirty="0"/>
                  <a:t>?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C9ED79-673D-5E4C-9586-60AF4D247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61" y="1716340"/>
                <a:ext cx="5658339" cy="491288"/>
              </a:xfrm>
              <a:prstGeom prst="rect">
                <a:avLst/>
              </a:prstGeom>
              <a:blipFill>
                <a:blip r:embed="rId3"/>
                <a:stretch>
                  <a:fillRect l="-1790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Image result for image of ice-albedo effect">
            <a:extLst>
              <a:ext uri="{FF2B5EF4-FFF2-40B4-BE49-F238E27FC236}">
                <a16:creationId xmlns:a16="http://schemas.microsoft.com/office/drawing/2014/main" id="{8EE933CC-888B-C445-8C8C-AA6066EF9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239" y="2576960"/>
            <a:ext cx="3089140" cy="277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08BC29-F801-8345-8D21-EB33DC522CB4}"/>
              </a:ext>
            </a:extLst>
          </p:cNvPr>
          <p:cNvSpPr txBox="1"/>
          <p:nvPr/>
        </p:nvSpPr>
        <p:spPr>
          <a:xfrm>
            <a:off x="10244320" y="3138506"/>
            <a:ext cx="1505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Reverse ice-albedo feedback</a:t>
            </a:r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C4B96F98-B08E-CA42-B7A9-585FEE2BEE62}"/>
              </a:ext>
            </a:extLst>
          </p:cNvPr>
          <p:cNvSpPr/>
          <p:nvPr/>
        </p:nvSpPr>
        <p:spPr>
          <a:xfrm rot="12490764">
            <a:off x="6958673" y="2999637"/>
            <a:ext cx="333813" cy="4582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DC36481A-FFAE-544C-8289-68B91A8CF542}"/>
              </a:ext>
            </a:extLst>
          </p:cNvPr>
          <p:cNvSpPr/>
          <p:nvPr/>
        </p:nvSpPr>
        <p:spPr>
          <a:xfrm rot="5400000">
            <a:off x="8131902" y="5120135"/>
            <a:ext cx="333813" cy="4582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FB8CA079-BE40-BC47-A3D6-F549792D7D00}"/>
              </a:ext>
            </a:extLst>
          </p:cNvPr>
          <p:cNvSpPr/>
          <p:nvPr/>
        </p:nvSpPr>
        <p:spPr>
          <a:xfrm rot="20664270">
            <a:off x="9274330" y="2984412"/>
            <a:ext cx="333813" cy="4582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94897A6-EC56-7547-89F4-DE5DE126AE57}"/>
              </a:ext>
            </a:extLst>
          </p:cNvPr>
          <p:cNvGrpSpPr/>
          <p:nvPr/>
        </p:nvGrpSpPr>
        <p:grpSpPr>
          <a:xfrm>
            <a:off x="6804561" y="1063531"/>
            <a:ext cx="4793396" cy="2411490"/>
            <a:chOff x="6804561" y="1063531"/>
            <a:chExt cx="4793396" cy="24114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E6BBC4-A0B6-9B42-9068-096FB98B9E3F}"/>
                </a:ext>
              </a:extLst>
            </p:cNvPr>
            <p:cNvGrpSpPr/>
            <p:nvPr/>
          </p:nvGrpSpPr>
          <p:grpSpPr>
            <a:xfrm>
              <a:off x="6804561" y="1063531"/>
              <a:ext cx="4793396" cy="2411490"/>
              <a:chOff x="6804561" y="1063531"/>
              <a:chExt cx="4793396" cy="241149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0F1D1DA-845F-6542-B3E0-7CA0778BF0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9041"/>
              <a:stretch/>
            </p:blipFill>
            <p:spPr>
              <a:xfrm>
                <a:off x="6804561" y="1063531"/>
                <a:ext cx="4793396" cy="2091652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C587967-84E3-554C-8A83-BF51C3CAC2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91996"/>
              <a:stretch/>
            </p:blipFill>
            <p:spPr>
              <a:xfrm>
                <a:off x="6804561" y="3066283"/>
                <a:ext cx="4793396" cy="408738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D4DE8B-9F60-9148-A6C6-99603D552579}"/>
                </a:ext>
              </a:extLst>
            </p:cNvPr>
            <p:cNvSpPr txBox="1"/>
            <p:nvPr/>
          </p:nvSpPr>
          <p:spPr>
            <a:xfrm>
              <a:off x="9059916" y="3050785"/>
              <a:ext cx="148195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0771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Incoming: shortwave from the sun, longwave (back radiation) from the atmosphere</a:t>
            </a:r>
          </a:p>
        </p:txBody>
      </p:sp>
      <p:pic>
        <p:nvPicPr>
          <p:cNvPr id="7" name="Picture 6" descr="http://www.acs.org/content/acs/en/climatescience/energybalance/planetarytemperatures/_jcr_content/articleContent/columnbootstrap_3/column0/image.img.jpg/1374081628417.jpg">
            <a:extLst>
              <a:ext uri="{FF2B5EF4-FFF2-40B4-BE49-F238E27FC236}">
                <a16:creationId xmlns:a16="http://schemas.microsoft.com/office/drawing/2014/main" id="{1C946F82-BC72-7549-AECA-9EF85D6EA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9" y="1063530"/>
            <a:ext cx="6178770" cy="50732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6110CA-FF24-F84A-9BB5-4518B62AF511}"/>
              </a:ext>
            </a:extLst>
          </p:cNvPr>
          <p:cNvGrpSpPr/>
          <p:nvPr/>
        </p:nvGrpSpPr>
        <p:grpSpPr>
          <a:xfrm>
            <a:off x="2446387" y="360838"/>
            <a:ext cx="5930357" cy="1247245"/>
            <a:chOff x="2445672" y="360838"/>
            <a:chExt cx="5994943" cy="162873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24429B-9835-7642-8F2E-D0025E66B6BF}"/>
                </a:ext>
              </a:extLst>
            </p:cNvPr>
            <p:cNvGrpSpPr/>
            <p:nvPr/>
          </p:nvGrpSpPr>
          <p:grpSpPr>
            <a:xfrm>
              <a:off x="2445672" y="557872"/>
              <a:ext cx="5994943" cy="1431701"/>
              <a:chOff x="2445672" y="557872"/>
              <a:chExt cx="5994943" cy="1431701"/>
            </a:xfrm>
          </p:grpSpPr>
          <p:sp>
            <p:nvSpPr>
              <p:cNvPr id="5" name="Bent-Up Arrow 4">
                <a:extLst>
                  <a:ext uri="{FF2B5EF4-FFF2-40B4-BE49-F238E27FC236}">
                    <a16:creationId xmlns:a16="http://schemas.microsoft.com/office/drawing/2014/main" id="{8E20B6EC-6252-0B42-883B-3362EFD7D71A}"/>
                  </a:ext>
                </a:extLst>
              </p:cNvPr>
              <p:cNvSpPr/>
              <p:nvPr/>
            </p:nvSpPr>
            <p:spPr>
              <a:xfrm flipH="1" flipV="1">
                <a:off x="2445672" y="557872"/>
                <a:ext cx="5472427" cy="1088573"/>
              </a:xfrm>
              <a:prstGeom prst="bentUpArrow">
                <a:avLst>
                  <a:gd name="adj1" fmla="val 16210"/>
                  <a:gd name="adj2" fmla="val 35298"/>
                  <a:gd name="adj3" fmla="val 0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Bent-Up Arrow 5">
                <a:extLst>
                  <a:ext uri="{FF2B5EF4-FFF2-40B4-BE49-F238E27FC236}">
                    <a16:creationId xmlns:a16="http://schemas.microsoft.com/office/drawing/2014/main" id="{6FEA1500-8560-4E4D-B219-92DB5C790429}"/>
                  </a:ext>
                </a:extLst>
              </p:cNvPr>
              <p:cNvSpPr/>
              <p:nvPr/>
            </p:nvSpPr>
            <p:spPr>
              <a:xfrm flipV="1">
                <a:off x="7084848" y="564759"/>
                <a:ext cx="1355767" cy="1424814"/>
              </a:xfrm>
              <a:prstGeom prst="bentUpArrow">
                <a:avLst>
                  <a:gd name="adj1" fmla="val 11671"/>
                  <a:gd name="adj2" fmla="val 35769"/>
                  <a:gd name="adj3" fmla="val 942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474449-7AB4-F244-9547-1FA2DF075281}"/>
                </a:ext>
              </a:extLst>
            </p:cNvPr>
            <p:cNvSpPr txBox="1"/>
            <p:nvPr/>
          </p:nvSpPr>
          <p:spPr>
            <a:xfrm>
              <a:off x="2910768" y="360838"/>
              <a:ext cx="203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highlight>
                    <a:srgbClr val="FAE380"/>
                  </a:highlight>
                </a:rPr>
                <a:t>Shortwave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EC9ED79-673D-5E4C-9586-60AF4D247E15}"/>
              </a:ext>
            </a:extLst>
          </p:cNvPr>
          <p:cNvSpPr txBox="1"/>
          <p:nvPr/>
        </p:nvSpPr>
        <p:spPr>
          <a:xfrm>
            <a:off x="6604000" y="3600171"/>
            <a:ext cx="5413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 the </a:t>
            </a:r>
            <a:r>
              <a:rPr lang="en-US" sz="2400" b="1" dirty="0"/>
              <a:t>shortwave</a:t>
            </a:r>
            <a:r>
              <a:rPr lang="en-US" sz="2400" dirty="0"/>
              <a:t> coming down from the sun, about 30% gets </a:t>
            </a:r>
            <a:r>
              <a:rPr lang="en-US" sz="2400" b="1" dirty="0"/>
              <a:t>reflected</a:t>
            </a:r>
            <a:r>
              <a:rPr lang="en-US" sz="2400" dirty="0"/>
              <a:t> by clouds and the surface (ice/snow).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056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6D1A68-3B75-694F-A8A5-1715D260CBA4}"/>
              </a:ext>
            </a:extLst>
          </p:cNvPr>
          <p:cNvGrpSpPr/>
          <p:nvPr/>
        </p:nvGrpSpPr>
        <p:grpSpPr>
          <a:xfrm>
            <a:off x="841519" y="1201677"/>
            <a:ext cx="4029389" cy="4957418"/>
            <a:chOff x="841519" y="1201677"/>
            <a:chExt cx="4029389" cy="495741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1A050B1-A8BE-F140-99F6-AA706AC76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519" y="3429000"/>
              <a:ext cx="4029389" cy="273009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03A0986-A310-CA4A-A535-0D928CBAD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6462" y="1201677"/>
              <a:ext cx="3713974" cy="199872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677"/>
            <a:ext cx="10880035" cy="608468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Measuring the albedo of a hypothetical land surface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0559E2-FAA2-4440-90D3-6AFA1FE0366E}"/>
              </a:ext>
            </a:extLst>
          </p:cNvPr>
          <p:cNvSpPr txBox="1"/>
          <p:nvPr/>
        </p:nvSpPr>
        <p:spPr>
          <a:xfrm>
            <a:off x="5300870" y="4331714"/>
            <a:ext cx="2185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Brightness (arbitrary units)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D25F9-5082-B24F-8288-009F83B69C37}"/>
                  </a:ext>
                </a:extLst>
              </p:cNvPr>
              <p:cNvSpPr txBox="1"/>
              <p:nvPr/>
            </p:nvSpPr>
            <p:spPr>
              <a:xfrm>
                <a:off x="6850646" y="1939970"/>
                <a:ext cx="40293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D25F9-5082-B24F-8288-009F83B69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646" y="1939970"/>
                <a:ext cx="4029389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Up Arrow 15">
            <a:extLst>
              <a:ext uri="{FF2B5EF4-FFF2-40B4-BE49-F238E27FC236}">
                <a16:creationId xmlns:a16="http://schemas.microsoft.com/office/drawing/2014/main" id="{B1863E1A-1228-1B4A-8D55-15C34E90DEC8}"/>
              </a:ext>
            </a:extLst>
          </p:cNvPr>
          <p:cNvSpPr/>
          <p:nvPr/>
        </p:nvSpPr>
        <p:spPr>
          <a:xfrm>
            <a:off x="2502040" y="4260501"/>
            <a:ext cx="354174" cy="14670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6BBF6D20-08C7-D741-98D5-897D472D1D9C}"/>
              </a:ext>
            </a:extLst>
          </p:cNvPr>
          <p:cNvSpPr/>
          <p:nvPr/>
        </p:nvSpPr>
        <p:spPr>
          <a:xfrm>
            <a:off x="1514617" y="3762488"/>
            <a:ext cx="354174" cy="1965072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2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A766EE7-4E0B-9E43-9B70-86331F506CF2}"/>
              </a:ext>
            </a:extLst>
          </p:cNvPr>
          <p:cNvGrpSpPr/>
          <p:nvPr/>
        </p:nvGrpSpPr>
        <p:grpSpPr>
          <a:xfrm>
            <a:off x="841519" y="1201677"/>
            <a:ext cx="4029389" cy="4957418"/>
            <a:chOff x="841519" y="1201677"/>
            <a:chExt cx="4029389" cy="495741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98B589F-3321-014B-BEA9-B9683BCCF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519" y="3429000"/>
              <a:ext cx="4029389" cy="273009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54A526C-657C-3B4C-9461-F888628A9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6462" y="1201677"/>
              <a:ext cx="3713974" cy="1998723"/>
            </a:xfrm>
            <a:prstGeom prst="rect">
              <a:avLst/>
            </a:prstGeom>
          </p:spPr>
        </p:pic>
      </p:grpSp>
      <p:sp>
        <p:nvSpPr>
          <p:cNvPr id="16" name="Up Arrow 15">
            <a:extLst>
              <a:ext uri="{FF2B5EF4-FFF2-40B4-BE49-F238E27FC236}">
                <a16:creationId xmlns:a16="http://schemas.microsoft.com/office/drawing/2014/main" id="{B1863E1A-1228-1B4A-8D55-15C34E90DEC8}"/>
              </a:ext>
            </a:extLst>
          </p:cNvPr>
          <p:cNvSpPr/>
          <p:nvPr/>
        </p:nvSpPr>
        <p:spPr>
          <a:xfrm>
            <a:off x="2502040" y="4260501"/>
            <a:ext cx="354174" cy="14670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F3E6532B-EB22-6B41-A918-22D8DC575A6C}"/>
              </a:ext>
            </a:extLst>
          </p:cNvPr>
          <p:cNvSpPr/>
          <p:nvPr/>
        </p:nvSpPr>
        <p:spPr>
          <a:xfrm>
            <a:off x="1514617" y="3762488"/>
            <a:ext cx="354174" cy="1965072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D00D0D-391C-BE4D-9B0A-A27EE2ECF543}"/>
                  </a:ext>
                </a:extLst>
              </p:cNvPr>
              <p:cNvSpPr txBox="1"/>
              <p:nvPr/>
            </p:nvSpPr>
            <p:spPr>
              <a:xfrm>
                <a:off x="6850646" y="1939970"/>
                <a:ext cx="4029389" cy="79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D00D0D-391C-BE4D-9B0A-A27EE2ECF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646" y="1939970"/>
                <a:ext cx="4029389" cy="7913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3170738-4ACD-6A4E-9AD0-D2C4B24F4742}"/>
              </a:ext>
            </a:extLst>
          </p:cNvPr>
          <p:cNvSpPr txBox="1"/>
          <p:nvPr/>
        </p:nvSpPr>
        <p:spPr>
          <a:xfrm>
            <a:off x="5300870" y="4331714"/>
            <a:ext cx="2185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Brightness (arbitrary units)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1840AB-70AD-0A47-84D2-20644C9F6BE5}"/>
              </a:ext>
            </a:extLst>
          </p:cNvPr>
          <p:cNvSpPr txBox="1">
            <a:spLocks/>
          </p:cNvSpPr>
          <p:nvPr/>
        </p:nvSpPr>
        <p:spPr>
          <a:xfrm>
            <a:off x="-1" y="-2677"/>
            <a:ext cx="10880035" cy="60846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>
                <a:latin typeface="+mn-lt"/>
              </a:rPr>
              <a:t>Measuring the albedo of a hypothetical land surface</a:t>
            </a:r>
            <a:endParaRPr lang="en-US" sz="3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0047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14340E-1642-7E4A-92D5-8CB42BA85152}"/>
              </a:ext>
            </a:extLst>
          </p:cNvPr>
          <p:cNvGrpSpPr/>
          <p:nvPr/>
        </p:nvGrpSpPr>
        <p:grpSpPr>
          <a:xfrm>
            <a:off x="841519" y="1201677"/>
            <a:ext cx="4029389" cy="4957418"/>
            <a:chOff x="841519" y="1201677"/>
            <a:chExt cx="4029389" cy="495741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A824AE2-00E8-CF4E-A435-A10B68244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519" y="3429000"/>
              <a:ext cx="4029389" cy="273009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A720AF4-4BED-3F47-A799-4CFFC8846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6462" y="1201677"/>
              <a:ext cx="3713974" cy="1998723"/>
            </a:xfrm>
            <a:prstGeom prst="rect">
              <a:avLst/>
            </a:prstGeom>
          </p:spPr>
        </p:pic>
      </p:grpSp>
      <p:sp>
        <p:nvSpPr>
          <p:cNvPr id="16" name="Up Arrow 15">
            <a:extLst>
              <a:ext uri="{FF2B5EF4-FFF2-40B4-BE49-F238E27FC236}">
                <a16:creationId xmlns:a16="http://schemas.microsoft.com/office/drawing/2014/main" id="{B1863E1A-1228-1B4A-8D55-15C34E90DEC8}"/>
              </a:ext>
            </a:extLst>
          </p:cNvPr>
          <p:cNvSpPr/>
          <p:nvPr/>
        </p:nvSpPr>
        <p:spPr>
          <a:xfrm>
            <a:off x="2502040" y="4260501"/>
            <a:ext cx="354174" cy="14670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F3E6532B-EB22-6B41-A918-22D8DC575A6C}"/>
              </a:ext>
            </a:extLst>
          </p:cNvPr>
          <p:cNvSpPr/>
          <p:nvPr/>
        </p:nvSpPr>
        <p:spPr>
          <a:xfrm>
            <a:off x="1514617" y="3762488"/>
            <a:ext cx="354174" cy="1965072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073780-E91E-9748-8268-1DF5A60FF3EA}"/>
                  </a:ext>
                </a:extLst>
              </p:cNvPr>
              <p:cNvSpPr txBox="1"/>
              <p:nvPr/>
            </p:nvSpPr>
            <p:spPr>
              <a:xfrm>
                <a:off x="6850646" y="1939970"/>
                <a:ext cx="4029389" cy="859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num>
                        <m:den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𝟏𝟓</m:t>
                              </m:r>
                            </m:e>
                          </m:d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073780-E91E-9748-8268-1DF5A60FF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646" y="1939970"/>
                <a:ext cx="4029389" cy="859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1FC8671-BD90-A244-A622-6825D30C0C2A}"/>
              </a:ext>
            </a:extLst>
          </p:cNvPr>
          <p:cNvSpPr txBox="1"/>
          <p:nvPr/>
        </p:nvSpPr>
        <p:spPr>
          <a:xfrm>
            <a:off x="5300870" y="4331714"/>
            <a:ext cx="2185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Brightness (arbitrary units)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F602D5-0796-4943-8854-35104FF91DC7}"/>
              </a:ext>
            </a:extLst>
          </p:cNvPr>
          <p:cNvSpPr txBox="1">
            <a:spLocks/>
          </p:cNvSpPr>
          <p:nvPr/>
        </p:nvSpPr>
        <p:spPr>
          <a:xfrm>
            <a:off x="-1" y="-2677"/>
            <a:ext cx="10880035" cy="60846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>
                <a:latin typeface="+mn-lt"/>
              </a:rPr>
              <a:t>Measuring the albedo of a hypothetical land surface</a:t>
            </a:r>
            <a:endParaRPr lang="en-US" sz="3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1186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D237A51-768D-AC46-A52E-CAD2D20DA560}"/>
              </a:ext>
            </a:extLst>
          </p:cNvPr>
          <p:cNvGrpSpPr/>
          <p:nvPr/>
        </p:nvGrpSpPr>
        <p:grpSpPr>
          <a:xfrm>
            <a:off x="841519" y="1201677"/>
            <a:ext cx="4029389" cy="4957418"/>
            <a:chOff x="841519" y="1201677"/>
            <a:chExt cx="4029389" cy="495741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8C6EB7C-9DD6-734A-85D3-7572C3BFF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519" y="3429000"/>
              <a:ext cx="4029389" cy="273009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5738A4A-7A4F-5E47-B00D-ED0AAB111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6462" y="1201677"/>
              <a:ext cx="3713974" cy="199872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D25F9-5082-B24F-8288-009F83B69C37}"/>
                  </a:ext>
                </a:extLst>
              </p:cNvPr>
              <p:cNvSpPr txBox="1"/>
              <p:nvPr/>
            </p:nvSpPr>
            <p:spPr>
              <a:xfrm>
                <a:off x="6850646" y="1939970"/>
                <a:ext cx="4029389" cy="859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num>
                        <m:den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𝟏𝟓</m:t>
                              </m:r>
                            </m:e>
                          </m:d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D25F9-5082-B24F-8288-009F83B69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646" y="1939970"/>
                <a:ext cx="4029389" cy="859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Up Arrow 15">
            <a:extLst>
              <a:ext uri="{FF2B5EF4-FFF2-40B4-BE49-F238E27FC236}">
                <a16:creationId xmlns:a16="http://schemas.microsoft.com/office/drawing/2014/main" id="{B1863E1A-1228-1B4A-8D55-15C34E90DEC8}"/>
              </a:ext>
            </a:extLst>
          </p:cNvPr>
          <p:cNvSpPr/>
          <p:nvPr/>
        </p:nvSpPr>
        <p:spPr>
          <a:xfrm>
            <a:off x="2502040" y="4260501"/>
            <a:ext cx="354174" cy="14670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F3E6532B-EB22-6B41-A918-22D8DC575A6C}"/>
              </a:ext>
            </a:extLst>
          </p:cNvPr>
          <p:cNvSpPr/>
          <p:nvPr/>
        </p:nvSpPr>
        <p:spPr>
          <a:xfrm>
            <a:off x="1514617" y="3762488"/>
            <a:ext cx="354174" cy="1965072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8F070-9E95-B44E-90E5-A0F1C330CA8F}"/>
              </a:ext>
            </a:extLst>
          </p:cNvPr>
          <p:cNvSpPr txBox="1"/>
          <p:nvPr/>
        </p:nvSpPr>
        <p:spPr>
          <a:xfrm>
            <a:off x="7792278" y="3057569"/>
            <a:ext cx="3525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=&gt; The albedo of the green surface is 0.76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FB5AC3-9365-FE4B-963D-A1FD178F8CB1}"/>
              </a:ext>
            </a:extLst>
          </p:cNvPr>
          <p:cNvSpPr txBox="1"/>
          <p:nvPr/>
        </p:nvSpPr>
        <p:spPr>
          <a:xfrm>
            <a:off x="5300870" y="4331714"/>
            <a:ext cx="2185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Brightness (arbitrary units)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E1DD61E-5BA4-C543-96E2-5C7B4332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677"/>
            <a:ext cx="10880035" cy="608468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Measuring the albedo of a hypothetical land surface</a:t>
            </a:r>
          </a:p>
        </p:txBody>
      </p:sp>
    </p:spTree>
    <p:extLst>
      <p:ext uri="{BB962C8B-B14F-4D97-AF65-F5344CB8AC3E}">
        <p14:creationId xmlns:p14="http://schemas.microsoft.com/office/powerpoint/2010/main" val="391019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94897A6-EC56-7547-89F4-DE5DE126AE57}"/>
              </a:ext>
            </a:extLst>
          </p:cNvPr>
          <p:cNvGrpSpPr/>
          <p:nvPr/>
        </p:nvGrpSpPr>
        <p:grpSpPr>
          <a:xfrm>
            <a:off x="6804561" y="1063531"/>
            <a:ext cx="4793396" cy="2411490"/>
            <a:chOff x="6804561" y="1063531"/>
            <a:chExt cx="4793396" cy="24114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E6BBC4-A0B6-9B42-9068-096FB98B9E3F}"/>
                </a:ext>
              </a:extLst>
            </p:cNvPr>
            <p:cNvGrpSpPr/>
            <p:nvPr/>
          </p:nvGrpSpPr>
          <p:grpSpPr>
            <a:xfrm>
              <a:off x="6804561" y="1063531"/>
              <a:ext cx="4793396" cy="2411490"/>
              <a:chOff x="6804561" y="1063531"/>
              <a:chExt cx="4793396" cy="241149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0F1D1DA-845F-6542-B3E0-7CA0778BF0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9041"/>
              <a:stretch/>
            </p:blipFill>
            <p:spPr>
              <a:xfrm>
                <a:off x="6804561" y="1063531"/>
                <a:ext cx="4793396" cy="2091652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C587967-84E3-554C-8A83-BF51C3CAC2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91996"/>
              <a:stretch/>
            </p:blipFill>
            <p:spPr>
              <a:xfrm>
                <a:off x="6804561" y="3066283"/>
                <a:ext cx="4793396" cy="408738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D4DE8B-9F60-9148-A6C6-99603D552579}"/>
                </a:ext>
              </a:extLst>
            </p:cNvPr>
            <p:cNvSpPr txBox="1"/>
            <p:nvPr/>
          </p:nvSpPr>
          <p:spPr>
            <a:xfrm>
              <a:off x="9059916" y="3050785"/>
              <a:ext cx="148195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3</a:t>
              </a:r>
            </a:p>
          </p:txBody>
        </p:sp>
      </p:grpSp>
      <p:pic>
        <p:nvPicPr>
          <p:cNvPr id="7" name="Picture 6" descr="http://www.acs.org/content/acs/en/climatescience/energybalance/planetarytemperatures/_jcr_content/articleContent/columnbootstrap_3/column0/image.img.jpg/1374081628417.jpg">
            <a:extLst>
              <a:ext uri="{FF2B5EF4-FFF2-40B4-BE49-F238E27FC236}">
                <a16:creationId xmlns:a16="http://schemas.microsoft.com/office/drawing/2014/main" id="{1C946F82-BC72-7549-AECA-9EF85D6EA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9" y="1063530"/>
            <a:ext cx="6178770" cy="50732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6110CA-FF24-F84A-9BB5-4518B62AF511}"/>
              </a:ext>
            </a:extLst>
          </p:cNvPr>
          <p:cNvGrpSpPr/>
          <p:nvPr/>
        </p:nvGrpSpPr>
        <p:grpSpPr>
          <a:xfrm>
            <a:off x="2446387" y="360838"/>
            <a:ext cx="5413470" cy="984486"/>
            <a:chOff x="2445672" y="360838"/>
            <a:chExt cx="5472427" cy="1285607"/>
          </a:xfrm>
        </p:grpSpPr>
        <p:sp>
          <p:nvSpPr>
            <p:cNvPr id="5" name="Bent-Up Arrow 4">
              <a:extLst>
                <a:ext uri="{FF2B5EF4-FFF2-40B4-BE49-F238E27FC236}">
                  <a16:creationId xmlns:a16="http://schemas.microsoft.com/office/drawing/2014/main" id="{8E20B6EC-6252-0B42-883B-3362EFD7D71A}"/>
                </a:ext>
              </a:extLst>
            </p:cNvPr>
            <p:cNvSpPr/>
            <p:nvPr/>
          </p:nvSpPr>
          <p:spPr>
            <a:xfrm flipH="1" flipV="1">
              <a:off x="2445672" y="557872"/>
              <a:ext cx="5472427" cy="1088573"/>
            </a:xfrm>
            <a:prstGeom prst="bentUpArrow">
              <a:avLst>
                <a:gd name="adj1" fmla="val 16210"/>
                <a:gd name="adj2" fmla="val 35298"/>
                <a:gd name="adj3" fmla="val 0"/>
              </a:avLst>
            </a:prstGeom>
            <a:solidFill>
              <a:schemeClr val="accent4">
                <a:alpha val="5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474449-7AB4-F244-9547-1FA2DF075281}"/>
                </a:ext>
              </a:extLst>
            </p:cNvPr>
            <p:cNvSpPr txBox="1"/>
            <p:nvPr/>
          </p:nvSpPr>
          <p:spPr>
            <a:xfrm>
              <a:off x="2910768" y="360838"/>
              <a:ext cx="203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highlight>
                    <a:srgbClr val="FAE380"/>
                  </a:highlight>
                </a:rPr>
                <a:t>Shortwave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EC9ED79-673D-5E4C-9586-60AF4D247E15}"/>
              </a:ext>
            </a:extLst>
          </p:cNvPr>
          <p:cNvSpPr txBox="1"/>
          <p:nvPr/>
        </p:nvSpPr>
        <p:spPr>
          <a:xfrm>
            <a:off x="6604000" y="3600171"/>
            <a:ext cx="5413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longwave</a:t>
            </a:r>
            <a:r>
              <a:rPr lang="en-US" sz="2400" dirty="0"/>
              <a:t> coming </a:t>
            </a:r>
            <a:r>
              <a:rPr lang="en-US" sz="2400" b="1" dirty="0"/>
              <a:t>down from the atmosphere</a:t>
            </a:r>
            <a:r>
              <a:rPr lang="en-US" sz="2400" dirty="0"/>
              <a:t> is actually greater than the shortwave!</a:t>
            </a:r>
            <a:endParaRPr lang="en-US" sz="24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6F25C0C-A5DE-1A46-B9CD-BB5A30BBEA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0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Incoming: shortwave from the sun, longwave (back radiation) from the atmosphere</a:t>
            </a:r>
          </a:p>
        </p:txBody>
      </p: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02CA80C3-1085-F149-8C13-F39B39AFCD74}"/>
              </a:ext>
            </a:extLst>
          </p:cNvPr>
          <p:cNvSpPr/>
          <p:nvPr/>
        </p:nvSpPr>
        <p:spPr>
          <a:xfrm flipV="1">
            <a:off x="7035583" y="516996"/>
            <a:ext cx="1341161" cy="1091087"/>
          </a:xfrm>
          <a:prstGeom prst="bentUpArrow">
            <a:avLst>
              <a:gd name="adj1" fmla="val 11671"/>
              <a:gd name="adj2" fmla="val 35769"/>
              <a:gd name="adj3" fmla="val 942"/>
            </a:avLst>
          </a:prstGeom>
          <a:solidFill>
            <a:schemeClr val="accent4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58DCCCA-8799-8F4B-B22D-8D94A3C0A895}"/>
              </a:ext>
            </a:extLst>
          </p:cNvPr>
          <p:cNvGrpSpPr/>
          <p:nvPr/>
        </p:nvGrpSpPr>
        <p:grpSpPr>
          <a:xfrm>
            <a:off x="6804561" y="1063531"/>
            <a:ext cx="4793396" cy="2411490"/>
            <a:chOff x="6804561" y="1063531"/>
            <a:chExt cx="4793396" cy="241149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21153E-788F-DC40-A4BC-D7D36BB6CC14}"/>
                </a:ext>
              </a:extLst>
            </p:cNvPr>
            <p:cNvGrpSpPr/>
            <p:nvPr/>
          </p:nvGrpSpPr>
          <p:grpSpPr>
            <a:xfrm>
              <a:off x="6804561" y="1063531"/>
              <a:ext cx="4793396" cy="2411490"/>
              <a:chOff x="6804561" y="1063531"/>
              <a:chExt cx="4793396" cy="241149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2854E77-376D-0D4E-B89B-112CF15138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9041"/>
              <a:stretch/>
            </p:blipFill>
            <p:spPr>
              <a:xfrm>
                <a:off x="6804561" y="1063531"/>
                <a:ext cx="4793396" cy="209165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31CB3C5-E01D-9141-8970-BAE3696209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91996"/>
              <a:stretch/>
            </p:blipFill>
            <p:spPr>
              <a:xfrm>
                <a:off x="6804561" y="3066283"/>
                <a:ext cx="4793396" cy="408738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7919A5-23C2-4349-B53D-9BE23CE3ACC9}"/>
                </a:ext>
              </a:extLst>
            </p:cNvPr>
            <p:cNvSpPr txBox="1"/>
            <p:nvPr/>
          </p:nvSpPr>
          <p:spPr>
            <a:xfrm>
              <a:off x="9059916" y="3050785"/>
              <a:ext cx="148195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86640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Outgoing: longwave surface radiation, thermals, and evapotranspiration</a:t>
            </a:r>
          </a:p>
        </p:txBody>
      </p:sp>
      <p:pic>
        <p:nvPicPr>
          <p:cNvPr id="7" name="Picture 6" descr="http://www.acs.org/content/acs/en/climatescience/energybalance/planetarytemperatures/_jcr_content/articleContent/columnbootstrap_3/column0/image.img.jpg/1374081628417.jpg">
            <a:extLst>
              <a:ext uri="{FF2B5EF4-FFF2-40B4-BE49-F238E27FC236}">
                <a16:creationId xmlns:a16="http://schemas.microsoft.com/office/drawing/2014/main" id="{1C946F82-BC72-7549-AECA-9EF85D6EA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9" y="1063530"/>
            <a:ext cx="6178770" cy="507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3B3ABC-581E-2E43-B130-153C77DC3188}"/>
              </a:ext>
            </a:extLst>
          </p:cNvPr>
          <p:cNvSpPr txBox="1"/>
          <p:nvPr/>
        </p:nvSpPr>
        <p:spPr>
          <a:xfrm>
            <a:off x="6353299" y="3541951"/>
            <a:ext cx="58387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longwave</a:t>
            </a:r>
            <a:r>
              <a:rPr lang="en-US" sz="2400" dirty="0"/>
              <a:t> light energy </a:t>
            </a:r>
            <a:r>
              <a:rPr lang="en-US" sz="2400" b="1" dirty="0"/>
              <a:t>coming off the surface</a:t>
            </a:r>
            <a:r>
              <a:rPr lang="en-US" sz="2400" dirty="0"/>
              <a:t> is also pretty big!</a:t>
            </a:r>
          </a:p>
          <a:p>
            <a:endParaRPr lang="en-US" sz="2400" dirty="0"/>
          </a:p>
          <a:p>
            <a:r>
              <a:rPr lang="en-US" sz="2400" dirty="0"/>
              <a:t>The outgoing longwave is actually adjustable: it glows more when it’s hotter. You can’t see that in this figure because the heights have been </a:t>
            </a:r>
            <a:r>
              <a:rPr lang="en-US" sz="2400" b="1" dirty="0"/>
              <a:t>rescaled</a:t>
            </a:r>
            <a:r>
              <a:rPr lang="en-US" sz="2400" dirty="0"/>
              <a:t>, but …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2D03BE-7BDE-5843-8EB9-CA9714000711}"/>
              </a:ext>
            </a:extLst>
          </p:cNvPr>
          <p:cNvGrpSpPr/>
          <p:nvPr/>
        </p:nvGrpSpPr>
        <p:grpSpPr>
          <a:xfrm>
            <a:off x="5010763" y="416390"/>
            <a:ext cx="5317981" cy="1201699"/>
            <a:chOff x="5010763" y="416390"/>
            <a:chExt cx="5317981" cy="12016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2A3E257-757D-384B-8ECA-8697C5D7EC8D}"/>
                </a:ext>
              </a:extLst>
            </p:cNvPr>
            <p:cNvGrpSpPr/>
            <p:nvPr/>
          </p:nvGrpSpPr>
          <p:grpSpPr>
            <a:xfrm>
              <a:off x="5010763" y="553570"/>
              <a:ext cx="5317981" cy="1064519"/>
              <a:chOff x="5010763" y="553570"/>
              <a:chExt cx="5317981" cy="1064519"/>
            </a:xfrm>
          </p:grpSpPr>
          <p:sp>
            <p:nvSpPr>
              <p:cNvPr id="12" name="Bent-Up Arrow 11">
                <a:extLst>
                  <a:ext uri="{FF2B5EF4-FFF2-40B4-BE49-F238E27FC236}">
                    <a16:creationId xmlns:a16="http://schemas.microsoft.com/office/drawing/2014/main" id="{A68D9D62-8910-764F-9C48-2A9AEC2D7AE5}"/>
                  </a:ext>
                </a:extLst>
              </p:cNvPr>
              <p:cNvSpPr/>
              <p:nvPr/>
            </p:nvSpPr>
            <p:spPr>
              <a:xfrm flipH="1" flipV="1">
                <a:off x="5010763" y="553571"/>
                <a:ext cx="4767009" cy="776548"/>
              </a:xfrm>
              <a:prstGeom prst="bentUpArrow">
                <a:avLst>
                  <a:gd name="adj1" fmla="val 15376"/>
                  <a:gd name="adj2" fmla="val 25000"/>
                  <a:gd name="adj3" fmla="val 0"/>
                </a:avLst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Bent-Up Arrow 12">
                <a:extLst>
                  <a:ext uri="{FF2B5EF4-FFF2-40B4-BE49-F238E27FC236}">
                    <a16:creationId xmlns:a16="http://schemas.microsoft.com/office/drawing/2014/main" id="{8A100FD3-8B18-E94D-8D58-7FFA3B643050}"/>
                  </a:ext>
                </a:extLst>
              </p:cNvPr>
              <p:cNvSpPr/>
              <p:nvPr/>
            </p:nvSpPr>
            <p:spPr>
              <a:xfrm flipV="1">
                <a:off x="9218358" y="553570"/>
                <a:ext cx="1110386" cy="1064519"/>
              </a:xfrm>
              <a:prstGeom prst="bentUpArrow">
                <a:avLst>
                  <a:gd name="adj1" fmla="val 11035"/>
                  <a:gd name="adj2" fmla="val 25000"/>
                  <a:gd name="adj3" fmla="val 0"/>
                </a:avLst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90CD1E-C958-3346-BA87-EFAA2639FAB7}"/>
                </a:ext>
              </a:extLst>
            </p:cNvPr>
            <p:cNvSpPr txBox="1"/>
            <p:nvPr/>
          </p:nvSpPr>
          <p:spPr>
            <a:xfrm>
              <a:off x="7067371" y="416390"/>
              <a:ext cx="1436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highlight>
                    <a:srgbClr val="C0C0C0"/>
                  </a:highlight>
                </a:rPr>
                <a:t>Longwave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47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86640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Outgoing: longwave surface radiation, thermals, and evapotranspiration</a:t>
            </a:r>
          </a:p>
        </p:txBody>
      </p:sp>
      <p:pic>
        <p:nvPicPr>
          <p:cNvPr id="7" name="Picture 6" descr="http://www.acs.org/content/acs/en/climatescience/energybalance/planetarytemperatures/_jcr_content/articleContent/columnbootstrap_3/column0/image.img.jpg/1374081628417.jpg">
            <a:extLst>
              <a:ext uri="{FF2B5EF4-FFF2-40B4-BE49-F238E27FC236}">
                <a16:creationId xmlns:a16="http://schemas.microsoft.com/office/drawing/2014/main" id="{1C946F82-BC72-7549-AECA-9EF85D6EA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9" y="1063530"/>
            <a:ext cx="6178770" cy="507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3B3ABC-581E-2E43-B130-153C77DC3188}"/>
              </a:ext>
            </a:extLst>
          </p:cNvPr>
          <p:cNvSpPr txBox="1"/>
          <p:nvPr/>
        </p:nvSpPr>
        <p:spPr>
          <a:xfrm>
            <a:off x="6486864" y="3802263"/>
            <a:ext cx="57051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... these graphs with actual values on the y-axis show that the area under the red curve (hotter Earth) is bigger than the area under the blue curve (colder Earth). </a:t>
            </a:r>
          </a:p>
          <a:p>
            <a:endParaRPr lang="en-US" sz="2400" dirty="0"/>
          </a:p>
          <a:p>
            <a:r>
              <a:rPr lang="en-US" sz="2400" dirty="0"/>
              <a:t>The idea that hot objects glow more is the idea behind the </a:t>
            </a:r>
            <a:r>
              <a:rPr lang="en-US" sz="2400" b="1" dirty="0"/>
              <a:t>Stefan-Boltzmann</a:t>
            </a:r>
            <a:r>
              <a:rPr lang="en-US" sz="2400" dirty="0"/>
              <a:t> </a:t>
            </a:r>
            <a:r>
              <a:rPr lang="en-US" sz="2400" b="1" dirty="0"/>
              <a:t>Law</a:t>
            </a:r>
            <a:r>
              <a:rPr lang="en-US" sz="2400" dirty="0"/>
              <a:t>, which we’ll return to later this week.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2D03BE-7BDE-5843-8EB9-CA9714000711}"/>
              </a:ext>
            </a:extLst>
          </p:cNvPr>
          <p:cNvGrpSpPr/>
          <p:nvPr/>
        </p:nvGrpSpPr>
        <p:grpSpPr>
          <a:xfrm>
            <a:off x="5010763" y="416390"/>
            <a:ext cx="5317981" cy="1201699"/>
            <a:chOff x="5010763" y="416390"/>
            <a:chExt cx="5317981" cy="12016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2A3E257-757D-384B-8ECA-8697C5D7EC8D}"/>
                </a:ext>
              </a:extLst>
            </p:cNvPr>
            <p:cNvGrpSpPr/>
            <p:nvPr/>
          </p:nvGrpSpPr>
          <p:grpSpPr>
            <a:xfrm>
              <a:off x="5010763" y="553570"/>
              <a:ext cx="5317981" cy="1064519"/>
              <a:chOff x="5010763" y="553570"/>
              <a:chExt cx="5317981" cy="1064519"/>
            </a:xfrm>
          </p:grpSpPr>
          <p:sp>
            <p:nvSpPr>
              <p:cNvPr id="12" name="Bent-Up Arrow 11">
                <a:extLst>
                  <a:ext uri="{FF2B5EF4-FFF2-40B4-BE49-F238E27FC236}">
                    <a16:creationId xmlns:a16="http://schemas.microsoft.com/office/drawing/2014/main" id="{A68D9D62-8910-764F-9C48-2A9AEC2D7AE5}"/>
                  </a:ext>
                </a:extLst>
              </p:cNvPr>
              <p:cNvSpPr/>
              <p:nvPr/>
            </p:nvSpPr>
            <p:spPr>
              <a:xfrm flipH="1" flipV="1">
                <a:off x="5010763" y="553571"/>
                <a:ext cx="4767009" cy="776548"/>
              </a:xfrm>
              <a:prstGeom prst="bentUpArrow">
                <a:avLst>
                  <a:gd name="adj1" fmla="val 15376"/>
                  <a:gd name="adj2" fmla="val 25000"/>
                  <a:gd name="adj3" fmla="val 0"/>
                </a:avLst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Bent-Up Arrow 12">
                <a:extLst>
                  <a:ext uri="{FF2B5EF4-FFF2-40B4-BE49-F238E27FC236}">
                    <a16:creationId xmlns:a16="http://schemas.microsoft.com/office/drawing/2014/main" id="{8A100FD3-8B18-E94D-8D58-7FFA3B643050}"/>
                  </a:ext>
                </a:extLst>
              </p:cNvPr>
              <p:cNvSpPr/>
              <p:nvPr/>
            </p:nvSpPr>
            <p:spPr>
              <a:xfrm flipV="1">
                <a:off x="9218358" y="553570"/>
                <a:ext cx="1110386" cy="1064519"/>
              </a:xfrm>
              <a:prstGeom prst="bentUpArrow">
                <a:avLst>
                  <a:gd name="adj1" fmla="val 11035"/>
                  <a:gd name="adj2" fmla="val 25000"/>
                  <a:gd name="adj3" fmla="val 0"/>
                </a:avLst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90CD1E-C958-3346-BA87-EFAA2639FAB7}"/>
                </a:ext>
              </a:extLst>
            </p:cNvPr>
            <p:cNvSpPr txBox="1"/>
            <p:nvPr/>
          </p:nvSpPr>
          <p:spPr>
            <a:xfrm>
              <a:off x="7067371" y="416390"/>
              <a:ext cx="1436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highlight>
                    <a:srgbClr val="C0C0C0"/>
                  </a:highlight>
                </a:rPr>
                <a:t>Longwave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A4EACEEE-ED8B-B74E-99F9-1C1A46F58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267" y="878055"/>
            <a:ext cx="3560962" cy="292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8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94897A6-EC56-7547-89F4-DE5DE126AE57}"/>
              </a:ext>
            </a:extLst>
          </p:cNvPr>
          <p:cNvGrpSpPr/>
          <p:nvPr/>
        </p:nvGrpSpPr>
        <p:grpSpPr>
          <a:xfrm>
            <a:off x="6804561" y="1063531"/>
            <a:ext cx="4793396" cy="2411490"/>
            <a:chOff x="6804561" y="1063531"/>
            <a:chExt cx="4793396" cy="24114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E6BBC4-A0B6-9B42-9068-096FB98B9E3F}"/>
                </a:ext>
              </a:extLst>
            </p:cNvPr>
            <p:cNvGrpSpPr/>
            <p:nvPr/>
          </p:nvGrpSpPr>
          <p:grpSpPr>
            <a:xfrm>
              <a:off x="6804561" y="1063531"/>
              <a:ext cx="4793396" cy="2411490"/>
              <a:chOff x="6804561" y="1063531"/>
              <a:chExt cx="4793396" cy="241149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0F1D1DA-845F-6542-B3E0-7CA0778BF0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9041"/>
              <a:stretch/>
            </p:blipFill>
            <p:spPr>
              <a:xfrm>
                <a:off x="6804561" y="1063531"/>
                <a:ext cx="4793396" cy="2091652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C587967-84E3-554C-8A83-BF51C3CAC2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91996"/>
              <a:stretch/>
            </p:blipFill>
            <p:spPr>
              <a:xfrm>
                <a:off x="6804561" y="3066283"/>
                <a:ext cx="4793396" cy="408738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D4DE8B-9F60-9148-A6C6-99603D552579}"/>
                </a:ext>
              </a:extLst>
            </p:cNvPr>
            <p:cNvSpPr txBox="1"/>
            <p:nvPr/>
          </p:nvSpPr>
          <p:spPr>
            <a:xfrm>
              <a:off x="9059916" y="3050785"/>
              <a:ext cx="148195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08738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Focus on the shortwave: the albedo</a:t>
            </a:r>
          </a:p>
        </p:txBody>
      </p:sp>
      <p:pic>
        <p:nvPicPr>
          <p:cNvPr id="7" name="Picture 6" descr="http://www.acs.org/content/acs/en/climatescience/energybalance/planetarytemperatures/_jcr_content/articleContent/columnbootstrap_3/column0/image.img.jpg/1374081628417.jpg">
            <a:extLst>
              <a:ext uri="{FF2B5EF4-FFF2-40B4-BE49-F238E27FC236}">
                <a16:creationId xmlns:a16="http://schemas.microsoft.com/office/drawing/2014/main" id="{1C946F82-BC72-7549-AECA-9EF85D6EA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9" y="1063530"/>
            <a:ext cx="6178770" cy="50732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6110CA-FF24-F84A-9BB5-4518B62AF511}"/>
              </a:ext>
            </a:extLst>
          </p:cNvPr>
          <p:cNvGrpSpPr/>
          <p:nvPr/>
        </p:nvGrpSpPr>
        <p:grpSpPr>
          <a:xfrm>
            <a:off x="2446387" y="360838"/>
            <a:ext cx="5930357" cy="1247245"/>
            <a:chOff x="2445672" y="360838"/>
            <a:chExt cx="5994943" cy="162873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24429B-9835-7642-8F2E-D0025E66B6BF}"/>
                </a:ext>
              </a:extLst>
            </p:cNvPr>
            <p:cNvGrpSpPr/>
            <p:nvPr/>
          </p:nvGrpSpPr>
          <p:grpSpPr>
            <a:xfrm>
              <a:off x="2445672" y="557872"/>
              <a:ext cx="5994943" cy="1431701"/>
              <a:chOff x="2445672" y="557872"/>
              <a:chExt cx="5994943" cy="1431701"/>
            </a:xfrm>
          </p:grpSpPr>
          <p:sp>
            <p:nvSpPr>
              <p:cNvPr id="5" name="Bent-Up Arrow 4">
                <a:extLst>
                  <a:ext uri="{FF2B5EF4-FFF2-40B4-BE49-F238E27FC236}">
                    <a16:creationId xmlns:a16="http://schemas.microsoft.com/office/drawing/2014/main" id="{8E20B6EC-6252-0B42-883B-3362EFD7D71A}"/>
                  </a:ext>
                </a:extLst>
              </p:cNvPr>
              <p:cNvSpPr/>
              <p:nvPr/>
            </p:nvSpPr>
            <p:spPr>
              <a:xfrm flipH="1" flipV="1">
                <a:off x="2445672" y="557872"/>
                <a:ext cx="5472427" cy="1088573"/>
              </a:xfrm>
              <a:prstGeom prst="bentUpArrow">
                <a:avLst>
                  <a:gd name="adj1" fmla="val 16210"/>
                  <a:gd name="adj2" fmla="val 35298"/>
                  <a:gd name="adj3" fmla="val 0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Bent-Up Arrow 5">
                <a:extLst>
                  <a:ext uri="{FF2B5EF4-FFF2-40B4-BE49-F238E27FC236}">
                    <a16:creationId xmlns:a16="http://schemas.microsoft.com/office/drawing/2014/main" id="{6FEA1500-8560-4E4D-B219-92DB5C790429}"/>
                  </a:ext>
                </a:extLst>
              </p:cNvPr>
              <p:cNvSpPr/>
              <p:nvPr/>
            </p:nvSpPr>
            <p:spPr>
              <a:xfrm flipV="1">
                <a:off x="7084848" y="564759"/>
                <a:ext cx="1355767" cy="1424814"/>
              </a:xfrm>
              <a:prstGeom prst="bentUpArrow">
                <a:avLst>
                  <a:gd name="adj1" fmla="val 11671"/>
                  <a:gd name="adj2" fmla="val 35769"/>
                  <a:gd name="adj3" fmla="val 942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474449-7AB4-F244-9547-1FA2DF075281}"/>
                </a:ext>
              </a:extLst>
            </p:cNvPr>
            <p:cNvSpPr txBox="1"/>
            <p:nvPr/>
          </p:nvSpPr>
          <p:spPr>
            <a:xfrm>
              <a:off x="2910768" y="360838"/>
              <a:ext cx="203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highlight>
                    <a:srgbClr val="FAE380"/>
                  </a:highlight>
                </a:rPr>
                <a:t>Shortwave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C9ED79-673D-5E4C-9586-60AF4D247E15}"/>
                  </a:ext>
                </a:extLst>
              </p:cNvPr>
              <p:cNvSpPr txBox="1"/>
              <p:nvPr/>
            </p:nvSpPr>
            <p:spPr>
              <a:xfrm>
                <a:off x="6604000" y="3600171"/>
                <a:ext cx="541347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Since 30% of shortwave gets </a:t>
                </a:r>
                <a:r>
                  <a:rPr lang="en-US" sz="2400" b="1" dirty="0"/>
                  <a:t>reflected</a:t>
                </a:r>
                <a:r>
                  <a:rPr lang="en-US" sz="2400" dirty="0"/>
                  <a:t> by clouds and the surface (ice/snow), we say the </a:t>
                </a:r>
                <a:r>
                  <a:rPr lang="en-US" sz="2400" b="1" dirty="0"/>
                  <a:t>total</a:t>
                </a:r>
                <a:r>
                  <a:rPr lang="en-US" sz="2400" dirty="0"/>
                  <a:t> </a:t>
                </a:r>
                <a:r>
                  <a:rPr lang="en-US" sz="2400" b="1" dirty="0"/>
                  <a:t>albedo</a:t>
                </a:r>
                <a:r>
                  <a:rPr lang="en-US" sz="2400" dirty="0"/>
                  <a:t> of Earth is 0.3, 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Can we deduce this from the graph?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C9ED79-673D-5E4C-9586-60AF4D247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0" y="3600171"/>
                <a:ext cx="5413471" cy="2308324"/>
              </a:xfrm>
              <a:prstGeom prst="rect">
                <a:avLst/>
              </a:prstGeom>
              <a:blipFill>
                <a:blip r:embed="rId4"/>
                <a:stretch>
                  <a:fillRect l="-1636" t="-2186" r="-1168" b="-4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09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94897A6-EC56-7547-89F4-DE5DE126AE57}"/>
              </a:ext>
            </a:extLst>
          </p:cNvPr>
          <p:cNvGrpSpPr/>
          <p:nvPr/>
        </p:nvGrpSpPr>
        <p:grpSpPr>
          <a:xfrm>
            <a:off x="6804561" y="1063531"/>
            <a:ext cx="4793396" cy="2411490"/>
            <a:chOff x="6804561" y="1063531"/>
            <a:chExt cx="4793396" cy="24114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E6BBC4-A0B6-9B42-9068-096FB98B9E3F}"/>
                </a:ext>
              </a:extLst>
            </p:cNvPr>
            <p:cNvGrpSpPr/>
            <p:nvPr/>
          </p:nvGrpSpPr>
          <p:grpSpPr>
            <a:xfrm>
              <a:off x="6804561" y="1063531"/>
              <a:ext cx="4793396" cy="2411490"/>
              <a:chOff x="6804561" y="1063531"/>
              <a:chExt cx="4793396" cy="241149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0F1D1DA-845F-6542-B3E0-7CA0778BF0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9041"/>
              <a:stretch/>
            </p:blipFill>
            <p:spPr>
              <a:xfrm>
                <a:off x="6804561" y="1063531"/>
                <a:ext cx="4793396" cy="2091652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C587967-84E3-554C-8A83-BF51C3CAC2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91996"/>
              <a:stretch/>
            </p:blipFill>
            <p:spPr>
              <a:xfrm>
                <a:off x="6804561" y="3066283"/>
                <a:ext cx="4793396" cy="408738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D4DE8B-9F60-9148-A6C6-99603D552579}"/>
                </a:ext>
              </a:extLst>
            </p:cNvPr>
            <p:cNvSpPr txBox="1"/>
            <p:nvPr/>
          </p:nvSpPr>
          <p:spPr>
            <a:xfrm>
              <a:off x="9059916" y="3050785"/>
              <a:ext cx="148195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08738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Focus on the shortwave: the albedo</a:t>
            </a:r>
          </a:p>
        </p:txBody>
      </p:sp>
      <p:pic>
        <p:nvPicPr>
          <p:cNvPr id="7" name="Picture 6" descr="http://www.acs.org/content/acs/en/climatescience/energybalance/planetarytemperatures/_jcr_content/articleContent/columnbootstrap_3/column0/image.img.jpg/1374081628417.jpg">
            <a:extLst>
              <a:ext uri="{FF2B5EF4-FFF2-40B4-BE49-F238E27FC236}">
                <a16:creationId xmlns:a16="http://schemas.microsoft.com/office/drawing/2014/main" id="{1C946F82-BC72-7549-AECA-9EF85D6EA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9" y="1063530"/>
            <a:ext cx="6178770" cy="50732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6110CA-FF24-F84A-9BB5-4518B62AF511}"/>
              </a:ext>
            </a:extLst>
          </p:cNvPr>
          <p:cNvGrpSpPr/>
          <p:nvPr/>
        </p:nvGrpSpPr>
        <p:grpSpPr>
          <a:xfrm>
            <a:off x="2446387" y="360838"/>
            <a:ext cx="5930357" cy="1247245"/>
            <a:chOff x="2445672" y="360838"/>
            <a:chExt cx="5994943" cy="162873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24429B-9835-7642-8F2E-D0025E66B6BF}"/>
                </a:ext>
              </a:extLst>
            </p:cNvPr>
            <p:cNvGrpSpPr/>
            <p:nvPr/>
          </p:nvGrpSpPr>
          <p:grpSpPr>
            <a:xfrm>
              <a:off x="2445672" y="557872"/>
              <a:ext cx="5994943" cy="1431701"/>
              <a:chOff x="2445672" y="557872"/>
              <a:chExt cx="5994943" cy="1431701"/>
            </a:xfrm>
          </p:grpSpPr>
          <p:sp>
            <p:nvSpPr>
              <p:cNvPr id="5" name="Bent-Up Arrow 4">
                <a:extLst>
                  <a:ext uri="{FF2B5EF4-FFF2-40B4-BE49-F238E27FC236}">
                    <a16:creationId xmlns:a16="http://schemas.microsoft.com/office/drawing/2014/main" id="{8E20B6EC-6252-0B42-883B-3362EFD7D71A}"/>
                  </a:ext>
                </a:extLst>
              </p:cNvPr>
              <p:cNvSpPr/>
              <p:nvPr/>
            </p:nvSpPr>
            <p:spPr>
              <a:xfrm flipH="1" flipV="1">
                <a:off x="2445672" y="557872"/>
                <a:ext cx="5472427" cy="1088573"/>
              </a:xfrm>
              <a:prstGeom prst="bentUpArrow">
                <a:avLst>
                  <a:gd name="adj1" fmla="val 16210"/>
                  <a:gd name="adj2" fmla="val 35298"/>
                  <a:gd name="adj3" fmla="val 0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Bent-Up Arrow 5">
                <a:extLst>
                  <a:ext uri="{FF2B5EF4-FFF2-40B4-BE49-F238E27FC236}">
                    <a16:creationId xmlns:a16="http://schemas.microsoft.com/office/drawing/2014/main" id="{6FEA1500-8560-4E4D-B219-92DB5C790429}"/>
                  </a:ext>
                </a:extLst>
              </p:cNvPr>
              <p:cNvSpPr/>
              <p:nvPr/>
            </p:nvSpPr>
            <p:spPr>
              <a:xfrm flipV="1">
                <a:off x="7084848" y="564759"/>
                <a:ext cx="1355767" cy="1424814"/>
              </a:xfrm>
              <a:prstGeom prst="bentUpArrow">
                <a:avLst>
                  <a:gd name="adj1" fmla="val 11671"/>
                  <a:gd name="adj2" fmla="val 35769"/>
                  <a:gd name="adj3" fmla="val 942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474449-7AB4-F244-9547-1FA2DF075281}"/>
                </a:ext>
              </a:extLst>
            </p:cNvPr>
            <p:cNvSpPr txBox="1"/>
            <p:nvPr/>
          </p:nvSpPr>
          <p:spPr>
            <a:xfrm>
              <a:off x="2910768" y="360838"/>
              <a:ext cx="203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highlight>
                    <a:srgbClr val="FAE380"/>
                  </a:highlight>
                </a:rPr>
                <a:t>Shortwave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C9ED79-673D-5E4C-9586-60AF4D247E15}"/>
                  </a:ext>
                </a:extLst>
              </p:cNvPr>
              <p:cNvSpPr txBox="1"/>
              <p:nvPr/>
            </p:nvSpPr>
            <p:spPr>
              <a:xfrm>
                <a:off x="6604000" y="3508731"/>
                <a:ext cx="5413471" cy="2943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Energy reflected by clouds and atmosphere 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79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Energy reflected by the surface 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79+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341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C9ED79-673D-5E4C-9586-60AF4D247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0" y="3508731"/>
                <a:ext cx="5413471" cy="2943178"/>
              </a:xfrm>
              <a:prstGeom prst="rect">
                <a:avLst/>
              </a:prstGeom>
              <a:blipFill>
                <a:blip r:embed="rId4"/>
                <a:stretch>
                  <a:fillRect l="-1636" t="-1724" b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14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94897A6-EC56-7547-89F4-DE5DE126AE57}"/>
              </a:ext>
            </a:extLst>
          </p:cNvPr>
          <p:cNvGrpSpPr/>
          <p:nvPr/>
        </p:nvGrpSpPr>
        <p:grpSpPr>
          <a:xfrm>
            <a:off x="6804561" y="1063531"/>
            <a:ext cx="4793396" cy="2411490"/>
            <a:chOff x="6804561" y="1063531"/>
            <a:chExt cx="4793396" cy="24114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E6BBC4-A0B6-9B42-9068-096FB98B9E3F}"/>
                </a:ext>
              </a:extLst>
            </p:cNvPr>
            <p:cNvGrpSpPr/>
            <p:nvPr/>
          </p:nvGrpSpPr>
          <p:grpSpPr>
            <a:xfrm>
              <a:off x="6804561" y="1063531"/>
              <a:ext cx="4793396" cy="2411490"/>
              <a:chOff x="6804561" y="1063531"/>
              <a:chExt cx="4793396" cy="241149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0F1D1DA-845F-6542-B3E0-7CA0778BF0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9041"/>
              <a:stretch/>
            </p:blipFill>
            <p:spPr>
              <a:xfrm>
                <a:off x="6804561" y="1063531"/>
                <a:ext cx="4793396" cy="2091652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C587967-84E3-554C-8A83-BF51C3CAC2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91996"/>
              <a:stretch/>
            </p:blipFill>
            <p:spPr>
              <a:xfrm>
                <a:off x="6804561" y="3066283"/>
                <a:ext cx="4793396" cy="408738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D4DE8B-9F60-9148-A6C6-99603D552579}"/>
                </a:ext>
              </a:extLst>
            </p:cNvPr>
            <p:cNvSpPr txBox="1"/>
            <p:nvPr/>
          </p:nvSpPr>
          <p:spPr>
            <a:xfrm>
              <a:off x="9059916" y="3050785"/>
              <a:ext cx="148195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08738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Focus on the shortwave: the albedo</a:t>
            </a:r>
          </a:p>
        </p:txBody>
      </p:sp>
      <p:pic>
        <p:nvPicPr>
          <p:cNvPr id="7" name="Picture 6" descr="http://www.acs.org/content/acs/en/climatescience/energybalance/planetarytemperatures/_jcr_content/articleContent/columnbootstrap_3/column0/image.img.jpg/1374081628417.jpg">
            <a:extLst>
              <a:ext uri="{FF2B5EF4-FFF2-40B4-BE49-F238E27FC236}">
                <a16:creationId xmlns:a16="http://schemas.microsoft.com/office/drawing/2014/main" id="{1C946F82-BC72-7549-AECA-9EF85D6EA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9" y="1063530"/>
            <a:ext cx="6178770" cy="50732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6110CA-FF24-F84A-9BB5-4518B62AF511}"/>
              </a:ext>
            </a:extLst>
          </p:cNvPr>
          <p:cNvGrpSpPr/>
          <p:nvPr/>
        </p:nvGrpSpPr>
        <p:grpSpPr>
          <a:xfrm>
            <a:off x="2446387" y="360838"/>
            <a:ext cx="5930357" cy="1247245"/>
            <a:chOff x="2445672" y="360838"/>
            <a:chExt cx="5994943" cy="162873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24429B-9835-7642-8F2E-D0025E66B6BF}"/>
                </a:ext>
              </a:extLst>
            </p:cNvPr>
            <p:cNvGrpSpPr/>
            <p:nvPr/>
          </p:nvGrpSpPr>
          <p:grpSpPr>
            <a:xfrm>
              <a:off x="2445672" y="557872"/>
              <a:ext cx="5994943" cy="1431701"/>
              <a:chOff x="2445672" y="557872"/>
              <a:chExt cx="5994943" cy="1431701"/>
            </a:xfrm>
          </p:grpSpPr>
          <p:sp>
            <p:nvSpPr>
              <p:cNvPr id="5" name="Bent-Up Arrow 4">
                <a:extLst>
                  <a:ext uri="{FF2B5EF4-FFF2-40B4-BE49-F238E27FC236}">
                    <a16:creationId xmlns:a16="http://schemas.microsoft.com/office/drawing/2014/main" id="{8E20B6EC-6252-0B42-883B-3362EFD7D71A}"/>
                  </a:ext>
                </a:extLst>
              </p:cNvPr>
              <p:cNvSpPr/>
              <p:nvPr/>
            </p:nvSpPr>
            <p:spPr>
              <a:xfrm flipH="1" flipV="1">
                <a:off x="2445672" y="557872"/>
                <a:ext cx="5472427" cy="1088573"/>
              </a:xfrm>
              <a:prstGeom prst="bentUpArrow">
                <a:avLst>
                  <a:gd name="adj1" fmla="val 16210"/>
                  <a:gd name="adj2" fmla="val 35298"/>
                  <a:gd name="adj3" fmla="val 0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Bent-Up Arrow 5">
                <a:extLst>
                  <a:ext uri="{FF2B5EF4-FFF2-40B4-BE49-F238E27FC236}">
                    <a16:creationId xmlns:a16="http://schemas.microsoft.com/office/drawing/2014/main" id="{6FEA1500-8560-4E4D-B219-92DB5C790429}"/>
                  </a:ext>
                </a:extLst>
              </p:cNvPr>
              <p:cNvSpPr/>
              <p:nvPr/>
            </p:nvSpPr>
            <p:spPr>
              <a:xfrm flipV="1">
                <a:off x="7084848" y="564759"/>
                <a:ext cx="1355767" cy="1424814"/>
              </a:xfrm>
              <a:prstGeom prst="bentUpArrow">
                <a:avLst>
                  <a:gd name="adj1" fmla="val 11671"/>
                  <a:gd name="adj2" fmla="val 35769"/>
                  <a:gd name="adj3" fmla="val 942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474449-7AB4-F244-9547-1FA2DF075281}"/>
                </a:ext>
              </a:extLst>
            </p:cNvPr>
            <p:cNvSpPr txBox="1"/>
            <p:nvPr/>
          </p:nvSpPr>
          <p:spPr>
            <a:xfrm>
              <a:off x="2910768" y="360838"/>
              <a:ext cx="203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highlight>
                    <a:srgbClr val="FAE380"/>
                  </a:highlight>
                </a:rPr>
                <a:t>Shortwave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C9ED79-673D-5E4C-9586-60AF4D247E15}"/>
                  </a:ext>
                </a:extLst>
              </p:cNvPr>
              <p:cNvSpPr txBox="1"/>
              <p:nvPr/>
            </p:nvSpPr>
            <p:spPr>
              <a:xfrm>
                <a:off x="6604000" y="3508731"/>
                <a:ext cx="5413471" cy="2943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Energy reflected by clouds and atmosphere 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79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Energy reflected by the surface 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79+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341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C9ED79-673D-5E4C-9586-60AF4D247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0" y="3508731"/>
                <a:ext cx="5413471" cy="2943178"/>
              </a:xfrm>
              <a:prstGeom prst="rect">
                <a:avLst/>
              </a:prstGeom>
              <a:blipFill>
                <a:blip r:embed="rId4"/>
                <a:stretch>
                  <a:fillRect l="-1636" t="-1724" b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84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94897A6-EC56-7547-89F4-DE5DE126AE57}"/>
              </a:ext>
            </a:extLst>
          </p:cNvPr>
          <p:cNvGrpSpPr/>
          <p:nvPr/>
        </p:nvGrpSpPr>
        <p:grpSpPr>
          <a:xfrm>
            <a:off x="6804561" y="1063531"/>
            <a:ext cx="4793396" cy="2411490"/>
            <a:chOff x="6804561" y="1063531"/>
            <a:chExt cx="4793396" cy="24114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E6BBC4-A0B6-9B42-9068-096FB98B9E3F}"/>
                </a:ext>
              </a:extLst>
            </p:cNvPr>
            <p:cNvGrpSpPr/>
            <p:nvPr/>
          </p:nvGrpSpPr>
          <p:grpSpPr>
            <a:xfrm>
              <a:off x="6804561" y="1063531"/>
              <a:ext cx="4793396" cy="2411490"/>
              <a:chOff x="6804561" y="1063531"/>
              <a:chExt cx="4793396" cy="241149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0F1D1DA-845F-6542-B3E0-7CA0778BF0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9041"/>
              <a:stretch/>
            </p:blipFill>
            <p:spPr>
              <a:xfrm>
                <a:off x="6804561" y="1063531"/>
                <a:ext cx="4793396" cy="2091652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C587967-84E3-554C-8A83-BF51C3CAC2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91996"/>
              <a:stretch/>
            </p:blipFill>
            <p:spPr>
              <a:xfrm>
                <a:off x="6804561" y="3066283"/>
                <a:ext cx="4793396" cy="408738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D4DE8B-9F60-9148-A6C6-99603D552579}"/>
                </a:ext>
              </a:extLst>
            </p:cNvPr>
            <p:cNvSpPr txBox="1"/>
            <p:nvPr/>
          </p:nvSpPr>
          <p:spPr>
            <a:xfrm>
              <a:off x="9059916" y="3050785"/>
              <a:ext cx="148195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08738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Focus on the shortwave: the albedo</a:t>
            </a:r>
          </a:p>
        </p:txBody>
      </p:sp>
      <p:pic>
        <p:nvPicPr>
          <p:cNvPr id="7" name="Picture 6" descr="http://www.acs.org/content/acs/en/climatescience/energybalance/planetarytemperatures/_jcr_content/articleContent/columnbootstrap_3/column0/image.img.jpg/1374081628417.jpg">
            <a:extLst>
              <a:ext uri="{FF2B5EF4-FFF2-40B4-BE49-F238E27FC236}">
                <a16:creationId xmlns:a16="http://schemas.microsoft.com/office/drawing/2014/main" id="{1C946F82-BC72-7549-AECA-9EF85D6EA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9" y="1063530"/>
            <a:ext cx="6178770" cy="50732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6110CA-FF24-F84A-9BB5-4518B62AF511}"/>
              </a:ext>
            </a:extLst>
          </p:cNvPr>
          <p:cNvGrpSpPr/>
          <p:nvPr/>
        </p:nvGrpSpPr>
        <p:grpSpPr>
          <a:xfrm>
            <a:off x="2446387" y="360838"/>
            <a:ext cx="5930357" cy="1247245"/>
            <a:chOff x="2445672" y="360838"/>
            <a:chExt cx="5994943" cy="162873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24429B-9835-7642-8F2E-D0025E66B6BF}"/>
                </a:ext>
              </a:extLst>
            </p:cNvPr>
            <p:cNvGrpSpPr/>
            <p:nvPr/>
          </p:nvGrpSpPr>
          <p:grpSpPr>
            <a:xfrm>
              <a:off x="2445672" y="557872"/>
              <a:ext cx="5994943" cy="1431701"/>
              <a:chOff x="2445672" y="557872"/>
              <a:chExt cx="5994943" cy="1431701"/>
            </a:xfrm>
          </p:grpSpPr>
          <p:sp>
            <p:nvSpPr>
              <p:cNvPr id="5" name="Bent-Up Arrow 4">
                <a:extLst>
                  <a:ext uri="{FF2B5EF4-FFF2-40B4-BE49-F238E27FC236}">
                    <a16:creationId xmlns:a16="http://schemas.microsoft.com/office/drawing/2014/main" id="{8E20B6EC-6252-0B42-883B-3362EFD7D71A}"/>
                  </a:ext>
                </a:extLst>
              </p:cNvPr>
              <p:cNvSpPr/>
              <p:nvPr/>
            </p:nvSpPr>
            <p:spPr>
              <a:xfrm flipH="1" flipV="1">
                <a:off x="2445672" y="557872"/>
                <a:ext cx="5472427" cy="1088573"/>
              </a:xfrm>
              <a:prstGeom prst="bentUpArrow">
                <a:avLst>
                  <a:gd name="adj1" fmla="val 16210"/>
                  <a:gd name="adj2" fmla="val 35298"/>
                  <a:gd name="adj3" fmla="val 0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Bent-Up Arrow 5">
                <a:extLst>
                  <a:ext uri="{FF2B5EF4-FFF2-40B4-BE49-F238E27FC236}">
                    <a16:creationId xmlns:a16="http://schemas.microsoft.com/office/drawing/2014/main" id="{6FEA1500-8560-4E4D-B219-92DB5C790429}"/>
                  </a:ext>
                </a:extLst>
              </p:cNvPr>
              <p:cNvSpPr/>
              <p:nvPr/>
            </p:nvSpPr>
            <p:spPr>
              <a:xfrm flipV="1">
                <a:off x="7084848" y="564759"/>
                <a:ext cx="1355767" cy="1424814"/>
              </a:xfrm>
              <a:prstGeom prst="bentUpArrow">
                <a:avLst>
                  <a:gd name="adj1" fmla="val 11671"/>
                  <a:gd name="adj2" fmla="val 35769"/>
                  <a:gd name="adj3" fmla="val 942"/>
                </a:avLst>
              </a:prstGeom>
              <a:solidFill>
                <a:schemeClr val="accent4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474449-7AB4-F244-9547-1FA2DF075281}"/>
                </a:ext>
              </a:extLst>
            </p:cNvPr>
            <p:cNvSpPr txBox="1"/>
            <p:nvPr/>
          </p:nvSpPr>
          <p:spPr>
            <a:xfrm>
              <a:off x="2910768" y="360838"/>
              <a:ext cx="203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highlight>
                    <a:srgbClr val="FAE380"/>
                  </a:highlight>
                </a:rPr>
                <a:t>Shortwave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EC9ED79-673D-5E4C-9586-60AF4D247E15}"/>
              </a:ext>
            </a:extLst>
          </p:cNvPr>
          <p:cNvSpPr txBox="1"/>
          <p:nvPr/>
        </p:nvSpPr>
        <p:spPr>
          <a:xfrm>
            <a:off x="6604000" y="3600171"/>
            <a:ext cx="5413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means 30% of shortwave energy from the sun gets </a:t>
            </a:r>
            <a:r>
              <a:rPr lang="en-US" sz="2400" b="1" dirty="0"/>
              <a:t>reflected</a:t>
            </a:r>
            <a:r>
              <a:rPr lang="en-US" sz="2400" dirty="0"/>
              <a:t> by clouds and the surface before it has a chance to deliver energy to the climate system.</a:t>
            </a:r>
          </a:p>
        </p:txBody>
      </p:sp>
    </p:spTree>
    <p:extLst>
      <p:ext uri="{BB962C8B-B14F-4D97-AF65-F5344CB8AC3E}">
        <p14:creationId xmlns:p14="http://schemas.microsoft.com/office/powerpoint/2010/main" val="341114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899</Words>
  <Application>Microsoft Macintosh PowerPoint</Application>
  <PresentationFormat>Widescreen</PresentationFormat>
  <Paragraphs>118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Principle of Energy balance</vt:lpstr>
      <vt:lpstr>Incoming: shortwave from the sun, longwave (back radiation) from the atmosphere</vt:lpstr>
      <vt:lpstr>PowerPoint Presentation</vt:lpstr>
      <vt:lpstr>Outgoing: longwave surface radiation, thermals, and evapotranspiration</vt:lpstr>
      <vt:lpstr>Outgoing: longwave surface radiation, thermals, and evapotranspiration</vt:lpstr>
      <vt:lpstr>Focus on the shortwave: the albedo</vt:lpstr>
      <vt:lpstr>Focus on the shortwave: the albedo</vt:lpstr>
      <vt:lpstr>Focus on the shortwave: the albedo</vt:lpstr>
      <vt:lpstr>Focus on the shortwave: the albedo</vt:lpstr>
      <vt:lpstr>Focus on the shortwave: the albedo</vt:lpstr>
      <vt:lpstr>Breakdown of the anthropogenic radiative forcing so far </vt:lpstr>
      <vt:lpstr>Focus on the shortwave: the albedo</vt:lpstr>
      <vt:lpstr>Focus on the shortwave: the albedo</vt:lpstr>
      <vt:lpstr>Focus on the shortwave: the albedo</vt:lpstr>
      <vt:lpstr>Focus on the shortwave: the albedo</vt:lpstr>
      <vt:lpstr>Focus on the shortwave: the albedo</vt:lpstr>
      <vt:lpstr>Focus on the shortwave: the albedo</vt:lpstr>
      <vt:lpstr>Focus on the shortwave: the albedo</vt:lpstr>
      <vt:lpstr>Focus on the shortwave: the albedo</vt:lpstr>
      <vt:lpstr>Measuring the albedo of a hypothetical land surface</vt:lpstr>
      <vt:lpstr>PowerPoint Presentation</vt:lpstr>
      <vt:lpstr>PowerPoint Presentation</vt:lpstr>
      <vt:lpstr>Measuring the albedo of a hypothetical land surface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154</cp:revision>
  <cp:lastPrinted>2021-03-22T21:23:24Z</cp:lastPrinted>
  <dcterms:created xsi:type="dcterms:W3CDTF">2020-09-22T14:29:12Z</dcterms:created>
  <dcterms:modified xsi:type="dcterms:W3CDTF">2022-03-29T00:01:28Z</dcterms:modified>
</cp:coreProperties>
</file>